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61" r:id="rId7"/>
    <p:sldId id="262" r:id="rId8"/>
    <p:sldId id="260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llay, Nischolan" initials="PN" lastIdx="1" clrIdx="0">
    <p:extLst>
      <p:ext uri="{19B8F6BF-5375-455C-9EA6-DF929625EA0E}">
        <p15:presenceInfo xmlns:p15="http://schemas.microsoft.com/office/powerpoint/2012/main" userId="S-1-5-21-3649537337-976512606-3729627444-683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1BCA-4A0D-47CC-928F-E5342899530F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7048-8153-414D-A594-2B58AFF81C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932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1BCA-4A0D-47CC-928F-E5342899530F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7048-8153-414D-A594-2B58AFF81C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575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1BCA-4A0D-47CC-928F-E5342899530F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7048-8153-414D-A594-2B58AFF81C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375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1BCA-4A0D-47CC-928F-E5342899530F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7048-8153-414D-A594-2B58AFF81C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506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1BCA-4A0D-47CC-928F-E5342899530F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7048-8153-414D-A594-2B58AFF81C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289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1BCA-4A0D-47CC-928F-E5342899530F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7048-8153-414D-A594-2B58AFF81C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738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1BCA-4A0D-47CC-928F-E5342899530F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7048-8153-414D-A594-2B58AFF81C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031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1BCA-4A0D-47CC-928F-E5342899530F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7048-8153-414D-A594-2B58AFF81C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92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1BCA-4A0D-47CC-928F-E5342899530F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7048-8153-414D-A594-2B58AFF81C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797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1BCA-4A0D-47CC-928F-E5342899530F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7048-8153-414D-A594-2B58AFF81C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996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1BCA-4A0D-47CC-928F-E5342899530F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7048-8153-414D-A594-2B58AFF81C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711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1BCA-4A0D-47CC-928F-E5342899530F}" type="datetimeFigureOut">
              <a:rPr lang="en-ZA" smtClean="0"/>
              <a:t>2019/05/06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7048-8153-414D-A594-2B58AFF81C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878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126" y="-822960"/>
            <a:ext cx="12218126" cy="2387600"/>
          </a:xfrm>
        </p:spPr>
        <p:txBody>
          <a:bodyPr>
            <a:normAutofit/>
          </a:bodyPr>
          <a:lstStyle/>
          <a:p>
            <a:pPr algn="l"/>
            <a:r>
              <a:rPr lang="en-ZA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rural school as a place for sustainable community development. </a:t>
            </a:r>
            <a:endParaRPr lang="en-ZA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64640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Nischolan Pillay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University of Johannesburg</a:t>
            </a:r>
          </a:p>
          <a:p>
            <a:pPr algn="l"/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Yashaen Luckan - University of Kwa-Zulu Natal</a:t>
            </a:r>
            <a:endParaRPr lang="en-US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SASUF 2019</a:t>
            </a:r>
            <a:endParaRPr lang="en-ZA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4" b="30437"/>
          <a:stretch/>
        </p:blipFill>
        <p:spPr>
          <a:xfrm>
            <a:off x="0" y="3045693"/>
            <a:ext cx="12192000" cy="38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0"/>
          <a:stretch/>
        </p:blipFill>
        <p:spPr>
          <a:xfrm>
            <a:off x="992778" y="903013"/>
            <a:ext cx="10338029" cy="557616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251" y="130629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Poverty</a:t>
            </a:r>
            <a:endParaRPr lang="en-Z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31965" y="2274723"/>
            <a:ext cx="10149839" cy="2427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stand-out complications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rurality in South Africa is poverty. According to Fransman et al (2019; pp.50) one key objective of the South African government after the end of apartheid was the alleviation of poverty, disparities and imbalances of the past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Z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64" y="1079967"/>
            <a:ext cx="5777991" cy="52816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251" y="130629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and Community Capital</a:t>
            </a:r>
            <a:endParaRPr lang="en-Z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8902" y="1699956"/>
            <a:ext cx="10149839" cy="36950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“Social capital is the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actual or potential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are linked to possession of a durable network of more or less institutionalized relationships of mutual acquaintance and recognition-or in other words, to membership in a group-which provides each of its members with the backing of the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collectively-owned capital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‘credential’ which entitles them to credit, in the various senses of the word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Z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Bourdieu (2018; pp.51) </a:t>
            </a:r>
          </a:p>
        </p:txBody>
      </p:sp>
    </p:spTree>
    <p:extLst>
      <p:ext uri="{BB962C8B-B14F-4D97-AF65-F5344CB8AC3E}">
        <p14:creationId xmlns:p14="http://schemas.microsoft.com/office/powerpoint/2010/main" val="7717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38"/>
          <a:stretch/>
        </p:blipFill>
        <p:spPr>
          <a:xfrm>
            <a:off x="424952" y="1719398"/>
            <a:ext cx="4001316" cy="381505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943271" y="2549238"/>
            <a:ext cx="1933303" cy="21553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6"/>
          <a:stretch/>
        </p:blipFill>
        <p:spPr>
          <a:xfrm>
            <a:off x="7393577" y="1719398"/>
            <a:ext cx="4400007" cy="381505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251" y="130629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capital migration</a:t>
            </a:r>
            <a:endParaRPr lang="en-Z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3404" y="2758047"/>
            <a:ext cx="10149839" cy="16310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Malhoit (2005; pp.11) states that rural communities are rapidly losing their </a:t>
            </a:r>
            <a:r>
              <a:rPr lang="en-Z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size </a:t>
            </a:r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 return the economy of that rural community </a:t>
            </a:r>
            <a:r>
              <a:rPr lang="en-Z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suffers.</a:t>
            </a:r>
            <a:endParaRPr lang="en-Z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251" y="130629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Rural School</a:t>
            </a:r>
            <a:endParaRPr lang="en-Z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32" y="1132523"/>
            <a:ext cx="9290593" cy="52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97279" y="2131029"/>
            <a:ext cx="10149839" cy="3198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school is the 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public institution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rural community, a rallying point for services to poor families and children, a polling place, the library, and the community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centre.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Rural schools also represent the economic 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lifeblood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community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Z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Malhoit (2005, pp.10)</a:t>
            </a:r>
          </a:p>
        </p:txBody>
      </p:sp>
    </p:spTree>
    <p:extLst>
      <p:ext uri="{BB962C8B-B14F-4D97-AF65-F5344CB8AC3E}">
        <p14:creationId xmlns:p14="http://schemas.microsoft.com/office/powerpoint/2010/main" val="2302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251" y="130629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School - Policy </a:t>
            </a:r>
            <a:endParaRPr lang="en-Z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7279" y="1869772"/>
            <a:ext cx="10149839" cy="31986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Special case of Rural and Farm Schools” the ANC government raises an important point; “Where possible, schools will operate as Community Learning Centres with a range of after-school activities linked to the social, educational, health and recreational needs of the community, linked to rural development projects” </a:t>
            </a:r>
            <a:endParaRPr lang="en-ZA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Z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Z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 Education Department, 1994). </a:t>
            </a:r>
          </a:p>
        </p:txBody>
      </p:sp>
    </p:spTree>
    <p:extLst>
      <p:ext uri="{BB962C8B-B14F-4D97-AF65-F5344CB8AC3E}">
        <p14:creationId xmlns:p14="http://schemas.microsoft.com/office/powerpoint/2010/main" val="23090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251" y="130629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School - Policy </a:t>
            </a:r>
            <a:endParaRPr lang="en-Z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074" y="1254034"/>
            <a:ext cx="111164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 quality of education in line with the democratic principles of the constitution of South Africa and the 2030 National Development Plan initiative.</a:t>
            </a:r>
            <a:endParaRPr lang="en-Z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detailed financial implementation plan for rural schools</a:t>
            </a:r>
            <a:endParaRPr lang="en-Z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of Basic Education is to monitor and evaluate the implementation of the Rural school Policy.</a:t>
            </a:r>
            <a:endParaRPr lang="en-Z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improvement of rural education by providing support services including but not limited to health, social development, transport and economic development.</a:t>
            </a:r>
            <a:endParaRPr lang="en-Z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Interlinking the various levels of education into a holistic view of transformation where education mediates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Education, 2018; pp.23)</a:t>
            </a:r>
            <a:endParaRPr lang="en-Z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Question</a:t>
            </a:r>
            <a:endParaRPr lang="en-Z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236" y="3108389"/>
            <a:ext cx="10721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a Rural School act as a Quasi-Community Centre for sustainable community development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251" y="130629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Precedent</a:t>
            </a:r>
            <a:r>
              <a:rPr lang="en-US" sz="4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ZA" sz="4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3" y="1284923"/>
            <a:ext cx="11449043" cy="38313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5280" y="5268686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Gando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 – Francis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</a:t>
            </a:r>
            <a:endParaRPr lang="en-Z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7" y="1444035"/>
            <a:ext cx="11390068" cy="41338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251" y="130629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Precedent</a:t>
            </a:r>
            <a:r>
              <a:rPr lang="en-US" sz="4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ZA" sz="4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0777" y="5577840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Gando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 – Francis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</a:t>
            </a:r>
            <a:endParaRPr lang="en-Z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103" y="2468880"/>
            <a:ext cx="91962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process has had other rewards, too. Many of the workers who have been trained on site have since found work as skilled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labourers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construction sites beyond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Gando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Z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Kéré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2012; pp.68)</a:t>
            </a:r>
            <a:endParaRPr lang="en-Z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225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251" y="130629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Proposition </a:t>
            </a:r>
            <a:endParaRPr lang="en-Z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074" y="1254034"/>
            <a:ext cx="111164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of a School to act as a quasi-community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spaces to allow for various activities.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enabled spaces for access to resources – 4IR.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led/participatory design process.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School as an Economic Driver.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School as a Community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Z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68994" y="2923177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Z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of the Paper</a:t>
            </a:r>
            <a:endParaRPr lang="en-Z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350" y="1188149"/>
            <a:ext cx="1136859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Socio-Economic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affecting rural areas.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value of the rural school as a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 socio-economic community facility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define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rchitectural design principles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adaptive use of the rural school.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91494"/>
            <a:ext cx="9144000" cy="1001894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Z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31" y="2468881"/>
            <a:ext cx="4605367" cy="2770559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flipV="1">
            <a:off x="7602918" y="2091234"/>
            <a:ext cx="1293223" cy="692332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2319288" y="2028272"/>
            <a:ext cx="1227406" cy="755294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701796" y="1663861"/>
            <a:ext cx="1941342" cy="583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Freedom</a:t>
            </a:r>
            <a:endParaRPr lang="en-ZA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792643" y="1238532"/>
            <a:ext cx="3399357" cy="1198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Human Rights</a:t>
            </a:r>
            <a:endParaRPr lang="en-ZA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2319288" y="5035161"/>
            <a:ext cx="1227407" cy="644888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377945" y="5349847"/>
            <a:ext cx="1941342" cy="58391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ZA" sz="4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7945" y="5349847"/>
            <a:ext cx="1941342" cy="58391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ZA" sz="4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562698" y="3091722"/>
            <a:ext cx="8090032" cy="15396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4061353" y="4774230"/>
            <a:ext cx="3334387" cy="101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NOT Democracy</a:t>
            </a:r>
            <a:endParaRPr lang="en-ZA" sz="4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410799" y="1663861"/>
            <a:ext cx="2614183" cy="877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Democracy</a:t>
            </a:r>
            <a:endParaRPr lang="en-ZA" sz="4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33905" y="5189928"/>
            <a:ext cx="2402925" cy="695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Inequality</a:t>
            </a:r>
            <a:endParaRPr lang="en-ZA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934921" y="5035161"/>
            <a:ext cx="2402925" cy="695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Exploitation</a:t>
            </a:r>
            <a:endParaRPr lang="en-ZA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Elbow Connector 25"/>
          <p:cNvCxnSpPr/>
          <p:nvPr/>
        </p:nvCxnSpPr>
        <p:spPr>
          <a:xfrm>
            <a:off x="7602918" y="4976093"/>
            <a:ext cx="1293223" cy="498079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153126" y="3985117"/>
            <a:ext cx="1393569" cy="30946"/>
          </a:xfrm>
          <a:prstGeom prst="straightConnector1">
            <a:avLst/>
          </a:prstGeom>
          <a:ln w="2857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667544" y="3667152"/>
            <a:ext cx="1941342" cy="583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Equality</a:t>
            </a:r>
            <a:endParaRPr lang="en-ZA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695363" y="3704805"/>
            <a:ext cx="1097280" cy="0"/>
          </a:xfrm>
          <a:prstGeom prst="straightConnector1">
            <a:avLst/>
          </a:prstGeom>
          <a:ln w="2857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8709640" y="2747498"/>
            <a:ext cx="3399357" cy="1198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Minority Interest</a:t>
            </a:r>
            <a:endParaRPr lang="en-ZA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2198455" y="3166728"/>
            <a:ext cx="1348239" cy="18414"/>
          </a:xfrm>
          <a:prstGeom prst="straightConnector1">
            <a:avLst/>
          </a:prstGeom>
          <a:ln w="2857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667544" y="2356479"/>
            <a:ext cx="3399357" cy="1198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Majority</a:t>
            </a:r>
          </a:p>
          <a:p>
            <a:pPr algn="l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Interest</a:t>
            </a:r>
            <a:endParaRPr lang="en-ZA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695363" y="4431971"/>
            <a:ext cx="1097280" cy="0"/>
          </a:xfrm>
          <a:prstGeom prst="straightConnector1">
            <a:avLst/>
          </a:prstGeom>
          <a:ln w="2857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8685922" y="3482741"/>
            <a:ext cx="3399357" cy="1198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Lack of Involvement</a:t>
            </a:r>
            <a:endParaRPr lang="en-ZA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0" y="1041082"/>
            <a:ext cx="10594218" cy="53431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-244814"/>
            <a:ext cx="9144000" cy="1001894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 the past</a:t>
            </a:r>
            <a:endParaRPr lang="en-Z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531999" y="682085"/>
            <a:ext cx="548640" cy="60611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26411" y="5460924"/>
            <a:ext cx="3025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Privileged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2766" y="5460924"/>
            <a:ext cx="1532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Poor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4890" y="1041082"/>
            <a:ext cx="1968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Urban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4636" y="1041082"/>
            <a:ext cx="1689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Rural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8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Justice</a:t>
            </a:r>
            <a:endParaRPr lang="en-Z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38247" y="701003"/>
            <a:ext cx="7065842" cy="4706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ounded Rectangle 3"/>
          <p:cNvSpPr/>
          <p:nvPr/>
        </p:nvSpPr>
        <p:spPr>
          <a:xfrm>
            <a:off x="3755566" y="1802837"/>
            <a:ext cx="4493212" cy="27030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35307" y="2284598"/>
            <a:ext cx="4173116" cy="15394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Social</a:t>
            </a:r>
          </a:p>
          <a:p>
            <a:pPr algn="ctr"/>
            <a:r>
              <a:rPr lang="en-US" sz="4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Justice</a:t>
            </a:r>
            <a:endParaRPr lang="en-ZA" sz="4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87165" y="857701"/>
            <a:ext cx="1968006" cy="7697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Space</a:t>
            </a:r>
            <a:endParaRPr lang="en-ZA" sz="4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18169" y="4537822"/>
            <a:ext cx="1968006" cy="7697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Space</a:t>
            </a:r>
            <a:endParaRPr lang="en-ZA" sz="4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6200000">
            <a:off x="2314702" y="2669454"/>
            <a:ext cx="1968006" cy="7697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Space</a:t>
            </a:r>
            <a:endParaRPr lang="en-ZA" sz="4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7722253" y="2669453"/>
            <a:ext cx="1968006" cy="7697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Space</a:t>
            </a:r>
            <a:endParaRPr lang="en-ZA" sz="4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7867" y="5439558"/>
            <a:ext cx="826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Justice must inextricably be linked to physical geography 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will not suffice using other formats 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Soja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2009; pp.1)</a:t>
            </a:r>
            <a:endParaRPr lang="en-Z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0167" y="1358535"/>
            <a:ext cx="4428310" cy="2808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Oval 2"/>
          <p:cNvSpPr/>
          <p:nvPr/>
        </p:nvSpPr>
        <p:spPr>
          <a:xfrm>
            <a:off x="7271657" y="1358531"/>
            <a:ext cx="4428310" cy="28085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Justice</a:t>
            </a:r>
            <a:endParaRPr lang="en-Z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258" y="1914690"/>
            <a:ext cx="4598127" cy="16961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Social</a:t>
            </a:r>
          </a:p>
          <a:p>
            <a:pPr algn="ctr"/>
            <a:r>
              <a:rPr lang="en-US" sz="4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(In)Justice</a:t>
            </a:r>
            <a:endParaRPr lang="en-ZA" sz="4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01593" y="2338738"/>
            <a:ext cx="2168438" cy="8480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Space</a:t>
            </a:r>
            <a:endParaRPr lang="en-ZA" sz="4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53449" y="2338741"/>
            <a:ext cx="1513111" cy="84809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649236" y="4362423"/>
            <a:ext cx="10721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Marcuse (2009; pp.3) locates the term Spatial Justice as a derivative to Social Justice which is placed in a physical location. He further argues that Social (In)Justice occurs before space is involved steering the theory into a social agenda (Marcuse, 2009; pp.3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Z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251" y="130629"/>
            <a:ext cx="9144000" cy="1001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Rural</a:t>
            </a:r>
            <a:endParaRPr lang="en-ZA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" y="1001894"/>
            <a:ext cx="11813529" cy="51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75656" y="1425637"/>
            <a:ext cx="10149839" cy="2427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“Rural” has a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stubborn reference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geography that is used in common definitions; A place or space located outside a developed city, or a view of the countryside (Hoggart, 1988; Halfacree, 1993; Cromartie and Bucholtz, 2008). </a:t>
            </a:r>
            <a:endParaRPr lang="en-Z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75657" y="4987444"/>
            <a:ext cx="10149839" cy="10345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place located outside an Urban area which shows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resilience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various challenges that it encounters. </a:t>
            </a:r>
            <a:endParaRPr lang="en-ZA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767</Words>
  <Application>Microsoft Office PowerPoint</Application>
  <PresentationFormat>Widescreen</PresentationFormat>
  <Paragraphs>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Times New Roman</vt:lpstr>
      <vt:lpstr>Office Theme</vt:lpstr>
      <vt:lpstr>The rural school as a place for sustainable community development. </vt:lpstr>
      <vt:lpstr>PowerPoint Presentation</vt:lpstr>
      <vt:lpstr>PowerPoint Presentation</vt:lpstr>
      <vt:lpstr>Introduction</vt:lpstr>
      <vt:lpstr>Consequences of the past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Johannesburg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rural school as a place for sustainable community development.</dc:title>
  <dc:creator>Pillay, Nischolan</dc:creator>
  <cp:lastModifiedBy>Pillay, Nischolan</cp:lastModifiedBy>
  <cp:revision>32</cp:revision>
  <dcterms:created xsi:type="dcterms:W3CDTF">2019-05-05T19:52:31Z</dcterms:created>
  <dcterms:modified xsi:type="dcterms:W3CDTF">2019-05-06T13:01:36Z</dcterms:modified>
</cp:coreProperties>
</file>