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5" r:id="rId1"/>
  </p:sldMasterIdLst>
  <p:sldIdLst>
    <p:sldId id="256" r:id="rId2"/>
    <p:sldId id="257" r:id="rId3"/>
    <p:sldId id="281" r:id="rId4"/>
    <p:sldId id="258" r:id="rId5"/>
    <p:sldId id="272" r:id="rId6"/>
    <p:sldId id="282" r:id="rId7"/>
    <p:sldId id="284" r:id="rId8"/>
    <p:sldId id="273" r:id="rId9"/>
    <p:sldId id="259" r:id="rId10"/>
    <p:sldId id="263" r:id="rId11"/>
    <p:sldId id="274" r:id="rId12"/>
    <p:sldId id="260" r:id="rId13"/>
    <p:sldId id="261" r:id="rId14"/>
    <p:sldId id="280" r:id="rId15"/>
    <p:sldId id="266" r:id="rId16"/>
    <p:sldId id="268" r:id="rId17"/>
    <p:sldId id="269" r:id="rId18"/>
    <p:sldId id="270" r:id="rId19"/>
    <p:sldId id="275" r:id="rId20"/>
    <p:sldId id="283" r:id="rId21"/>
    <p:sldId id="279"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60" y="3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ZA" b="1" dirty="0"/>
              <a:t>South Africa GDP Growth Rate 2000-2017 </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val>
            <c:numRef>
              <c:f>Sheet1!$A$6:$R$6</c:f>
              <c:numCache>
                <c:formatCode>0.0</c:formatCode>
                <c:ptCount val="18"/>
                <c:pt idx="0">
                  <c:v>4.2000034755179456</c:v>
                </c:pt>
                <c:pt idx="1">
                  <c:v>2.6999945671374093</c:v>
                </c:pt>
                <c:pt idx="2">
                  <c:v>3.7003823517559624</c:v>
                </c:pt>
                <c:pt idx="3">
                  <c:v>2.9490791374903012</c:v>
                </c:pt>
                <c:pt idx="4">
                  <c:v>4.5545527447270899</c:v>
                </c:pt>
                <c:pt idx="5">
                  <c:v>5.2770563116365992</c:v>
                </c:pt>
                <c:pt idx="6">
                  <c:v>5.6037976571201114</c:v>
                </c:pt>
                <c:pt idx="7">
                  <c:v>5.3604758905366339</c:v>
                </c:pt>
                <c:pt idx="8">
                  <c:v>3.1910467411567822</c:v>
                </c:pt>
                <c:pt idx="9">
                  <c:v>-1.5380893337992063</c:v>
                </c:pt>
                <c:pt idx="10">
                  <c:v>3.0397308136016647</c:v>
                </c:pt>
                <c:pt idx="11">
                  <c:v>3.2841681423114011</c:v>
                </c:pt>
                <c:pt idx="12">
                  <c:v>2.2133548084844108</c:v>
                </c:pt>
                <c:pt idx="13">
                  <c:v>2.4852005003105972</c:v>
                </c:pt>
                <c:pt idx="14">
                  <c:v>1.8469916036571732</c:v>
                </c:pt>
                <c:pt idx="15">
                  <c:v>1.2795492815156848</c:v>
                </c:pt>
                <c:pt idx="16">
                  <c:v>0.56534494382418643</c:v>
                </c:pt>
                <c:pt idx="17">
                  <c:v>1.3167448604874323</c:v>
                </c:pt>
              </c:numCache>
            </c:numRef>
          </c:val>
          <c:smooth val="0"/>
          <c:extLst>
            <c:ext xmlns:c16="http://schemas.microsoft.com/office/drawing/2014/chart" uri="{C3380CC4-5D6E-409C-BE32-E72D297353CC}">
              <c16:uniqueId val="{00000001-E349-4775-A2D7-1EA93BE7632E}"/>
            </c:ext>
          </c:extLst>
        </c:ser>
        <c:dLbls>
          <c:showLegendKey val="0"/>
          <c:showVal val="0"/>
          <c:showCatName val="0"/>
          <c:showSerName val="0"/>
          <c:showPercent val="0"/>
          <c:showBubbleSize val="0"/>
        </c:dLbls>
        <c:smooth val="0"/>
        <c:axId val="1932215103"/>
        <c:axId val="1933883407"/>
      </c:lineChart>
      <c:catAx>
        <c:axId val="1932215103"/>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dirty="0"/>
                  <a:t> </a:t>
                </a:r>
                <a:r>
                  <a:rPr lang="en-US" sz="1400" b="1" dirty="0"/>
                  <a:t>GDP</a:t>
                </a:r>
                <a:r>
                  <a:rPr lang="en-US" sz="1400" b="1" baseline="0" dirty="0"/>
                  <a:t> Growth Rate</a:t>
                </a:r>
                <a:r>
                  <a:rPr lang="en-US" sz="1400" b="1" dirty="0"/>
                  <a:t> </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33883407"/>
        <c:crosses val="autoZero"/>
        <c:auto val="1"/>
        <c:lblAlgn val="ctr"/>
        <c:lblOffset val="100"/>
        <c:noMultiLvlLbl val="0"/>
      </c:catAx>
      <c:valAx>
        <c:axId val="1933883407"/>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ZA" sz="1400" b="1" dirty="0"/>
                  <a:t>Percentage</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32215103"/>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28403" y="945913"/>
            <a:ext cx="8637073" cy="2618554"/>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1128404" y="3564467"/>
            <a:ext cx="8637072" cy="1071095"/>
          </a:xfrm>
        </p:spPr>
        <p:txBody>
          <a:bodyPr tIns="91440" bIns="91440">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F66CA6C-B09A-4221-826F-5D886E06D963}" type="datetimeFigureOut">
              <a:rPr lang="en-ZA" smtClean="0"/>
              <a:t>2019/05/06</a:t>
            </a:fld>
            <a:endParaRPr lang="en-ZA"/>
          </a:p>
        </p:txBody>
      </p:sp>
      <p:sp>
        <p:nvSpPr>
          <p:cNvPr id="5" name="Footer Placeholder 4"/>
          <p:cNvSpPr>
            <a:spLocks noGrp="1"/>
          </p:cNvSpPr>
          <p:nvPr>
            <p:ph type="ftr" sz="quarter" idx="11"/>
          </p:nvPr>
        </p:nvSpPr>
        <p:spPr>
          <a:xfrm>
            <a:off x="1127124" y="329307"/>
            <a:ext cx="5943668" cy="309201"/>
          </a:xfrm>
        </p:spPr>
        <p:txBody>
          <a:bodyPr/>
          <a:lstStyle/>
          <a:p>
            <a:endParaRPr lang="en-ZA"/>
          </a:p>
        </p:txBody>
      </p:sp>
      <p:sp>
        <p:nvSpPr>
          <p:cNvPr id="6" name="Slide Number Placeholder 5"/>
          <p:cNvSpPr>
            <a:spLocks noGrp="1"/>
          </p:cNvSpPr>
          <p:nvPr>
            <p:ph type="sldNum" sz="quarter" idx="12"/>
          </p:nvPr>
        </p:nvSpPr>
        <p:spPr>
          <a:xfrm>
            <a:off x="9924392" y="134930"/>
            <a:ext cx="811019" cy="503578"/>
          </a:xfrm>
        </p:spPr>
        <p:txBody>
          <a:bodyPr/>
          <a:lstStyle/>
          <a:p>
            <a:fld id="{3ABF219B-B27B-4434-A49D-09CCCF888CC1}" type="slidenum">
              <a:rPr lang="en-ZA" smtClean="0"/>
              <a:t>‹#›</a:t>
            </a:fld>
            <a:endParaRPr lang="en-ZA"/>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35266490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66CA6C-B09A-4221-826F-5D886E06D963}" type="datetimeFigureOut">
              <a:rPr lang="en-ZA" smtClean="0"/>
              <a:t>2019/05/06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3ABF219B-B27B-4434-A49D-09CCCF888CC1}" type="slidenum">
              <a:rPr lang="en-ZA" smtClean="0"/>
              <a:t>‹#›</a:t>
            </a:fld>
            <a:endParaRPr lang="en-ZA"/>
          </a:p>
        </p:txBody>
      </p:sp>
      <p:pic>
        <p:nvPicPr>
          <p:cNvPr id="15" name="Picture 14"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40078300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4709"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130270"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66CA6C-B09A-4221-826F-5D886E06D963}" type="datetimeFigureOut">
              <a:rPr lang="en-ZA" smtClean="0"/>
              <a:t>2019/05/06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3ABF219B-B27B-4434-A49D-09CCCF888CC1}" type="slidenum">
              <a:rPr lang="en-ZA" smtClean="0"/>
              <a:t>‹#›</a:t>
            </a:fld>
            <a:endParaRPr lang="en-ZA"/>
          </a:p>
        </p:txBody>
      </p:sp>
      <p:pic>
        <p:nvPicPr>
          <p:cNvPr id="17" name="Picture 16"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59215" b="36435"/>
          <a:stretch/>
        </p:blipFill>
        <p:spPr>
          <a:xfrm rot="5400000">
            <a:off x="8642279" y="3046916"/>
            <a:ext cx="4663440" cy="155448"/>
          </a:xfrm>
          <a:prstGeom prst="rect">
            <a:avLst/>
          </a:prstGeom>
          <a:noFill/>
          <a:ln>
            <a:noFill/>
          </a:ln>
        </p:spPr>
      </p:pic>
    </p:spTree>
    <p:extLst>
      <p:ext uri="{BB962C8B-B14F-4D97-AF65-F5344CB8AC3E}">
        <p14:creationId xmlns:p14="http://schemas.microsoft.com/office/powerpoint/2010/main" val="569374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sz="1200"/>
            </a:lvl1pPr>
          </a:lstStyle>
          <a:p>
            <a:fld id="{1F66CA6C-B09A-4221-826F-5D886E06D963}" type="datetimeFigureOut">
              <a:rPr lang="en-ZA" smtClean="0"/>
              <a:t>2019/05/06</a:t>
            </a:fld>
            <a:endParaRPr lang="en-ZA"/>
          </a:p>
        </p:txBody>
      </p:sp>
      <p:sp>
        <p:nvSpPr>
          <p:cNvPr id="5" name="Footer Placeholder 4"/>
          <p:cNvSpPr>
            <a:spLocks noGrp="1"/>
          </p:cNvSpPr>
          <p:nvPr>
            <p:ph type="ftr" sz="quarter" idx="11"/>
          </p:nvPr>
        </p:nvSpPr>
        <p:spPr/>
        <p:txBody>
          <a:bodyPr/>
          <a:lstStyle>
            <a:lvl1pPr>
              <a:defRPr sz="1200"/>
            </a:lvl1pPr>
          </a:lstStyle>
          <a:p>
            <a:endParaRPr lang="en-ZA"/>
          </a:p>
        </p:txBody>
      </p:sp>
      <p:sp>
        <p:nvSpPr>
          <p:cNvPr id="6" name="Slide Number Placeholder 5"/>
          <p:cNvSpPr>
            <a:spLocks noGrp="1"/>
          </p:cNvSpPr>
          <p:nvPr>
            <p:ph type="sldNum" sz="quarter" idx="12"/>
          </p:nvPr>
        </p:nvSpPr>
        <p:spPr/>
        <p:txBody>
          <a:bodyPr/>
          <a:lstStyle/>
          <a:p>
            <a:fld id="{3ABF219B-B27B-4434-A49D-09CCCF888CC1}" type="slidenum">
              <a:rPr lang="en-ZA" smtClean="0"/>
              <a:t>‹#›</a:t>
            </a:fld>
            <a:endParaRPr lang="en-ZA"/>
          </a:p>
        </p:txBody>
      </p:sp>
      <p:pic>
        <p:nvPicPr>
          <p:cNvPr id="24" name="Picture 2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356157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29167" y="1756129"/>
            <a:ext cx="8619060" cy="2050065"/>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hasCustomPrompt="1"/>
          </p:nvPr>
        </p:nvSpPr>
        <p:spPr>
          <a:xfrm>
            <a:off x="1129166" y="3806195"/>
            <a:ext cx="861906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1F66CA6C-B09A-4221-826F-5D886E06D963}" type="datetimeFigureOut">
              <a:rPr lang="en-ZA" smtClean="0"/>
              <a:t>2019/05/06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3ABF219B-B27B-4434-A49D-09CCCF888CC1}" type="slidenum">
              <a:rPr lang="en-ZA" smtClean="0"/>
              <a:t>‹#›</a:t>
            </a:fld>
            <a:endParaRPr lang="en-ZA"/>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3071127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131052" y="958037"/>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129166" y="2165621"/>
            <a:ext cx="4645152" cy="329385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095606" y="2171769"/>
            <a:ext cx="4645152" cy="328709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F66CA6C-B09A-4221-826F-5D886E06D963}" type="datetimeFigureOut">
              <a:rPr lang="en-ZA" smtClean="0"/>
              <a:t>2019/05/06</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3ABF219B-B27B-4434-A49D-09CCCF888CC1}" type="slidenum">
              <a:rPr lang="en-ZA" smtClean="0"/>
              <a:t>‹#›</a:t>
            </a:fld>
            <a:endParaRPr lang="en-ZA"/>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2301267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29166" y="953336"/>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29166" y="2169727"/>
            <a:ext cx="4645152" cy="801943"/>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29166" y="2974448"/>
            <a:ext cx="4645152" cy="24938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4337" y="2173181"/>
            <a:ext cx="4645152" cy="802237"/>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094337" y="2971669"/>
            <a:ext cx="4645152" cy="248719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F66CA6C-B09A-4221-826F-5D886E06D963}" type="datetimeFigureOut">
              <a:rPr lang="en-ZA" smtClean="0"/>
              <a:t>2019/05/06</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3ABF219B-B27B-4434-A49D-09CCCF888CC1}" type="slidenum">
              <a:rPr lang="en-ZA" smtClean="0"/>
              <a:t>‹#›</a:t>
            </a:fld>
            <a:endParaRPr lang="en-ZA"/>
          </a:p>
        </p:txBody>
      </p:sp>
      <p:pic>
        <p:nvPicPr>
          <p:cNvPr id="18" name="Picture 17"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31740285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F66CA6C-B09A-4221-826F-5D886E06D963}" type="datetimeFigureOut">
              <a:rPr lang="en-ZA" smtClean="0"/>
              <a:t>2019/05/06</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3ABF219B-B27B-4434-A49D-09CCCF888CC1}" type="slidenum">
              <a:rPr lang="en-ZA" smtClean="0"/>
              <a:t>‹#›</a:t>
            </a:fld>
            <a:endParaRPr lang="en-ZA"/>
          </a:p>
        </p:txBody>
      </p:sp>
      <p:pic>
        <p:nvPicPr>
          <p:cNvPr id="14" name="Picture 1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5134977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66CA6C-B09A-4221-826F-5D886E06D963}" type="datetimeFigureOut">
              <a:rPr lang="en-ZA" smtClean="0"/>
              <a:t>2019/05/06</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3ABF219B-B27B-4434-A49D-09CCCF888CC1}" type="slidenum">
              <a:rPr lang="en-ZA" smtClean="0"/>
              <a:t>‹#›</a:t>
            </a:fld>
            <a:endParaRPr lang="en-ZA"/>
          </a:p>
        </p:txBody>
      </p:sp>
    </p:spTree>
    <p:extLst>
      <p:ext uri="{BB962C8B-B14F-4D97-AF65-F5344CB8AC3E}">
        <p14:creationId xmlns:p14="http://schemas.microsoft.com/office/powerpoint/2010/main" val="6155755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24291" y="952578"/>
            <a:ext cx="3275013" cy="2322176"/>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723334" y="952578"/>
            <a:ext cx="6012470" cy="4505221"/>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24291" y="3274754"/>
            <a:ext cx="3275013" cy="2178918"/>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F66CA6C-B09A-4221-826F-5D886E06D963}" type="datetimeFigureOut">
              <a:rPr lang="en-ZA" smtClean="0"/>
              <a:t>2019/05/06</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3ABF219B-B27B-4434-A49D-09CCCF888CC1}" type="slidenum">
              <a:rPr lang="en-ZA" smtClean="0"/>
              <a:t>‹#›</a:t>
            </a:fld>
            <a:endParaRPr lang="en-ZA"/>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14174173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tx1">
                    <a:lumMod val="85000"/>
                    <a:lumOff val="15000"/>
                  </a:schemeClr>
                </a:gs>
                <a:gs pos="100000">
                  <a:schemeClr val="tx1">
                    <a:lumMod val="95000"/>
                    <a:lumOff val="5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14300" prst="artDeco"/>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129124" y="1129513"/>
            <a:ext cx="5854872" cy="1924208"/>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28247" y="3053721"/>
            <a:ext cx="5846486" cy="2096013"/>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125300" y="5469856"/>
            <a:ext cx="5849605" cy="320123"/>
          </a:xfrm>
        </p:spPr>
        <p:txBody>
          <a:bodyPr/>
          <a:lstStyle>
            <a:lvl1pPr algn="l">
              <a:defRPr/>
            </a:lvl1pPr>
          </a:lstStyle>
          <a:p>
            <a:fld id="{1F66CA6C-B09A-4221-826F-5D886E06D963}" type="datetimeFigureOut">
              <a:rPr lang="en-ZA" smtClean="0"/>
              <a:t>2019/05/06</a:t>
            </a:fld>
            <a:endParaRPr lang="en-ZA"/>
          </a:p>
        </p:txBody>
      </p:sp>
      <p:sp>
        <p:nvSpPr>
          <p:cNvPr id="6" name="Footer Placeholder 5"/>
          <p:cNvSpPr>
            <a:spLocks noGrp="1"/>
          </p:cNvSpPr>
          <p:nvPr>
            <p:ph type="ftr" sz="quarter" idx="11"/>
          </p:nvPr>
        </p:nvSpPr>
        <p:spPr>
          <a:xfrm>
            <a:off x="1125300" y="318640"/>
            <a:ext cx="4877818" cy="320931"/>
          </a:xfrm>
        </p:spPr>
        <p:txBody>
          <a:bodyPr/>
          <a:lstStyle/>
          <a:p>
            <a:endParaRPr lang="en-ZA"/>
          </a:p>
        </p:txBody>
      </p:sp>
      <p:sp>
        <p:nvSpPr>
          <p:cNvPr id="7" name="Slide Number Placeholder 6"/>
          <p:cNvSpPr>
            <a:spLocks noGrp="1"/>
          </p:cNvSpPr>
          <p:nvPr>
            <p:ph type="sldNum" sz="quarter" idx="12"/>
          </p:nvPr>
        </p:nvSpPr>
        <p:spPr>
          <a:xfrm>
            <a:off x="6176794" y="137408"/>
            <a:ext cx="811019" cy="503578"/>
          </a:xfrm>
        </p:spPr>
        <p:txBody>
          <a:bodyPr/>
          <a:lstStyle/>
          <a:p>
            <a:fld id="{3ABF219B-B27B-4434-A49D-09CCCF888CC1}" type="slidenum">
              <a:rPr lang="en-ZA" smtClean="0"/>
              <a:t>‹#›</a:t>
            </a:fld>
            <a:endParaRPr lang="en-ZA"/>
          </a:p>
        </p:txBody>
      </p:sp>
      <p:pic>
        <p:nvPicPr>
          <p:cNvPr id="22" name="Picture 21"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t="474" r="48549" b="36564"/>
          <a:stretch/>
        </p:blipFill>
        <p:spPr>
          <a:xfrm>
            <a:off x="1125460" y="643464"/>
            <a:ext cx="5879592" cy="155448"/>
          </a:xfrm>
          <a:prstGeom prst="rect">
            <a:avLst/>
          </a:prstGeom>
          <a:noFill/>
          <a:ln>
            <a:noFill/>
          </a:ln>
        </p:spPr>
      </p:pic>
    </p:spTree>
    <p:extLst>
      <p:ext uri="{BB962C8B-B14F-4D97-AF65-F5344CB8AC3E}">
        <p14:creationId xmlns:p14="http://schemas.microsoft.com/office/powerpoint/2010/main" val="37846338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a:xfrm>
            <a:off x="0" y="6119336"/>
            <a:ext cx="12192000" cy="742950"/>
          </a:xfrm>
          <a:prstGeom prst="rect">
            <a:avLst/>
          </a:prstGeom>
        </p:spPr>
      </p:pic>
      <p:sp>
        <p:nvSpPr>
          <p:cNvPr id="13" name="Rectangle 12"/>
          <p:cNvSpPr/>
          <p:nvPr/>
        </p:nvSpPr>
        <p:spPr>
          <a:xfrm>
            <a:off x="0" y="468769"/>
            <a:ext cx="12192000" cy="5647024"/>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p:cNvCxnSpPr/>
          <p:nvPr/>
        </p:nvCxnSpPr>
        <p:spPr>
          <a:xfrm>
            <a:off x="0" y="6121269"/>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130270" y="953324"/>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130270" y="2171769"/>
            <a:ext cx="9603275" cy="329457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32830" y="330370"/>
            <a:ext cx="2515396"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1F66CA6C-B09A-4221-826F-5D886E06D963}" type="datetimeFigureOut">
              <a:rPr lang="en-ZA" smtClean="0"/>
              <a:t>2019/05/06</a:t>
            </a:fld>
            <a:endParaRPr lang="en-ZA"/>
          </a:p>
        </p:txBody>
      </p:sp>
      <p:sp>
        <p:nvSpPr>
          <p:cNvPr id="5" name="Footer Placeholder 4"/>
          <p:cNvSpPr>
            <a:spLocks noGrp="1"/>
          </p:cNvSpPr>
          <p:nvPr>
            <p:ph type="ftr" sz="quarter" idx="3"/>
          </p:nvPr>
        </p:nvSpPr>
        <p:spPr>
          <a:xfrm>
            <a:off x="1130270"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9918076" y="137408"/>
            <a:ext cx="811019" cy="503578"/>
          </a:xfrm>
          <a:prstGeom prst="rect">
            <a:avLst/>
          </a:prstGeom>
        </p:spPr>
        <p:txBody>
          <a:bodyPr vert="horz" lIns="91440" tIns="45720" rIns="91440" bIns="45720" rtlCol="0" anchor="t"/>
          <a:lstStyle>
            <a:lvl1pPr algn="r">
              <a:defRPr sz="2800">
                <a:solidFill>
                  <a:schemeClr val="accent1"/>
                </a:solidFill>
              </a:defRPr>
            </a:lvl1pPr>
          </a:lstStyle>
          <a:p>
            <a:fld id="{3ABF219B-B27B-4434-A49D-09CCCF888CC1}" type="slidenum">
              <a:rPr lang="en-ZA" smtClean="0"/>
              <a:t>‹#›</a:t>
            </a:fld>
            <a:endParaRPr lang="en-ZA"/>
          </a:p>
        </p:txBody>
      </p:sp>
    </p:spTree>
    <p:extLst>
      <p:ext uri="{BB962C8B-B14F-4D97-AF65-F5344CB8AC3E}">
        <p14:creationId xmlns:p14="http://schemas.microsoft.com/office/powerpoint/2010/main" val="2939496121"/>
      </p:ext>
    </p:extLst>
  </p:cSld>
  <p:clrMap bg1="lt1" tx1="dk1" bg2="lt2" tx2="dk2" accent1="accent1" accent2="accent2" accent3="accent3" accent4="accent4" accent5="accent5" accent6="accent6" hlink="hlink" folHlink="folHlink"/>
  <p:sldLayoutIdLst>
    <p:sldLayoutId id="2147483826" r:id="rId1"/>
    <p:sldLayoutId id="2147483827" r:id="rId2"/>
    <p:sldLayoutId id="2147483828" r:id="rId3"/>
    <p:sldLayoutId id="2147483829" r:id="rId4"/>
    <p:sldLayoutId id="2147483830" r:id="rId5"/>
    <p:sldLayoutId id="2147483831" r:id="rId6"/>
    <p:sldLayoutId id="2147483832" r:id="rId7"/>
    <p:sldLayoutId id="2147483833" r:id="rId8"/>
    <p:sldLayoutId id="2147483834" r:id="rId9"/>
    <p:sldLayoutId id="2147483835" r:id="rId10"/>
    <p:sldLayoutId id="2147483836" r:id="rId11"/>
  </p:sldLayoutIdLst>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hyperlink" Target="https://media.springernature.com/full/springer-static/image/art:10.1186/s40852-018-0087-2/MediaObjects/40852_2018_87_Fig1_HTML.gi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3850" y="1397726"/>
            <a:ext cx="9731829" cy="2927386"/>
          </a:xfrm>
        </p:spPr>
        <p:txBody>
          <a:bodyPr>
            <a:normAutofit fontScale="90000"/>
          </a:bodyPr>
          <a:lstStyle/>
          <a:p>
            <a:br>
              <a:rPr lang="en-ZA" sz="4000" b="1" dirty="0"/>
            </a:br>
            <a:br>
              <a:rPr lang="en-ZA" sz="4000" b="1" dirty="0"/>
            </a:br>
            <a:br>
              <a:rPr lang="en-ZA" sz="4000" b="1" dirty="0"/>
            </a:br>
            <a:br>
              <a:rPr lang="en-ZA" sz="4000" b="1" dirty="0"/>
            </a:br>
            <a:br>
              <a:rPr lang="en-ZA" sz="4000" b="1" dirty="0"/>
            </a:br>
            <a:br>
              <a:rPr lang="en-ZA" sz="4000" b="1" dirty="0"/>
            </a:br>
            <a:br>
              <a:rPr lang="en-ZA" sz="4000" b="1" dirty="0"/>
            </a:br>
            <a:br>
              <a:rPr lang="en-ZA" sz="4000" b="1" dirty="0"/>
            </a:br>
            <a:br>
              <a:rPr lang="en-ZA" sz="4000" b="1" dirty="0"/>
            </a:br>
            <a:r>
              <a:rPr lang="en-ZA" sz="4000" b="1" dirty="0"/>
              <a:t> </a:t>
            </a:r>
            <a:br>
              <a:rPr lang="en-ZA" sz="4000" dirty="0"/>
            </a:br>
            <a:endParaRPr lang="en-ZA" dirty="0"/>
          </a:p>
        </p:txBody>
      </p:sp>
      <p:sp>
        <p:nvSpPr>
          <p:cNvPr id="3" name="Subtitle 2"/>
          <p:cNvSpPr>
            <a:spLocks noGrp="1"/>
          </p:cNvSpPr>
          <p:nvPr>
            <p:ph type="subTitle" idx="1"/>
          </p:nvPr>
        </p:nvSpPr>
        <p:spPr>
          <a:xfrm>
            <a:off x="-281355" y="1825617"/>
            <a:ext cx="11437034" cy="4758397"/>
          </a:xfrm>
        </p:spPr>
        <p:txBody>
          <a:bodyPr>
            <a:normAutofit/>
          </a:bodyPr>
          <a:lstStyle/>
          <a:p>
            <a:r>
              <a:rPr lang="en-ZA" b="1" dirty="0"/>
              <a:t>           </a:t>
            </a:r>
          </a:p>
          <a:p>
            <a:r>
              <a:rPr lang="en-ZA" sz="3000" b="1" dirty="0">
                <a:solidFill>
                  <a:schemeClr val="tx1"/>
                </a:solidFill>
              </a:rPr>
              <a:t>           </a:t>
            </a:r>
          </a:p>
          <a:p>
            <a:r>
              <a:rPr lang="en-ZA" sz="3000" b="1" dirty="0">
                <a:solidFill>
                  <a:schemeClr val="tx1"/>
                </a:solidFill>
              </a:rPr>
              <a:t>		SASUF 2019 RESEARCH AND INNOVATION WEEK  </a:t>
            </a:r>
            <a:br>
              <a:rPr lang="en-ZA" sz="3000" b="1" dirty="0">
                <a:solidFill>
                  <a:schemeClr val="tx1"/>
                </a:solidFill>
              </a:rPr>
            </a:br>
            <a:br>
              <a:rPr lang="en-ZA" sz="3000" b="1" dirty="0">
                <a:solidFill>
                  <a:schemeClr val="tx1"/>
                </a:solidFill>
              </a:rPr>
            </a:br>
            <a:r>
              <a:rPr lang="en-ZA" sz="3000" b="1" dirty="0">
                <a:solidFill>
                  <a:schemeClr val="tx1"/>
                </a:solidFill>
              </a:rPr>
              <a:t>	 Theme -   Urban economy and business development</a:t>
            </a:r>
          </a:p>
          <a:p>
            <a:r>
              <a:rPr lang="en-ZA" sz="3000" b="1" dirty="0"/>
              <a:t> 	</a:t>
            </a:r>
            <a:endParaRPr lang="en-ZA" sz="4000" b="1" dirty="0">
              <a:solidFill>
                <a:schemeClr val="tx1"/>
              </a:solidFill>
            </a:endParaRPr>
          </a:p>
          <a:p>
            <a:endParaRPr lang="en-ZA" sz="4000" b="1" dirty="0">
              <a:solidFill>
                <a:schemeClr val="tx1"/>
              </a:solidFill>
            </a:endParaRPr>
          </a:p>
        </p:txBody>
      </p:sp>
      <p:pic>
        <p:nvPicPr>
          <p:cNvPr id="1026" name="Picture 1">
            <a:extLst>
              <a:ext uri="{FF2B5EF4-FFF2-40B4-BE49-F238E27FC236}">
                <a16:creationId xmlns:a16="http://schemas.microsoft.com/office/drawing/2014/main" id="{1512538A-46A5-4BC2-9BC6-A90390735D7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65362" y="1220779"/>
            <a:ext cx="7135838" cy="14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693350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0270" y="953325"/>
            <a:ext cx="9603275" cy="622258"/>
          </a:xfrm>
        </p:spPr>
        <p:txBody>
          <a:bodyPr>
            <a:normAutofit fontScale="90000"/>
          </a:bodyPr>
          <a:lstStyle/>
          <a:p>
            <a:r>
              <a:rPr lang="en-ZA" b="1" dirty="0"/>
              <a:t>Common strategies for building successful creative urban regions and knowledge cities</a:t>
            </a:r>
          </a:p>
        </p:txBody>
      </p:sp>
      <p:sp>
        <p:nvSpPr>
          <p:cNvPr id="3" name="Content Placeholder 2"/>
          <p:cNvSpPr>
            <a:spLocks noGrp="1"/>
          </p:cNvSpPr>
          <p:nvPr>
            <p:ph idx="1"/>
          </p:nvPr>
        </p:nvSpPr>
        <p:spPr>
          <a:xfrm>
            <a:off x="436098" y="1885071"/>
            <a:ext cx="11465170" cy="3615397"/>
          </a:xfrm>
        </p:spPr>
        <p:txBody>
          <a:bodyPr>
            <a:noAutofit/>
          </a:bodyPr>
          <a:lstStyle/>
          <a:p>
            <a:pPr lvl="0"/>
            <a:r>
              <a:rPr lang="en-US" sz="2400" dirty="0"/>
              <a:t>political and societal will and good governance.</a:t>
            </a:r>
            <a:endParaRPr lang="en-ZA" sz="2400" dirty="0"/>
          </a:p>
          <a:p>
            <a:pPr lvl="0"/>
            <a:r>
              <a:rPr lang="en-US" sz="2400" dirty="0"/>
              <a:t>strategic vision and dynamic log-term development plan.</a:t>
            </a:r>
            <a:endParaRPr lang="en-ZA" sz="2400" dirty="0"/>
          </a:p>
          <a:p>
            <a:pPr lvl="0"/>
            <a:r>
              <a:rPr lang="en-US" sz="2400" dirty="0"/>
              <a:t>setting-up of agencies to promote KBUD.</a:t>
            </a:r>
          </a:p>
          <a:p>
            <a:r>
              <a:rPr lang="en-ZA" sz="2400" dirty="0"/>
              <a:t>knowledge infrastructures, research excellence (universities, R&amp;D institutes).</a:t>
            </a:r>
          </a:p>
          <a:p>
            <a:pPr lvl="0"/>
            <a:r>
              <a:rPr lang="en-US" sz="2400" dirty="0"/>
              <a:t>strong ﬁnancial support, partnership and strategic investments.</a:t>
            </a:r>
            <a:endParaRPr lang="en-ZA" sz="2400" dirty="0"/>
          </a:p>
          <a:p>
            <a:pPr lvl="0"/>
            <a:r>
              <a:rPr lang="en-US" sz="2400" dirty="0"/>
              <a:t>international and multi-cultural character of the city.</a:t>
            </a:r>
            <a:endParaRPr lang="en-ZA" sz="2400" dirty="0"/>
          </a:p>
          <a:p>
            <a:pPr lvl="0"/>
            <a:r>
              <a:rPr lang="en-US" sz="2400" dirty="0"/>
              <a:t>creation of urban innovativeness engines.</a:t>
            </a:r>
            <a:endParaRPr lang="en-ZA" sz="2400" dirty="0"/>
          </a:p>
        </p:txBody>
      </p:sp>
    </p:spTree>
    <p:extLst>
      <p:ext uri="{BB962C8B-B14F-4D97-AF65-F5344CB8AC3E}">
        <p14:creationId xmlns:p14="http://schemas.microsoft.com/office/powerpoint/2010/main" val="11355545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55072-3676-4B8C-884B-356508D7AB07}"/>
              </a:ext>
            </a:extLst>
          </p:cNvPr>
          <p:cNvSpPr>
            <a:spLocks noGrp="1"/>
          </p:cNvSpPr>
          <p:nvPr>
            <p:ph type="title"/>
          </p:nvPr>
        </p:nvSpPr>
        <p:spPr/>
        <p:txBody>
          <a:bodyPr/>
          <a:lstStyle/>
          <a:p>
            <a:r>
              <a:rPr lang="en-ZA" b="1" dirty="0"/>
              <a:t>Common strategies for building successful creative urban regions and knowledge cities</a:t>
            </a:r>
          </a:p>
        </p:txBody>
      </p:sp>
      <p:sp>
        <p:nvSpPr>
          <p:cNvPr id="3" name="Content Placeholder 2">
            <a:extLst>
              <a:ext uri="{FF2B5EF4-FFF2-40B4-BE49-F238E27FC236}">
                <a16:creationId xmlns:a16="http://schemas.microsoft.com/office/drawing/2014/main" id="{14B12E05-F692-48D2-8EA1-F80237670A4A}"/>
              </a:ext>
            </a:extLst>
          </p:cNvPr>
          <p:cNvSpPr>
            <a:spLocks noGrp="1"/>
          </p:cNvSpPr>
          <p:nvPr>
            <p:ph idx="1"/>
          </p:nvPr>
        </p:nvSpPr>
        <p:spPr>
          <a:xfrm>
            <a:off x="309490" y="2171768"/>
            <a:ext cx="11882510" cy="3732907"/>
          </a:xfrm>
        </p:spPr>
        <p:txBody>
          <a:bodyPr>
            <a:normAutofit lnSpcReduction="10000"/>
          </a:bodyPr>
          <a:lstStyle/>
          <a:p>
            <a:pPr lvl="0"/>
            <a:r>
              <a:rPr lang="en-US" sz="2400" dirty="0"/>
              <a:t>metropolitan web-portal – E-government, E-democracy.</a:t>
            </a:r>
            <a:endParaRPr lang="en-ZA" sz="2400" dirty="0"/>
          </a:p>
          <a:p>
            <a:pPr lvl="0"/>
            <a:r>
              <a:rPr lang="en-US" sz="2400" dirty="0"/>
              <a:t>value creation to citizens – skill development, employment, social outcomes.</a:t>
            </a:r>
            <a:endParaRPr lang="en-ZA" sz="2400" dirty="0"/>
          </a:p>
          <a:p>
            <a:pPr lvl="0"/>
            <a:r>
              <a:rPr lang="en-US" sz="2400" dirty="0"/>
              <a:t>quality of place, life and affordable housing and urban services.</a:t>
            </a:r>
          </a:p>
          <a:p>
            <a:pPr lvl="0"/>
            <a:r>
              <a:rPr lang="en-US" sz="2400" dirty="0"/>
              <a:t>low-cost access to advanced communication networks.</a:t>
            </a:r>
          </a:p>
          <a:p>
            <a:pPr lvl="0"/>
            <a:r>
              <a:rPr lang="en-ZA" sz="2400" dirty="0"/>
              <a:t>a concentration of well-educated people.</a:t>
            </a:r>
          </a:p>
          <a:p>
            <a:pPr lvl="0"/>
            <a:r>
              <a:rPr lang="en-ZA" sz="2400" dirty="0"/>
              <a:t>technological, mainly electronic, infrastructure.</a:t>
            </a:r>
          </a:p>
          <a:p>
            <a:pPr lvl="0"/>
            <a:r>
              <a:rPr lang="en-ZA" sz="2400" dirty="0"/>
              <a:t>connections to global economy.</a:t>
            </a:r>
          </a:p>
          <a:p>
            <a:pPr lvl="0"/>
            <a:endParaRPr lang="en-ZA" sz="2400" dirty="0"/>
          </a:p>
        </p:txBody>
      </p:sp>
    </p:spTree>
    <p:extLst>
      <p:ext uri="{BB962C8B-B14F-4D97-AF65-F5344CB8AC3E}">
        <p14:creationId xmlns:p14="http://schemas.microsoft.com/office/powerpoint/2010/main" val="3943677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58" y="844062"/>
            <a:ext cx="10409988" cy="506435"/>
          </a:xfrm>
        </p:spPr>
        <p:txBody>
          <a:bodyPr>
            <a:normAutofit/>
          </a:bodyPr>
          <a:lstStyle/>
          <a:p>
            <a:r>
              <a:rPr lang="en-ZA" sz="2800" b="1" dirty="0"/>
              <a:t>The KBUD Framework</a:t>
            </a:r>
            <a:endParaRPr lang="en-ZA" sz="2800" dirty="0"/>
          </a:p>
        </p:txBody>
      </p:sp>
      <p:pic>
        <p:nvPicPr>
          <p:cNvPr id="4" name="Content Placeholder 3" descr="Fig. 1">
            <a:hlinkClick r:id="rId2" tgtFrame="&quot;_blank&quot;"/>
          </p:cNvPr>
          <p:cNvPicPr>
            <a:picLocks noGrp="1"/>
          </p:cNvPicPr>
          <p:nvPr>
            <p:ph idx="1"/>
          </p:nvPr>
        </p:nvPicPr>
        <p:blipFill>
          <a:blip r:embed="rId3">
            <a:extLst>
              <a:ext uri="{28A0092B-C50C-407E-A947-70E740481C1C}">
                <a14:useLocalDpi xmlns:a14="http://schemas.microsoft.com/office/drawing/2010/main" val="0"/>
              </a:ext>
            </a:extLst>
          </a:blip>
          <a:stretch>
            <a:fillRect/>
          </a:stretch>
        </p:blipFill>
        <p:spPr bwMode="auto">
          <a:xfrm>
            <a:off x="126608" y="1350497"/>
            <a:ext cx="11901269" cy="5275386"/>
          </a:xfrm>
          <a:prstGeom prst="rect">
            <a:avLst/>
          </a:prstGeom>
          <a:noFill/>
          <a:ln>
            <a:noFill/>
          </a:ln>
        </p:spPr>
      </p:pic>
    </p:spTree>
    <p:extLst>
      <p:ext uri="{BB962C8B-B14F-4D97-AF65-F5344CB8AC3E}">
        <p14:creationId xmlns:p14="http://schemas.microsoft.com/office/powerpoint/2010/main" val="26842044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a:t>The KBUD Framework</a:t>
            </a:r>
            <a:endParaRPr lang="en-ZA" dirty="0"/>
          </a:p>
        </p:txBody>
      </p:sp>
      <p:sp>
        <p:nvSpPr>
          <p:cNvPr id="3" name="Content Placeholder 2"/>
          <p:cNvSpPr>
            <a:spLocks noGrp="1"/>
          </p:cNvSpPr>
          <p:nvPr>
            <p:ph idx="1"/>
          </p:nvPr>
        </p:nvSpPr>
        <p:spPr>
          <a:xfrm>
            <a:off x="253218" y="1589648"/>
            <a:ext cx="11465170" cy="4315027"/>
          </a:xfrm>
        </p:spPr>
        <p:txBody>
          <a:bodyPr>
            <a:noAutofit/>
          </a:bodyPr>
          <a:lstStyle/>
          <a:p>
            <a:r>
              <a:rPr lang="en-ZA" sz="2400" dirty="0"/>
              <a:t>Diagram shows the following four development domains of knowledge;</a:t>
            </a:r>
          </a:p>
          <a:p>
            <a:r>
              <a:rPr lang="en-ZA" sz="2400" b="1" dirty="0"/>
              <a:t>Economic development</a:t>
            </a:r>
          </a:p>
          <a:p>
            <a:pPr lvl="1"/>
            <a:r>
              <a:rPr lang="en-ZA" sz="2400" dirty="0"/>
              <a:t>knowledge economy where knowledge is the key to production hence prosperity.</a:t>
            </a:r>
          </a:p>
          <a:p>
            <a:r>
              <a:rPr lang="en-ZA" sz="2400" b="1" dirty="0"/>
              <a:t>Socio-cultural development </a:t>
            </a:r>
          </a:p>
          <a:p>
            <a:pPr lvl="1"/>
            <a:r>
              <a:rPr lang="en-ZA" sz="2400" dirty="0"/>
              <a:t>equity attained through educational and cultural strategies aimed at enhancing human and social capital.</a:t>
            </a:r>
          </a:p>
          <a:p>
            <a:pPr lvl="1"/>
            <a:r>
              <a:rPr lang="en-ZA" sz="2400" dirty="0"/>
              <a:t>creating opportunities for people to develop their skills.</a:t>
            </a:r>
          </a:p>
        </p:txBody>
      </p:sp>
    </p:spTree>
    <p:extLst>
      <p:ext uri="{BB962C8B-B14F-4D97-AF65-F5344CB8AC3E}">
        <p14:creationId xmlns:p14="http://schemas.microsoft.com/office/powerpoint/2010/main" val="1970439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9A6311-0117-4E8D-921A-07BDE6AC62C7}"/>
              </a:ext>
            </a:extLst>
          </p:cNvPr>
          <p:cNvSpPr>
            <a:spLocks noGrp="1"/>
          </p:cNvSpPr>
          <p:nvPr>
            <p:ph type="title"/>
          </p:nvPr>
        </p:nvSpPr>
        <p:spPr/>
        <p:txBody>
          <a:bodyPr/>
          <a:lstStyle/>
          <a:p>
            <a:r>
              <a:rPr lang="en-ZA" b="1" dirty="0"/>
              <a:t>The KBUD Framework</a:t>
            </a:r>
            <a:endParaRPr lang="en-ZA" dirty="0"/>
          </a:p>
        </p:txBody>
      </p:sp>
      <p:sp>
        <p:nvSpPr>
          <p:cNvPr id="3" name="Content Placeholder 2">
            <a:extLst>
              <a:ext uri="{FF2B5EF4-FFF2-40B4-BE49-F238E27FC236}">
                <a16:creationId xmlns:a16="http://schemas.microsoft.com/office/drawing/2014/main" id="{E8D90F95-6CC2-4F71-9265-1AD9757C0AA4}"/>
              </a:ext>
            </a:extLst>
          </p:cNvPr>
          <p:cNvSpPr>
            <a:spLocks noGrp="1"/>
          </p:cNvSpPr>
          <p:nvPr>
            <p:ph idx="1"/>
          </p:nvPr>
        </p:nvSpPr>
        <p:spPr>
          <a:xfrm>
            <a:off x="1130270" y="1463040"/>
            <a:ext cx="10588118" cy="4441636"/>
          </a:xfrm>
        </p:spPr>
        <p:txBody>
          <a:bodyPr>
            <a:normAutofit fontScale="92500" lnSpcReduction="10000"/>
          </a:bodyPr>
          <a:lstStyle/>
          <a:p>
            <a:endParaRPr lang="en-ZA" sz="2400" b="1" dirty="0"/>
          </a:p>
          <a:p>
            <a:r>
              <a:rPr lang="en-ZA" sz="2400" b="1" dirty="0"/>
              <a:t>Enviro-urban development </a:t>
            </a:r>
          </a:p>
          <a:p>
            <a:pPr lvl="1"/>
            <a:r>
              <a:rPr lang="en-ZA" sz="2400" dirty="0"/>
              <a:t>aims to meet human needs while preserving the environment.</a:t>
            </a:r>
          </a:p>
          <a:p>
            <a:pPr lvl="1"/>
            <a:r>
              <a:rPr lang="en-ZA" sz="2400" dirty="0"/>
              <a:t>ensures that these needs can be met by both the present and future generations.</a:t>
            </a:r>
          </a:p>
          <a:p>
            <a:pPr lvl="1"/>
            <a:r>
              <a:rPr lang="en-ZA" sz="2400" dirty="0"/>
              <a:t>hence sustainable urban development.</a:t>
            </a:r>
          </a:p>
          <a:p>
            <a:r>
              <a:rPr lang="en-ZA" sz="2400" b="1" dirty="0"/>
              <a:t>Institutional development </a:t>
            </a:r>
          </a:p>
          <a:p>
            <a:pPr lvl="1"/>
            <a:r>
              <a:rPr lang="en-ZA" sz="2400" dirty="0"/>
              <a:t>produces enablers of a knowledge governance that creates a good governance climate.</a:t>
            </a:r>
          </a:p>
          <a:p>
            <a:pPr lvl="1"/>
            <a:r>
              <a:rPr lang="en-ZA" sz="2400" dirty="0"/>
              <a:t>eventually generates organisational quality.</a:t>
            </a:r>
          </a:p>
          <a:p>
            <a:endParaRPr lang="en-ZA" dirty="0"/>
          </a:p>
        </p:txBody>
      </p:sp>
    </p:spTree>
    <p:extLst>
      <p:ext uri="{BB962C8B-B14F-4D97-AF65-F5344CB8AC3E}">
        <p14:creationId xmlns:p14="http://schemas.microsoft.com/office/powerpoint/2010/main" val="39130896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0270" y="953324"/>
            <a:ext cx="10109816" cy="565987"/>
          </a:xfrm>
        </p:spPr>
        <p:txBody>
          <a:bodyPr>
            <a:noAutofit/>
          </a:bodyPr>
          <a:lstStyle/>
          <a:p>
            <a:r>
              <a:rPr lang="en-ZA" b="1" dirty="0"/>
              <a:t>Lessons from the international best KBUD practices</a:t>
            </a:r>
            <a:endParaRPr lang="en-ZA" dirty="0"/>
          </a:p>
        </p:txBody>
      </p:sp>
      <p:sp>
        <p:nvSpPr>
          <p:cNvPr id="3" name="Content Placeholder 2"/>
          <p:cNvSpPr>
            <a:spLocks noGrp="1"/>
          </p:cNvSpPr>
          <p:nvPr>
            <p:ph idx="1"/>
          </p:nvPr>
        </p:nvSpPr>
        <p:spPr>
          <a:xfrm>
            <a:off x="393896" y="1871002"/>
            <a:ext cx="11493304" cy="4178105"/>
          </a:xfrm>
        </p:spPr>
        <p:txBody>
          <a:bodyPr>
            <a:normAutofit lnSpcReduction="10000"/>
          </a:bodyPr>
          <a:lstStyle/>
          <a:p>
            <a:pPr>
              <a:buFont typeface="Wingdings" panose="05000000000000000000" pitchFamily="2" charset="2"/>
              <a:buChar char="§"/>
            </a:pPr>
            <a:r>
              <a:rPr lang="en-ZA" sz="2400" dirty="0"/>
              <a:t>Austin in Texas, USA, led by business organisations attracted large corporations by offering the relatively low cost of living and the quality of university graduates.</a:t>
            </a:r>
          </a:p>
          <a:p>
            <a:pPr>
              <a:buFont typeface="Wingdings" panose="05000000000000000000" pitchFamily="2" charset="2"/>
              <a:buChar char="§"/>
            </a:pPr>
            <a:r>
              <a:rPr lang="en-ZA" sz="2400" dirty="0"/>
              <a:t>Barcelona in Spain undertook a profound technological and cultural regeneration in order to position itself among the major metropolises of the global knowledge society</a:t>
            </a:r>
          </a:p>
          <a:p>
            <a:pPr>
              <a:buFont typeface="Wingdings" panose="05000000000000000000" pitchFamily="2" charset="2"/>
              <a:buChar char="§"/>
            </a:pPr>
            <a:r>
              <a:rPr lang="en-ZA" sz="2400" dirty="0"/>
              <a:t>In Finland, Helsinki’s success originated from strength in ICT, safe and well-functioning living environment, highly skilled people, strong R&amp;D, and a high level of social equality.</a:t>
            </a:r>
          </a:p>
        </p:txBody>
      </p:sp>
    </p:spTree>
    <p:extLst>
      <p:ext uri="{BB962C8B-B14F-4D97-AF65-F5344CB8AC3E}">
        <p14:creationId xmlns:p14="http://schemas.microsoft.com/office/powerpoint/2010/main" val="13792338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7286" y="953325"/>
            <a:ext cx="10466259" cy="608190"/>
          </a:xfrm>
        </p:spPr>
        <p:txBody>
          <a:bodyPr/>
          <a:lstStyle/>
          <a:p>
            <a:r>
              <a:rPr lang="en-ZA" b="1" dirty="0"/>
              <a:t>Lessons from the international best KBUD practices</a:t>
            </a:r>
            <a:endParaRPr lang="en-ZA" dirty="0"/>
          </a:p>
        </p:txBody>
      </p:sp>
      <p:sp>
        <p:nvSpPr>
          <p:cNvPr id="3" name="Content Placeholder 2"/>
          <p:cNvSpPr>
            <a:spLocks noGrp="1"/>
          </p:cNvSpPr>
          <p:nvPr>
            <p:ph idx="1"/>
          </p:nvPr>
        </p:nvSpPr>
        <p:spPr>
          <a:xfrm>
            <a:off x="506437" y="1561515"/>
            <a:ext cx="11226018" cy="4079630"/>
          </a:xfrm>
        </p:spPr>
        <p:txBody>
          <a:bodyPr>
            <a:normAutofit/>
          </a:bodyPr>
          <a:lstStyle/>
          <a:p>
            <a:r>
              <a:rPr lang="en-ZA" sz="2400" dirty="0"/>
              <a:t>Singapore’s success rests on its science and technology parks and knowledge precincts</a:t>
            </a:r>
          </a:p>
          <a:p>
            <a:r>
              <a:rPr lang="en-ZA" sz="2400" dirty="0" err="1"/>
              <a:t>Brainport</a:t>
            </a:r>
            <a:r>
              <a:rPr lang="en-ZA" sz="2400" dirty="0"/>
              <a:t> Eindhoven, Netherlands has created a successful creative urban region and knowledge city by offering a complete high tech infrastructure on a very small scale. </a:t>
            </a:r>
          </a:p>
          <a:p>
            <a:r>
              <a:rPr lang="en-ZA" sz="2400" dirty="0"/>
              <a:t>Montreal, Canada  succeeded by concentration of sector-specific expertise, innovation, education and research, development of metropolitan industrial ‘clusters’.</a:t>
            </a:r>
          </a:p>
        </p:txBody>
      </p:sp>
    </p:spTree>
    <p:extLst>
      <p:ext uri="{BB962C8B-B14F-4D97-AF65-F5344CB8AC3E}">
        <p14:creationId xmlns:p14="http://schemas.microsoft.com/office/powerpoint/2010/main" val="15222811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2370" y="886266"/>
            <a:ext cx="10241176" cy="505389"/>
          </a:xfrm>
        </p:spPr>
        <p:txBody>
          <a:bodyPr>
            <a:normAutofit fontScale="90000"/>
          </a:bodyPr>
          <a:lstStyle/>
          <a:p>
            <a:r>
              <a:rPr lang="en-ZA" sz="2800" b="1" dirty="0"/>
              <a:t>KBUD application - Knowledge city for Nelson Mandela Bay</a:t>
            </a:r>
            <a:endParaRPr lang="en-ZA" sz="2800" dirty="0"/>
          </a:p>
        </p:txBody>
      </p:sp>
      <p:sp>
        <p:nvSpPr>
          <p:cNvPr id="3" name="Content Placeholder 2"/>
          <p:cNvSpPr>
            <a:spLocks noGrp="1"/>
          </p:cNvSpPr>
          <p:nvPr>
            <p:ph idx="1"/>
          </p:nvPr>
        </p:nvSpPr>
        <p:spPr>
          <a:xfrm>
            <a:off x="281354" y="1391656"/>
            <a:ext cx="10621108" cy="4074690"/>
          </a:xfrm>
        </p:spPr>
        <p:txBody>
          <a:bodyPr>
            <a:normAutofit/>
          </a:bodyPr>
          <a:lstStyle/>
          <a:p>
            <a:pPr marL="457200" lvl="1" indent="0">
              <a:buNone/>
            </a:pPr>
            <a:r>
              <a:rPr lang="en-ZA" sz="2400" dirty="0"/>
              <a:t>Nelson Mandela Bay can collaborate with universities and other learning institutions in the city;</a:t>
            </a:r>
          </a:p>
          <a:p>
            <a:pPr lvl="1">
              <a:buFont typeface="Wingdings" panose="05000000000000000000" pitchFamily="2" charset="2"/>
              <a:buChar char="§"/>
            </a:pPr>
            <a:r>
              <a:rPr lang="en-ZA" sz="2400" dirty="0"/>
              <a:t>To promote research and development.</a:t>
            </a:r>
          </a:p>
          <a:p>
            <a:pPr lvl="1">
              <a:buFont typeface="Wingdings" panose="05000000000000000000" pitchFamily="2" charset="2"/>
              <a:buChar char="§"/>
            </a:pPr>
            <a:r>
              <a:rPr lang="en-ZA" sz="2400" dirty="0"/>
              <a:t>To promote knowledge economy by developing diverse and highly skilled workforce. </a:t>
            </a:r>
          </a:p>
          <a:p>
            <a:pPr lvl="1">
              <a:buFont typeface="Wingdings" panose="05000000000000000000" pitchFamily="2" charset="2"/>
              <a:buChar char="§"/>
            </a:pPr>
            <a:r>
              <a:rPr lang="en-ZA" sz="2400" dirty="0"/>
              <a:t>To enhance development of technical knowledge, market knowledge, financial knowledge and human knowledge.</a:t>
            </a:r>
          </a:p>
          <a:p>
            <a:pPr lvl="1">
              <a:buFont typeface="Wingdings" panose="05000000000000000000" pitchFamily="2" charset="2"/>
              <a:buChar char="§"/>
            </a:pPr>
            <a:endParaRPr lang="en-ZA" sz="2400" dirty="0"/>
          </a:p>
          <a:p>
            <a:pPr>
              <a:buFont typeface="Wingdings" panose="05000000000000000000" pitchFamily="2" charset="2"/>
              <a:buChar char="§"/>
            </a:pPr>
            <a:endParaRPr lang="en-ZA" sz="2400" dirty="0"/>
          </a:p>
          <a:p>
            <a:endParaRPr lang="en-ZA" dirty="0"/>
          </a:p>
        </p:txBody>
      </p:sp>
    </p:spTree>
    <p:extLst>
      <p:ext uri="{BB962C8B-B14F-4D97-AF65-F5344CB8AC3E}">
        <p14:creationId xmlns:p14="http://schemas.microsoft.com/office/powerpoint/2010/main" val="4174394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760" y="953324"/>
            <a:ext cx="10367785" cy="819205"/>
          </a:xfrm>
        </p:spPr>
        <p:txBody>
          <a:bodyPr>
            <a:normAutofit fontScale="90000"/>
          </a:bodyPr>
          <a:lstStyle/>
          <a:p>
            <a:r>
              <a:rPr lang="en-ZA" sz="2800" b="1" dirty="0"/>
              <a:t>KBUD application - knowledge city for Nelson Mandela Bay</a:t>
            </a:r>
            <a:endParaRPr lang="en-ZA" sz="2800" dirty="0"/>
          </a:p>
        </p:txBody>
      </p:sp>
      <p:sp>
        <p:nvSpPr>
          <p:cNvPr id="3" name="Content Placeholder 2"/>
          <p:cNvSpPr>
            <a:spLocks noGrp="1"/>
          </p:cNvSpPr>
          <p:nvPr>
            <p:ph idx="1"/>
          </p:nvPr>
        </p:nvSpPr>
        <p:spPr>
          <a:xfrm>
            <a:off x="225084" y="1533379"/>
            <a:ext cx="11966916" cy="4371298"/>
          </a:xfrm>
        </p:spPr>
        <p:txBody>
          <a:bodyPr>
            <a:noAutofit/>
          </a:bodyPr>
          <a:lstStyle/>
          <a:p>
            <a:r>
              <a:rPr lang="en-ZA" sz="2400" dirty="0"/>
              <a:t>ensure sustainable urban development. </a:t>
            </a:r>
          </a:p>
          <a:p>
            <a:r>
              <a:rPr lang="en-ZA" sz="2400" dirty="0"/>
              <a:t>create a better quality of life and place, ensure spatial quality is achieved. </a:t>
            </a:r>
          </a:p>
          <a:p>
            <a:r>
              <a:rPr lang="en-ZA" sz="2400" dirty="0"/>
              <a:t>develop  metropolitan industrial ‘clusters’ for innovation and competitiveness.</a:t>
            </a:r>
          </a:p>
          <a:p>
            <a:r>
              <a:rPr lang="en-ZA" sz="2400" dirty="0"/>
              <a:t>market city as a gateway to Southern African trade and business.</a:t>
            </a:r>
          </a:p>
          <a:p>
            <a:r>
              <a:rPr lang="en-ZA" sz="2400" dirty="0"/>
              <a:t>conduct outbound ‘investment missions’ to foreign cities.</a:t>
            </a:r>
          </a:p>
          <a:p>
            <a:r>
              <a:rPr lang="en-ZA" sz="2400" dirty="0"/>
              <a:t>provide regulatory and logistical support to investors.</a:t>
            </a:r>
          </a:p>
          <a:p>
            <a:r>
              <a:rPr lang="en-ZA" sz="2400" dirty="0"/>
              <a:t>further diversify the economy in the city.</a:t>
            </a:r>
          </a:p>
          <a:p>
            <a:endParaRPr lang="en-ZA" sz="2400" dirty="0"/>
          </a:p>
        </p:txBody>
      </p:sp>
    </p:spTree>
    <p:extLst>
      <p:ext uri="{BB962C8B-B14F-4D97-AF65-F5344CB8AC3E}">
        <p14:creationId xmlns:p14="http://schemas.microsoft.com/office/powerpoint/2010/main" val="31483936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802AFE-C201-48A4-9796-736D1E910C3F}"/>
              </a:ext>
            </a:extLst>
          </p:cNvPr>
          <p:cNvSpPr>
            <a:spLocks noGrp="1"/>
          </p:cNvSpPr>
          <p:nvPr>
            <p:ph type="title"/>
          </p:nvPr>
        </p:nvSpPr>
        <p:spPr>
          <a:xfrm>
            <a:off x="1130270" y="822961"/>
            <a:ext cx="9603275" cy="443131"/>
          </a:xfrm>
        </p:spPr>
        <p:txBody>
          <a:bodyPr>
            <a:normAutofit/>
          </a:bodyPr>
          <a:lstStyle/>
          <a:p>
            <a:r>
              <a:rPr lang="en-ZA" sz="2400" b="1" dirty="0"/>
              <a:t>KBUD application - knowledge city for Nelson Mandela Bay</a:t>
            </a:r>
            <a:endParaRPr lang="en-ZA" sz="2400" dirty="0"/>
          </a:p>
        </p:txBody>
      </p:sp>
      <p:sp>
        <p:nvSpPr>
          <p:cNvPr id="3" name="Content Placeholder 2">
            <a:extLst>
              <a:ext uri="{FF2B5EF4-FFF2-40B4-BE49-F238E27FC236}">
                <a16:creationId xmlns:a16="http://schemas.microsoft.com/office/drawing/2014/main" id="{EF724319-79E1-4FB2-9AD4-90D623528D08}"/>
              </a:ext>
            </a:extLst>
          </p:cNvPr>
          <p:cNvSpPr>
            <a:spLocks noGrp="1"/>
          </p:cNvSpPr>
          <p:nvPr>
            <p:ph idx="1"/>
          </p:nvPr>
        </p:nvSpPr>
        <p:spPr>
          <a:xfrm>
            <a:off x="633046" y="1448972"/>
            <a:ext cx="11071274" cy="4586067"/>
          </a:xfrm>
        </p:spPr>
        <p:txBody>
          <a:bodyPr>
            <a:normAutofit fontScale="25000" lnSpcReduction="20000"/>
          </a:bodyPr>
          <a:lstStyle/>
          <a:p>
            <a:r>
              <a:rPr lang="en-ZA" sz="9600" dirty="0"/>
              <a:t>harness enormous potential for the ocean economy in the city.</a:t>
            </a:r>
          </a:p>
          <a:p>
            <a:r>
              <a:rPr lang="en-ZA" sz="9600" dirty="0"/>
              <a:t>provide support for start-up and entrepreneurial activities. </a:t>
            </a:r>
          </a:p>
          <a:p>
            <a:r>
              <a:rPr lang="en-ZA" sz="9600" dirty="0"/>
              <a:t>Utilise mineral and energy resources sustainably.</a:t>
            </a:r>
          </a:p>
          <a:p>
            <a:r>
              <a:rPr lang="en-ZA" sz="9600" dirty="0"/>
              <a:t>Use industrial development zones to promote investment.</a:t>
            </a:r>
          </a:p>
          <a:p>
            <a:r>
              <a:rPr lang="en-ZA" sz="9600" dirty="0"/>
              <a:t>Utilise existing efficient urban and transport system.</a:t>
            </a:r>
          </a:p>
          <a:p>
            <a:r>
              <a:rPr lang="en-ZA" sz="9600" dirty="0"/>
              <a:t>Use quality infrastructure to create a position as a knowledge city.</a:t>
            </a:r>
          </a:p>
          <a:p>
            <a:r>
              <a:rPr lang="en-ZA" sz="9600" dirty="0"/>
              <a:t>Actively negotiate agreements around investment and job creation.</a:t>
            </a:r>
          </a:p>
          <a:p>
            <a:pPr marL="0" indent="0">
              <a:buNone/>
            </a:pPr>
            <a:endParaRPr lang="en-ZA" sz="9600" dirty="0"/>
          </a:p>
          <a:p>
            <a:pPr marL="0" indent="0">
              <a:buNone/>
            </a:pPr>
            <a:endParaRPr lang="en-ZA" sz="9600" dirty="0"/>
          </a:p>
          <a:p>
            <a:pPr marL="1371600" lvl="3" indent="0">
              <a:buNone/>
            </a:pPr>
            <a:endParaRPr lang="en-ZA" sz="9600" b="1" dirty="0"/>
          </a:p>
          <a:p>
            <a:pPr marL="1371600" lvl="3" indent="0">
              <a:buNone/>
            </a:pPr>
            <a:endParaRPr lang="en-ZA" sz="9600" b="1" dirty="0"/>
          </a:p>
          <a:p>
            <a:pPr marL="1371600" lvl="3" indent="0">
              <a:buNone/>
            </a:pPr>
            <a:r>
              <a:rPr lang="en-ZA" sz="9600" b="1" dirty="0"/>
              <a:t>				</a:t>
            </a:r>
          </a:p>
          <a:p>
            <a:pPr marL="1371600" lvl="3" indent="0">
              <a:buNone/>
            </a:pPr>
            <a:endParaRPr lang="en-ZA" sz="4000" b="1" dirty="0"/>
          </a:p>
        </p:txBody>
      </p:sp>
    </p:spTree>
    <p:extLst>
      <p:ext uri="{BB962C8B-B14F-4D97-AF65-F5344CB8AC3E}">
        <p14:creationId xmlns:p14="http://schemas.microsoft.com/office/powerpoint/2010/main" val="28682349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4"/>
            <a:ext cx="10058400" cy="2245580"/>
          </a:xfrm>
        </p:spPr>
        <p:txBody>
          <a:bodyPr>
            <a:noAutofit/>
          </a:bodyPr>
          <a:lstStyle/>
          <a:p>
            <a:br>
              <a:rPr lang="en-ZA" dirty="0"/>
            </a:br>
            <a:br>
              <a:rPr lang="en-ZA" dirty="0"/>
            </a:br>
            <a:endParaRPr lang="en-ZA" dirty="0"/>
          </a:p>
        </p:txBody>
      </p:sp>
      <p:sp>
        <p:nvSpPr>
          <p:cNvPr id="3" name="Content Placeholder 2"/>
          <p:cNvSpPr>
            <a:spLocks noGrp="1"/>
          </p:cNvSpPr>
          <p:nvPr>
            <p:ph idx="1"/>
          </p:nvPr>
        </p:nvSpPr>
        <p:spPr>
          <a:xfrm>
            <a:off x="548640" y="1209822"/>
            <a:ext cx="10607040" cy="4659271"/>
          </a:xfrm>
        </p:spPr>
        <p:txBody>
          <a:bodyPr>
            <a:normAutofit fontScale="92500" lnSpcReduction="10000"/>
          </a:bodyPr>
          <a:lstStyle/>
          <a:p>
            <a:r>
              <a:rPr lang="en-ZA" sz="2800" b="1" dirty="0"/>
              <a:t>Title  -       Creation of knowledge cities for South Africa. </a:t>
            </a:r>
          </a:p>
          <a:p>
            <a:pPr marL="0" indent="0">
              <a:buNone/>
            </a:pPr>
            <a:r>
              <a:rPr lang="en-ZA" sz="2800" b="1" dirty="0"/>
              <a:t>	    	A case of Nelson Mandela Bay.</a:t>
            </a:r>
          </a:p>
          <a:p>
            <a:pPr marL="0" indent="0">
              <a:buNone/>
            </a:pPr>
            <a:endParaRPr lang="en-ZA" sz="2800" b="1" dirty="0"/>
          </a:p>
          <a:p>
            <a:pPr marL="0" indent="0">
              <a:buNone/>
            </a:pPr>
            <a:r>
              <a:rPr lang="en-ZA" sz="2800" b="1" dirty="0"/>
              <a:t>Authors - Karambakuwa Roseline  and Ncwadi </a:t>
            </a:r>
            <a:r>
              <a:rPr lang="en-ZA" sz="2800" b="1" dirty="0" err="1"/>
              <a:t>Ronney</a:t>
            </a:r>
            <a:r>
              <a:rPr lang="en-ZA" sz="2800" b="1" dirty="0"/>
              <a:t> </a:t>
            </a:r>
          </a:p>
          <a:p>
            <a:endParaRPr lang="en-ZA" sz="2800" b="1" dirty="0"/>
          </a:p>
          <a:p>
            <a:pPr marL="0" indent="0">
              <a:buNone/>
            </a:pPr>
            <a:r>
              <a:rPr lang="en-ZA" sz="2800" b="1" dirty="0"/>
              <a:t>Department of Economics, Nelson Mandela University</a:t>
            </a:r>
          </a:p>
          <a:p>
            <a:endParaRPr lang="en-ZA" sz="2800" b="1" dirty="0"/>
          </a:p>
          <a:p>
            <a:pPr marL="0" indent="0">
              <a:buNone/>
            </a:pPr>
            <a:r>
              <a:rPr lang="en-ZA" sz="2800" b="1" dirty="0"/>
              <a:t>Presenter - Karambakuwa Roseline T </a:t>
            </a:r>
          </a:p>
          <a:p>
            <a:endParaRPr lang="en-ZA" sz="2800" dirty="0"/>
          </a:p>
          <a:p>
            <a:endParaRPr lang="en-ZA" sz="2800" dirty="0"/>
          </a:p>
        </p:txBody>
      </p:sp>
    </p:spTree>
    <p:extLst>
      <p:ext uri="{BB962C8B-B14F-4D97-AF65-F5344CB8AC3E}">
        <p14:creationId xmlns:p14="http://schemas.microsoft.com/office/powerpoint/2010/main" val="39041166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D91277-84B9-4F16-922D-B91B81C96886}"/>
              </a:ext>
            </a:extLst>
          </p:cNvPr>
          <p:cNvSpPr>
            <a:spLocks noGrp="1"/>
          </p:cNvSpPr>
          <p:nvPr>
            <p:ph type="title"/>
          </p:nvPr>
        </p:nvSpPr>
        <p:spPr/>
        <p:txBody>
          <a:bodyPr/>
          <a:lstStyle/>
          <a:p>
            <a:r>
              <a:rPr lang="en-ZA" b="1" dirty="0"/>
              <a:t>Conclusion</a:t>
            </a:r>
          </a:p>
        </p:txBody>
      </p:sp>
      <p:sp>
        <p:nvSpPr>
          <p:cNvPr id="3" name="Content Placeholder 2">
            <a:extLst>
              <a:ext uri="{FF2B5EF4-FFF2-40B4-BE49-F238E27FC236}">
                <a16:creationId xmlns:a16="http://schemas.microsoft.com/office/drawing/2014/main" id="{8257F0CD-A6F1-435A-9C76-CADE99E0A596}"/>
              </a:ext>
            </a:extLst>
          </p:cNvPr>
          <p:cNvSpPr>
            <a:spLocks noGrp="1"/>
          </p:cNvSpPr>
          <p:nvPr>
            <p:ph idx="1"/>
          </p:nvPr>
        </p:nvSpPr>
        <p:spPr/>
        <p:txBody>
          <a:bodyPr>
            <a:normAutofit/>
          </a:bodyPr>
          <a:lstStyle/>
          <a:p>
            <a:r>
              <a:rPr lang="en-ZA" sz="2400" dirty="0"/>
              <a:t>This research provides important insights and discussion on the vital role of planning for knowledge-based development of creative urban regions.</a:t>
            </a:r>
          </a:p>
          <a:p>
            <a:r>
              <a:rPr lang="en-ZA" sz="2400" dirty="0"/>
              <a:t>The paper comes up with recommendations for urban administrations planning for knowledge-based development of creative urban regions in Nelson Mandela Bay and rest of  South Africa. </a:t>
            </a:r>
          </a:p>
        </p:txBody>
      </p:sp>
    </p:spTree>
    <p:extLst>
      <p:ext uri="{BB962C8B-B14F-4D97-AF65-F5344CB8AC3E}">
        <p14:creationId xmlns:p14="http://schemas.microsoft.com/office/powerpoint/2010/main" val="9080868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EA918-6FD0-4F14-A6A5-DD07C2042F91}"/>
              </a:ext>
            </a:extLst>
          </p:cNvPr>
          <p:cNvSpPr>
            <a:spLocks noGrp="1"/>
          </p:cNvSpPr>
          <p:nvPr>
            <p:ph type="title"/>
          </p:nvPr>
        </p:nvSpPr>
        <p:spPr/>
        <p:txBody>
          <a:bodyPr>
            <a:normAutofit fontScale="90000"/>
          </a:bodyPr>
          <a:lstStyle/>
          <a:p>
            <a:pPr marL="1371600" lvl="3" indent="0"/>
            <a:br>
              <a:rPr lang="en-ZA" sz="4000" b="1" dirty="0"/>
            </a:br>
            <a:r>
              <a:rPr lang="en-ZA" sz="4000" b="1" dirty="0"/>
              <a:t>END OF PRESENTATION</a:t>
            </a:r>
            <a:br>
              <a:rPr lang="en-ZA" sz="4000" b="1" dirty="0"/>
            </a:br>
            <a:endParaRPr lang="en-ZA" dirty="0"/>
          </a:p>
        </p:txBody>
      </p:sp>
      <p:sp>
        <p:nvSpPr>
          <p:cNvPr id="3" name="Content Placeholder 2">
            <a:extLst>
              <a:ext uri="{FF2B5EF4-FFF2-40B4-BE49-F238E27FC236}">
                <a16:creationId xmlns:a16="http://schemas.microsoft.com/office/drawing/2014/main" id="{A4AA04BC-3980-45C6-99F7-423CB71BD00C}"/>
              </a:ext>
            </a:extLst>
          </p:cNvPr>
          <p:cNvSpPr>
            <a:spLocks noGrp="1"/>
          </p:cNvSpPr>
          <p:nvPr>
            <p:ph idx="1"/>
          </p:nvPr>
        </p:nvSpPr>
        <p:spPr/>
        <p:txBody>
          <a:bodyPr/>
          <a:lstStyle/>
          <a:p>
            <a:pPr lvl="3"/>
            <a:endParaRPr lang="en-ZA" b="1" dirty="0"/>
          </a:p>
          <a:p>
            <a:pPr lvl="3"/>
            <a:endParaRPr lang="en-ZA" sz="3600" b="1" dirty="0"/>
          </a:p>
          <a:p>
            <a:pPr marL="2743200" lvl="6" indent="0">
              <a:buNone/>
            </a:pPr>
            <a:r>
              <a:rPr lang="en-ZA" sz="3600" b="1" dirty="0"/>
              <a:t>THANK YOU</a:t>
            </a:r>
          </a:p>
        </p:txBody>
      </p:sp>
    </p:spTree>
    <p:extLst>
      <p:ext uri="{BB962C8B-B14F-4D97-AF65-F5344CB8AC3E}">
        <p14:creationId xmlns:p14="http://schemas.microsoft.com/office/powerpoint/2010/main" val="11295317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F25AEB-6E06-4EEB-962A-F0720856F8C8}"/>
              </a:ext>
            </a:extLst>
          </p:cNvPr>
          <p:cNvSpPr>
            <a:spLocks noGrp="1"/>
          </p:cNvSpPr>
          <p:nvPr>
            <p:ph type="title"/>
          </p:nvPr>
        </p:nvSpPr>
        <p:spPr>
          <a:xfrm>
            <a:off x="1130270" y="953324"/>
            <a:ext cx="9603275" cy="562655"/>
          </a:xfrm>
        </p:spPr>
        <p:txBody>
          <a:bodyPr/>
          <a:lstStyle/>
          <a:p>
            <a:r>
              <a:rPr lang="en-ZA" b="1" dirty="0"/>
              <a:t>Presentation outline</a:t>
            </a:r>
          </a:p>
        </p:txBody>
      </p:sp>
      <p:sp>
        <p:nvSpPr>
          <p:cNvPr id="3" name="Content Placeholder 2">
            <a:extLst>
              <a:ext uri="{FF2B5EF4-FFF2-40B4-BE49-F238E27FC236}">
                <a16:creationId xmlns:a16="http://schemas.microsoft.com/office/drawing/2014/main" id="{C906DAE9-7588-438E-9284-FBAA7853B30E}"/>
              </a:ext>
            </a:extLst>
          </p:cNvPr>
          <p:cNvSpPr>
            <a:spLocks noGrp="1"/>
          </p:cNvSpPr>
          <p:nvPr>
            <p:ph idx="1"/>
          </p:nvPr>
        </p:nvSpPr>
        <p:spPr>
          <a:xfrm>
            <a:off x="787792" y="1603716"/>
            <a:ext cx="9945754" cy="4300959"/>
          </a:xfrm>
        </p:spPr>
        <p:txBody>
          <a:bodyPr>
            <a:normAutofit fontScale="92500" lnSpcReduction="10000"/>
          </a:bodyPr>
          <a:lstStyle/>
          <a:p>
            <a:r>
              <a:rPr lang="en-ZA" b="1" dirty="0"/>
              <a:t>Introduction</a:t>
            </a:r>
          </a:p>
          <a:p>
            <a:r>
              <a:rPr lang="en-ZA" b="1" dirty="0"/>
              <a:t>Knowledge-based urban development (KBUD)</a:t>
            </a:r>
          </a:p>
          <a:p>
            <a:r>
              <a:rPr lang="en-ZA" b="1" dirty="0"/>
              <a:t>Research Problem</a:t>
            </a:r>
          </a:p>
          <a:p>
            <a:r>
              <a:rPr lang="en-ZA" b="1" dirty="0"/>
              <a:t>Research Objective</a:t>
            </a:r>
          </a:p>
          <a:p>
            <a:r>
              <a:rPr lang="en-ZA" b="1" dirty="0"/>
              <a:t>Research Methodology</a:t>
            </a:r>
          </a:p>
          <a:p>
            <a:r>
              <a:rPr lang="en-ZA" b="1" dirty="0"/>
              <a:t>Common strategies for building successful creative urban regions and knowledge cities</a:t>
            </a:r>
          </a:p>
          <a:p>
            <a:r>
              <a:rPr lang="en-ZA" b="1" dirty="0"/>
              <a:t>The KBUD Framework</a:t>
            </a:r>
          </a:p>
          <a:p>
            <a:r>
              <a:rPr lang="en-ZA" b="1" dirty="0"/>
              <a:t>Lessons from the international best KBUD practices</a:t>
            </a:r>
          </a:p>
          <a:p>
            <a:r>
              <a:rPr lang="en-ZA" b="1" dirty="0"/>
              <a:t>KBUD application - Knowledge city for Nelson Mandela Bay</a:t>
            </a:r>
            <a:endParaRPr lang="en-ZA" dirty="0"/>
          </a:p>
        </p:txBody>
      </p:sp>
    </p:spTree>
    <p:extLst>
      <p:ext uri="{BB962C8B-B14F-4D97-AF65-F5344CB8AC3E}">
        <p14:creationId xmlns:p14="http://schemas.microsoft.com/office/powerpoint/2010/main" val="23138410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a:t>Introduction</a:t>
            </a:r>
          </a:p>
        </p:txBody>
      </p:sp>
      <p:sp>
        <p:nvSpPr>
          <p:cNvPr id="3" name="Content Placeholder 2"/>
          <p:cNvSpPr>
            <a:spLocks noGrp="1"/>
          </p:cNvSpPr>
          <p:nvPr>
            <p:ph idx="1"/>
          </p:nvPr>
        </p:nvSpPr>
        <p:spPr>
          <a:xfrm>
            <a:off x="450166" y="1463041"/>
            <a:ext cx="11268222" cy="4659272"/>
          </a:xfrm>
        </p:spPr>
        <p:txBody>
          <a:bodyPr>
            <a:noAutofit/>
          </a:bodyPr>
          <a:lstStyle/>
          <a:p>
            <a:pPr marL="0" indent="0">
              <a:buNone/>
            </a:pPr>
            <a:r>
              <a:rPr lang="en-ZA" sz="2400" b="1" dirty="0"/>
              <a:t>Knowledge-based </a:t>
            </a:r>
            <a:r>
              <a:rPr lang="en-ZA" sz="2800" b="1" dirty="0"/>
              <a:t>urban development (KBUD) concept</a:t>
            </a:r>
            <a:r>
              <a:rPr lang="en-ZA" sz="2800" dirty="0"/>
              <a:t> </a:t>
            </a:r>
          </a:p>
          <a:p>
            <a:pPr>
              <a:buFont typeface="Wingdings" panose="05000000000000000000" pitchFamily="2" charset="2"/>
              <a:buChar char="§"/>
            </a:pPr>
            <a:r>
              <a:rPr lang="en-ZA" sz="2400" dirty="0"/>
              <a:t>A new perspective for the development of creative urban regions. </a:t>
            </a:r>
          </a:p>
          <a:p>
            <a:pPr>
              <a:buFont typeface="Wingdings" panose="05000000000000000000" pitchFamily="2" charset="2"/>
              <a:buChar char="§"/>
            </a:pPr>
            <a:r>
              <a:rPr lang="en-ZA" sz="2400" dirty="0"/>
              <a:t>Cities are the engines of economic growth, as a large share of the innovations and entrepreneurship takes place in cities.</a:t>
            </a:r>
          </a:p>
          <a:p>
            <a:pPr>
              <a:buFont typeface="Wingdings" panose="05000000000000000000" pitchFamily="2" charset="2"/>
              <a:buChar char="§"/>
            </a:pPr>
            <a:r>
              <a:rPr lang="en-ZA" sz="2400" dirty="0"/>
              <a:t>KBUD framework enables cities to compete nationally and internationally.</a:t>
            </a:r>
          </a:p>
          <a:p>
            <a:pPr>
              <a:buFont typeface="Wingdings" panose="05000000000000000000" pitchFamily="2" charset="2"/>
              <a:buChar char="§"/>
            </a:pPr>
            <a:r>
              <a:rPr lang="en-ZA" sz="2400" dirty="0"/>
              <a:t>Approach is based on the concepts of both sustainable urban development and economic prosperity.  </a:t>
            </a:r>
          </a:p>
          <a:p>
            <a:pPr>
              <a:buFont typeface="Wingdings" panose="05000000000000000000" pitchFamily="2" charset="2"/>
              <a:buChar char="§"/>
            </a:pPr>
            <a:r>
              <a:rPr lang="en-ZA" sz="2400" dirty="0"/>
              <a:t>Aimed at promoting smart and sustainable cities through the operationalisation of a knowledge management integrated approach. </a:t>
            </a:r>
          </a:p>
          <a:p>
            <a:pPr>
              <a:buFont typeface="Wingdings" panose="05000000000000000000" pitchFamily="2" charset="2"/>
              <a:buChar char="§"/>
            </a:pPr>
            <a:endParaRPr lang="en-ZA" sz="2400" dirty="0"/>
          </a:p>
          <a:p>
            <a:pPr>
              <a:buFont typeface="Wingdings" panose="05000000000000000000" pitchFamily="2" charset="2"/>
              <a:buChar char="§"/>
            </a:pPr>
            <a:endParaRPr lang="en-ZA" sz="2400" dirty="0"/>
          </a:p>
        </p:txBody>
      </p:sp>
    </p:spTree>
    <p:extLst>
      <p:ext uri="{BB962C8B-B14F-4D97-AF65-F5344CB8AC3E}">
        <p14:creationId xmlns:p14="http://schemas.microsoft.com/office/powerpoint/2010/main" val="27668325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48C983-BB4E-407B-A731-43FF641088DE}"/>
              </a:ext>
            </a:extLst>
          </p:cNvPr>
          <p:cNvSpPr>
            <a:spLocks noGrp="1"/>
          </p:cNvSpPr>
          <p:nvPr>
            <p:ph type="title"/>
          </p:nvPr>
        </p:nvSpPr>
        <p:spPr>
          <a:xfrm>
            <a:off x="1130270" y="953325"/>
            <a:ext cx="9603275" cy="622258"/>
          </a:xfrm>
        </p:spPr>
        <p:txBody>
          <a:bodyPr/>
          <a:lstStyle/>
          <a:p>
            <a:r>
              <a:rPr lang="en-ZA" b="1" dirty="0"/>
              <a:t>Knowledge-based urban development (KBUD)</a:t>
            </a:r>
          </a:p>
        </p:txBody>
      </p:sp>
      <p:sp>
        <p:nvSpPr>
          <p:cNvPr id="3" name="Content Placeholder 2">
            <a:extLst>
              <a:ext uri="{FF2B5EF4-FFF2-40B4-BE49-F238E27FC236}">
                <a16:creationId xmlns:a16="http://schemas.microsoft.com/office/drawing/2014/main" id="{7F2E63BF-01A2-45ED-AB63-AC31F5173E4A}"/>
              </a:ext>
            </a:extLst>
          </p:cNvPr>
          <p:cNvSpPr>
            <a:spLocks noGrp="1"/>
          </p:cNvSpPr>
          <p:nvPr>
            <p:ph idx="1"/>
          </p:nvPr>
        </p:nvSpPr>
        <p:spPr>
          <a:xfrm>
            <a:off x="562708" y="1575583"/>
            <a:ext cx="10325686" cy="4329092"/>
          </a:xfrm>
        </p:spPr>
        <p:txBody>
          <a:bodyPr>
            <a:normAutofit fontScale="77500" lnSpcReduction="20000"/>
          </a:bodyPr>
          <a:lstStyle/>
          <a:p>
            <a:r>
              <a:rPr lang="en-ZA" sz="2800" dirty="0"/>
              <a:t>Includes the following;</a:t>
            </a:r>
          </a:p>
          <a:p>
            <a:pPr lvl="2"/>
            <a:r>
              <a:rPr lang="en-ZA" sz="2600" dirty="0"/>
              <a:t> provision and development of infrastructures,</a:t>
            </a:r>
          </a:p>
          <a:p>
            <a:pPr lvl="2"/>
            <a:r>
              <a:rPr lang="en-ZA" sz="2800" dirty="0"/>
              <a:t> improved financial systems, </a:t>
            </a:r>
          </a:p>
          <a:p>
            <a:pPr lvl="2"/>
            <a:r>
              <a:rPr lang="en-ZA" sz="2800" dirty="0"/>
              <a:t>investments in social and human capital, </a:t>
            </a:r>
          </a:p>
          <a:p>
            <a:pPr lvl="2"/>
            <a:r>
              <a:rPr lang="en-ZA" sz="2800" dirty="0"/>
              <a:t>the adoption of new state-of-the-art technologies, </a:t>
            </a:r>
          </a:p>
          <a:p>
            <a:pPr lvl="2"/>
            <a:r>
              <a:rPr lang="en-ZA" sz="2800" dirty="0"/>
              <a:t>catering for the quality of life of city residents and </a:t>
            </a:r>
          </a:p>
          <a:p>
            <a:pPr lvl="2"/>
            <a:r>
              <a:rPr lang="en-ZA" sz="2800" dirty="0"/>
              <a:t> the creation of attractive living places.</a:t>
            </a:r>
          </a:p>
          <a:p>
            <a:r>
              <a:rPr lang="en-ZA" sz="2800" dirty="0"/>
              <a:t>Main advantage of KBUD is that the intangible asset that is managed, knowledge, does not depreciate the way material resources do through use, but rather becomes more valuable as it is used .</a:t>
            </a:r>
          </a:p>
          <a:p>
            <a:endParaRPr lang="en-ZA" sz="2800" dirty="0"/>
          </a:p>
          <a:p>
            <a:endParaRPr lang="en-ZA" dirty="0"/>
          </a:p>
        </p:txBody>
      </p:sp>
    </p:spTree>
    <p:extLst>
      <p:ext uri="{BB962C8B-B14F-4D97-AF65-F5344CB8AC3E}">
        <p14:creationId xmlns:p14="http://schemas.microsoft.com/office/powerpoint/2010/main" val="15724509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8466DE-9236-434A-A640-D1AD2DF7F44F}"/>
              </a:ext>
            </a:extLst>
          </p:cNvPr>
          <p:cNvSpPr>
            <a:spLocks noGrp="1"/>
          </p:cNvSpPr>
          <p:nvPr>
            <p:ph type="title"/>
          </p:nvPr>
        </p:nvSpPr>
        <p:spPr/>
        <p:txBody>
          <a:bodyPr/>
          <a:lstStyle/>
          <a:p>
            <a:r>
              <a:rPr lang="en-ZA" b="1" dirty="0"/>
              <a:t>Research Problem</a:t>
            </a:r>
          </a:p>
        </p:txBody>
      </p:sp>
      <p:sp>
        <p:nvSpPr>
          <p:cNvPr id="3" name="Content Placeholder 2">
            <a:extLst>
              <a:ext uri="{FF2B5EF4-FFF2-40B4-BE49-F238E27FC236}">
                <a16:creationId xmlns:a16="http://schemas.microsoft.com/office/drawing/2014/main" id="{29815454-FD4F-4655-9318-B3F40CA42D20}"/>
              </a:ext>
            </a:extLst>
          </p:cNvPr>
          <p:cNvSpPr>
            <a:spLocks noGrp="1"/>
          </p:cNvSpPr>
          <p:nvPr>
            <p:ph idx="1"/>
          </p:nvPr>
        </p:nvSpPr>
        <p:spPr>
          <a:xfrm>
            <a:off x="794084" y="1744578"/>
            <a:ext cx="10267646" cy="3982453"/>
          </a:xfrm>
        </p:spPr>
        <p:txBody>
          <a:bodyPr>
            <a:normAutofit fontScale="92500" lnSpcReduction="10000"/>
          </a:bodyPr>
          <a:lstStyle/>
          <a:p>
            <a:r>
              <a:rPr lang="en-ZA" sz="2400" dirty="0"/>
              <a:t>In South Africa</a:t>
            </a:r>
          </a:p>
          <a:p>
            <a:pPr lvl="1"/>
            <a:r>
              <a:rPr lang="en-ZA" sz="2400" dirty="0"/>
              <a:t>Low Gross Domestic Product (GDP) growth (0,5% in 2016 and 1,3% in 2017.</a:t>
            </a:r>
          </a:p>
          <a:p>
            <a:pPr lvl="1"/>
            <a:r>
              <a:rPr lang="en-ZA" sz="2400" dirty="0"/>
              <a:t>Falling Foreign Direct Investment (FDI) (0,7% of GDP in 2016 to 0,4% in 2017 (World Bank 2019).</a:t>
            </a:r>
          </a:p>
          <a:p>
            <a:r>
              <a:rPr lang="en-ZA" sz="2400" dirty="0"/>
              <a:t>Cities are the engines of economic growth, as a large share of the innovations and entrepreneurship takes place in cities</a:t>
            </a:r>
          </a:p>
          <a:p>
            <a:r>
              <a:rPr lang="en-ZA" sz="2400" dirty="0"/>
              <a:t>One way to achieve high GDP growth and increased FDI is development of creative urban regions. </a:t>
            </a:r>
          </a:p>
          <a:p>
            <a:endParaRPr lang="en-ZA" dirty="0"/>
          </a:p>
          <a:p>
            <a:endParaRPr lang="en-ZA" dirty="0"/>
          </a:p>
        </p:txBody>
      </p:sp>
    </p:spTree>
    <p:extLst>
      <p:ext uri="{BB962C8B-B14F-4D97-AF65-F5344CB8AC3E}">
        <p14:creationId xmlns:p14="http://schemas.microsoft.com/office/powerpoint/2010/main" val="20488442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CDD571-B4C9-418B-8735-F9C9B1BE70E0}"/>
              </a:ext>
            </a:extLst>
          </p:cNvPr>
          <p:cNvSpPr>
            <a:spLocks noGrp="1"/>
          </p:cNvSpPr>
          <p:nvPr>
            <p:ph type="title"/>
          </p:nvPr>
        </p:nvSpPr>
        <p:spPr/>
        <p:txBody>
          <a:bodyPr/>
          <a:lstStyle/>
          <a:p>
            <a:r>
              <a:rPr lang="en-ZA" dirty="0"/>
              <a:t>SA GDP Growth rate</a:t>
            </a:r>
          </a:p>
        </p:txBody>
      </p:sp>
      <p:graphicFrame>
        <p:nvGraphicFramePr>
          <p:cNvPr id="5" name="Content Placeholder 4">
            <a:extLst>
              <a:ext uri="{FF2B5EF4-FFF2-40B4-BE49-F238E27FC236}">
                <a16:creationId xmlns:a16="http://schemas.microsoft.com/office/drawing/2014/main" id="{3B4EBB52-A696-46E5-B826-F87D7DE6B660}"/>
              </a:ext>
            </a:extLst>
          </p:cNvPr>
          <p:cNvGraphicFramePr>
            <a:graphicFrameLocks noGrp="1"/>
          </p:cNvGraphicFramePr>
          <p:nvPr>
            <p:ph idx="1"/>
            <p:extLst>
              <p:ext uri="{D42A27DB-BD31-4B8C-83A1-F6EECF244321}">
                <p14:modId xmlns:p14="http://schemas.microsoft.com/office/powerpoint/2010/main" val="3044899052"/>
              </p:ext>
            </p:extLst>
          </p:nvPr>
        </p:nvGraphicFramePr>
        <p:xfrm>
          <a:off x="478301" y="1533379"/>
          <a:ext cx="10353821" cy="437129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497025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162C04-6856-43A6-A4AD-9E438B01D6EC}"/>
              </a:ext>
            </a:extLst>
          </p:cNvPr>
          <p:cNvSpPr>
            <a:spLocks noGrp="1"/>
          </p:cNvSpPr>
          <p:nvPr>
            <p:ph type="title"/>
          </p:nvPr>
        </p:nvSpPr>
        <p:spPr/>
        <p:txBody>
          <a:bodyPr/>
          <a:lstStyle/>
          <a:p>
            <a:r>
              <a:rPr lang="en-ZA" b="1" dirty="0"/>
              <a:t>Research Objective</a:t>
            </a:r>
          </a:p>
        </p:txBody>
      </p:sp>
      <p:sp>
        <p:nvSpPr>
          <p:cNvPr id="3" name="Content Placeholder 2">
            <a:extLst>
              <a:ext uri="{FF2B5EF4-FFF2-40B4-BE49-F238E27FC236}">
                <a16:creationId xmlns:a16="http://schemas.microsoft.com/office/drawing/2014/main" id="{8117DA3A-1BD5-4A90-BB0E-03E52000EEFF}"/>
              </a:ext>
            </a:extLst>
          </p:cNvPr>
          <p:cNvSpPr>
            <a:spLocks noGrp="1"/>
          </p:cNvSpPr>
          <p:nvPr>
            <p:ph idx="1"/>
          </p:nvPr>
        </p:nvSpPr>
        <p:spPr>
          <a:xfrm>
            <a:off x="928468" y="1786597"/>
            <a:ext cx="9805077" cy="3679748"/>
          </a:xfrm>
        </p:spPr>
        <p:txBody>
          <a:bodyPr/>
          <a:lstStyle/>
          <a:p>
            <a:r>
              <a:rPr lang="en-ZA" sz="2800" dirty="0"/>
              <a:t>To apply the Knowledge-based urban development (KBUD) concept in coming up with development approaches for creative urban regions in South Africa, with a case on Nelson Mandela Bay.</a:t>
            </a:r>
          </a:p>
          <a:p>
            <a:endParaRPr lang="en-ZA" dirty="0"/>
          </a:p>
        </p:txBody>
      </p:sp>
    </p:spTree>
    <p:extLst>
      <p:ext uri="{BB962C8B-B14F-4D97-AF65-F5344CB8AC3E}">
        <p14:creationId xmlns:p14="http://schemas.microsoft.com/office/powerpoint/2010/main" val="36307991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a:t>Research Methodology</a:t>
            </a:r>
          </a:p>
        </p:txBody>
      </p:sp>
      <p:sp>
        <p:nvSpPr>
          <p:cNvPr id="3" name="Content Placeholder 2"/>
          <p:cNvSpPr>
            <a:spLocks noGrp="1"/>
          </p:cNvSpPr>
          <p:nvPr>
            <p:ph idx="1"/>
          </p:nvPr>
        </p:nvSpPr>
        <p:spPr>
          <a:xfrm>
            <a:off x="464234" y="1575582"/>
            <a:ext cx="10269311" cy="3890763"/>
          </a:xfrm>
        </p:spPr>
        <p:txBody>
          <a:bodyPr/>
          <a:lstStyle/>
          <a:p>
            <a:pPr>
              <a:buFont typeface="Wingdings" panose="05000000000000000000" pitchFamily="2" charset="2"/>
              <a:buChar char="§"/>
            </a:pPr>
            <a:r>
              <a:rPr lang="en-ZA" sz="2400" dirty="0"/>
              <a:t>A review of literature and examination of global best practice experiences, to determine how other cities are engineering their creative urban regions so as to establish a base for knowledge city formation in South Africa. </a:t>
            </a:r>
          </a:p>
          <a:p>
            <a:pPr>
              <a:buFont typeface="Wingdings" panose="05000000000000000000" pitchFamily="2" charset="2"/>
              <a:buChar char="§"/>
            </a:pPr>
            <a:r>
              <a:rPr lang="en-ZA" sz="2400" dirty="0"/>
              <a:t>Following </a:t>
            </a:r>
            <a:r>
              <a:rPr lang="en-ZA" sz="2400" dirty="0" err="1"/>
              <a:t>Yigitcanlar</a:t>
            </a:r>
            <a:r>
              <a:rPr lang="en-ZA" sz="2400" dirty="0"/>
              <a:t>, et al., (2015), the KBUD framework is applied qualitatively to assess the different development approaches for creative urban regions in South Africa with a case on Nelson Mandela Bay.</a:t>
            </a:r>
          </a:p>
          <a:p>
            <a:endParaRPr lang="en-ZA" dirty="0"/>
          </a:p>
        </p:txBody>
      </p:sp>
    </p:spTree>
    <p:extLst>
      <p:ext uri="{BB962C8B-B14F-4D97-AF65-F5344CB8AC3E}">
        <p14:creationId xmlns:p14="http://schemas.microsoft.com/office/powerpoint/2010/main" val="646936503"/>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CDCE0"/>
      </a:lt2>
      <a:accent1>
        <a:srgbClr val="415588"/>
      </a:accent1>
      <a:accent2>
        <a:srgbClr val="4294B6"/>
      </a:accent2>
      <a:accent3>
        <a:srgbClr val="087D7C"/>
      </a:accent3>
      <a:accent4>
        <a:srgbClr val="2CB663"/>
      </a:accent4>
      <a:accent5>
        <a:srgbClr val="DF8822"/>
      </a:accent5>
      <a:accent6>
        <a:srgbClr val="BC410A"/>
      </a:accent6>
      <a:hlink>
        <a:srgbClr val="5977C4"/>
      </a:hlink>
      <a:folHlink>
        <a:srgbClr val="A1A9BF"/>
      </a:folHlink>
    </a:clrScheme>
    <a:fontScheme name="Gallery">
      <a:majorFont>
        <a:latin typeface="Century Gothic" panose="020B0502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lumMod val="108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E050AC27-895F-4B90-991D-A6818FC89AB6}"/>
    </a:ext>
  </a:extLst>
</a:theme>
</file>

<file path=docProps/app.xml><?xml version="1.0" encoding="utf-8"?>
<Properties xmlns="http://schemas.openxmlformats.org/officeDocument/2006/extended-properties" xmlns:vt="http://schemas.openxmlformats.org/officeDocument/2006/docPropsVTypes">
  <Template/>
  <TotalTime>1013</TotalTime>
  <Words>1110</Words>
  <Application>Microsoft Office PowerPoint</Application>
  <PresentationFormat>Widescreen</PresentationFormat>
  <Paragraphs>130</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Century Gothic</vt:lpstr>
      <vt:lpstr>Wingdings</vt:lpstr>
      <vt:lpstr>Gallery</vt:lpstr>
      <vt:lpstr>           </vt:lpstr>
      <vt:lpstr>  </vt:lpstr>
      <vt:lpstr>Presentation outline</vt:lpstr>
      <vt:lpstr>Introduction</vt:lpstr>
      <vt:lpstr>Knowledge-based urban development (KBUD)</vt:lpstr>
      <vt:lpstr>Research Problem</vt:lpstr>
      <vt:lpstr>SA GDP Growth rate</vt:lpstr>
      <vt:lpstr>Research Objective</vt:lpstr>
      <vt:lpstr>Research Methodology</vt:lpstr>
      <vt:lpstr>Common strategies for building successful creative urban regions and knowledge cities</vt:lpstr>
      <vt:lpstr>Common strategies for building successful creative urban regions and knowledge cities</vt:lpstr>
      <vt:lpstr>The KBUD Framework</vt:lpstr>
      <vt:lpstr>The KBUD Framework</vt:lpstr>
      <vt:lpstr>The KBUD Framework</vt:lpstr>
      <vt:lpstr>Lessons from the international best KBUD practices</vt:lpstr>
      <vt:lpstr>Lessons from the international best KBUD practices</vt:lpstr>
      <vt:lpstr>KBUD application - Knowledge city for Nelson Mandela Bay</vt:lpstr>
      <vt:lpstr>KBUD application - knowledge city for Nelson Mandela Bay</vt:lpstr>
      <vt:lpstr>KBUD application - knowledge city for Nelson Mandela Bay</vt:lpstr>
      <vt:lpstr>Conclusion</vt:lpstr>
      <vt:lpstr> END OF PRESENTATION </vt:lpstr>
    </vt:vector>
  </TitlesOfParts>
  <Company>Nelson Mandela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Nelson Mandela University</dc:creator>
  <cp:lastModifiedBy>Roseline Karambakuwa</cp:lastModifiedBy>
  <cp:revision>63</cp:revision>
  <dcterms:created xsi:type="dcterms:W3CDTF">2019-05-03T09:27:50Z</dcterms:created>
  <dcterms:modified xsi:type="dcterms:W3CDTF">2019-05-06T11:29:42Z</dcterms:modified>
</cp:coreProperties>
</file>