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86" r:id="rId1"/>
    <p:sldMasterId id="2147483698" r:id="rId2"/>
    <p:sldMasterId id="2147483673" r:id="rId3"/>
    <p:sldMasterId id="2147483661" r:id="rId4"/>
    <p:sldMasterId id="2147483710" r:id="rId5"/>
  </p:sldMasterIdLst>
  <p:notesMasterIdLst>
    <p:notesMasterId r:id="rId39"/>
  </p:notesMasterIdLst>
  <p:handoutMasterIdLst>
    <p:handoutMasterId r:id="rId40"/>
  </p:handoutMasterIdLst>
  <p:sldIdLst>
    <p:sldId id="400" r:id="rId6"/>
    <p:sldId id="297" r:id="rId7"/>
    <p:sldId id="488" r:id="rId8"/>
    <p:sldId id="460" r:id="rId9"/>
    <p:sldId id="417" r:id="rId10"/>
    <p:sldId id="461" r:id="rId11"/>
    <p:sldId id="443" r:id="rId12"/>
    <p:sldId id="436" r:id="rId13"/>
    <p:sldId id="472" r:id="rId14"/>
    <p:sldId id="473" r:id="rId15"/>
    <p:sldId id="459" r:id="rId16"/>
    <p:sldId id="444" r:id="rId17"/>
    <p:sldId id="464" r:id="rId18"/>
    <p:sldId id="480" r:id="rId19"/>
    <p:sldId id="454" r:id="rId20"/>
    <p:sldId id="477" r:id="rId21"/>
    <p:sldId id="479" r:id="rId22"/>
    <p:sldId id="455" r:id="rId23"/>
    <p:sldId id="478" r:id="rId24"/>
    <p:sldId id="445" r:id="rId25"/>
    <p:sldId id="491" r:id="rId26"/>
    <p:sldId id="490" r:id="rId27"/>
    <p:sldId id="482" r:id="rId28"/>
    <p:sldId id="493" r:id="rId29"/>
    <p:sldId id="494" r:id="rId30"/>
    <p:sldId id="495" r:id="rId31"/>
    <p:sldId id="496" r:id="rId32"/>
    <p:sldId id="497" r:id="rId33"/>
    <p:sldId id="446" r:id="rId34"/>
    <p:sldId id="486" r:id="rId35"/>
    <p:sldId id="484" r:id="rId36"/>
    <p:sldId id="498" r:id="rId37"/>
    <p:sldId id="470" r:id="rId38"/>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FF0000"/>
    <a:srgbClr val="17375E"/>
    <a:srgbClr val="33CC33"/>
    <a:srgbClr val="FFFF00"/>
    <a:srgbClr val="FF99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0024" autoAdjust="0"/>
  </p:normalViewPr>
  <p:slideViewPr>
    <p:cSldViewPr>
      <p:cViewPr>
        <p:scale>
          <a:sx n="65" d="100"/>
          <a:sy n="65" d="100"/>
        </p:scale>
        <p:origin x="1882"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EA5A2-5C3D-47E5-A563-D4E88F2FBB09}" type="doc">
      <dgm:prSet loTypeId="urn:microsoft.com/office/officeart/2005/8/layout/cycle1" loCatId="cycle" qsTypeId="urn:microsoft.com/office/officeart/2005/8/quickstyle/3d2" qsCatId="3D" csTypeId="urn:microsoft.com/office/officeart/2005/8/colors/colorful1" csCatId="colorful" phldr="1"/>
      <dgm:spPr/>
      <dgm:t>
        <a:bodyPr/>
        <a:lstStyle/>
        <a:p>
          <a:endParaRPr lang="en-GB"/>
        </a:p>
      </dgm:t>
    </dgm:pt>
    <dgm:pt modelId="{97380A10-3D8D-43CF-892A-CA40BF86AEBE}">
      <dgm:prSet phldrT="[Text]"/>
      <dgm:spPr/>
      <dgm:t>
        <a:bodyPr/>
        <a:lstStyle/>
        <a:p>
          <a:r>
            <a:rPr lang="en-ZA" b="1" dirty="0">
              <a:solidFill>
                <a:schemeClr val="accent6"/>
              </a:solidFill>
            </a:rPr>
            <a:t>1</a:t>
          </a:r>
          <a:endParaRPr lang="en-GB" b="1" dirty="0">
            <a:solidFill>
              <a:schemeClr val="accent6"/>
            </a:solidFill>
          </a:endParaRPr>
        </a:p>
      </dgm:t>
    </dgm:pt>
    <dgm:pt modelId="{9FC26D04-2B07-44D6-9667-D2692024F611}" type="parTrans" cxnId="{7CAA8B75-D9D3-4B6E-9207-E067CC33384F}">
      <dgm:prSet/>
      <dgm:spPr/>
      <dgm:t>
        <a:bodyPr/>
        <a:lstStyle/>
        <a:p>
          <a:endParaRPr lang="en-GB"/>
        </a:p>
      </dgm:t>
    </dgm:pt>
    <dgm:pt modelId="{8F5A7B16-DFC5-4745-B370-CB5862E20F9B}" type="sibTrans" cxnId="{7CAA8B75-D9D3-4B6E-9207-E067CC33384F}">
      <dgm:prSet/>
      <dgm:spPr/>
      <dgm:t>
        <a:bodyPr/>
        <a:lstStyle/>
        <a:p>
          <a:endParaRPr lang="en-GB"/>
        </a:p>
      </dgm:t>
    </dgm:pt>
    <dgm:pt modelId="{F929EDEB-0757-4A8D-AF2D-435D064A8310}">
      <dgm:prSet phldrT="[Text]"/>
      <dgm:spPr/>
      <dgm:t>
        <a:bodyPr/>
        <a:lstStyle/>
        <a:p>
          <a:r>
            <a:rPr lang="en-ZA" b="1" dirty="0">
              <a:solidFill>
                <a:schemeClr val="accent6"/>
              </a:solidFill>
            </a:rPr>
            <a:t>2</a:t>
          </a:r>
          <a:endParaRPr lang="en-GB" b="1" dirty="0">
            <a:solidFill>
              <a:schemeClr val="accent6"/>
            </a:solidFill>
          </a:endParaRPr>
        </a:p>
      </dgm:t>
    </dgm:pt>
    <dgm:pt modelId="{77203795-66E7-4BB9-9D99-36148D26F791}" type="parTrans" cxnId="{FBC2BAE0-D9EF-45B9-87DA-81310BFE5746}">
      <dgm:prSet/>
      <dgm:spPr/>
      <dgm:t>
        <a:bodyPr/>
        <a:lstStyle/>
        <a:p>
          <a:endParaRPr lang="en-GB"/>
        </a:p>
      </dgm:t>
    </dgm:pt>
    <dgm:pt modelId="{485A0B4A-A6E4-4D4D-95DF-AA938ECA1985}" type="sibTrans" cxnId="{FBC2BAE0-D9EF-45B9-87DA-81310BFE5746}">
      <dgm:prSet/>
      <dgm:spPr/>
      <dgm:t>
        <a:bodyPr/>
        <a:lstStyle/>
        <a:p>
          <a:endParaRPr lang="en-GB"/>
        </a:p>
      </dgm:t>
    </dgm:pt>
    <dgm:pt modelId="{07354775-97B2-4DD9-B07E-03B744B544A9}">
      <dgm:prSet phldrT="[Text]"/>
      <dgm:spPr/>
      <dgm:t>
        <a:bodyPr/>
        <a:lstStyle/>
        <a:p>
          <a:r>
            <a:rPr lang="en-ZA" b="1" dirty="0">
              <a:solidFill>
                <a:schemeClr val="accent6"/>
              </a:solidFill>
            </a:rPr>
            <a:t>3</a:t>
          </a:r>
          <a:endParaRPr lang="en-GB" b="1" dirty="0">
            <a:solidFill>
              <a:schemeClr val="accent6"/>
            </a:solidFill>
          </a:endParaRPr>
        </a:p>
      </dgm:t>
    </dgm:pt>
    <dgm:pt modelId="{1C03A760-67DC-4059-A650-43A9AEA44B38}" type="parTrans" cxnId="{2E7FCE55-4ABF-437B-842D-EED487946CF0}">
      <dgm:prSet/>
      <dgm:spPr/>
      <dgm:t>
        <a:bodyPr/>
        <a:lstStyle/>
        <a:p>
          <a:endParaRPr lang="en-GB"/>
        </a:p>
      </dgm:t>
    </dgm:pt>
    <dgm:pt modelId="{7E483AAD-A21A-4BA4-95B5-D357DC716445}" type="sibTrans" cxnId="{2E7FCE55-4ABF-437B-842D-EED487946CF0}">
      <dgm:prSet/>
      <dgm:spPr/>
      <dgm:t>
        <a:bodyPr/>
        <a:lstStyle/>
        <a:p>
          <a:endParaRPr lang="en-GB"/>
        </a:p>
      </dgm:t>
    </dgm:pt>
    <dgm:pt modelId="{12D84942-2E52-4F65-AB99-E9363AAD3D31}">
      <dgm:prSet phldrT="[Text]"/>
      <dgm:spPr/>
      <dgm:t>
        <a:bodyPr/>
        <a:lstStyle/>
        <a:p>
          <a:r>
            <a:rPr lang="en-ZA" b="1" dirty="0">
              <a:solidFill>
                <a:schemeClr val="accent6"/>
              </a:solidFill>
            </a:rPr>
            <a:t>4</a:t>
          </a:r>
          <a:endParaRPr lang="en-GB" b="1" dirty="0">
            <a:solidFill>
              <a:schemeClr val="accent6"/>
            </a:solidFill>
          </a:endParaRPr>
        </a:p>
      </dgm:t>
    </dgm:pt>
    <dgm:pt modelId="{CD812494-9B9F-4531-9B2D-73CA441EF3E2}" type="parTrans" cxnId="{B016352D-E546-48A0-B2D6-F59AD037C36C}">
      <dgm:prSet/>
      <dgm:spPr/>
      <dgm:t>
        <a:bodyPr/>
        <a:lstStyle/>
        <a:p>
          <a:endParaRPr lang="en-GB"/>
        </a:p>
      </dgm:t>
    </dgm:pt>
    <dgm:pt modelId="{43BAFB6B-188F-4DDE-9E9F-FCD484EF9187}" type="sibTrans" cxnId="{B016352D-E546-48A0-B2D6-F59AD037C36C}">
      <dgm:prSet/>
      <dgm:spPr/>
      <dgm:t>
        <a:bodyPr/>
        <a:lstStyle/>
        <a:p>
          <a:endParaRPr lang="en-GB"/>
        </a:p>
      </dgm:t>
    </dgm:pt>
    <dgm:pt modelId="{730A7683-8E84-464A-8E0F-1CB88D859C81}">
      <dgm:prSet phldrT="[Text]"/>
      <dgm:spPr/>
      <dgm:t>
        <a:bodyPr/>
        <a:lstStyle/>
        <a:p>
          <a:r>
            <a:rPr lang="en-ZA" b="1" dirty="0">
              <a:solidFill>
                <a:schemeClr val="accent6"/>
              </a:solidFill>
            </a:rPr>
            <a:t>5</a:t>
          </a:r>
          <a:endParaRPr lang="en-GB" b="1" dirty="0">
            <a:solidFill>
              <a:schemeClr val="accent6"/>
            </a:solidFill>
          </a:endParaRPr>
        </a:p>
      </dgm:t>
    </dgm:pt>
    <dgm:pt modelId="{B0202176-8AF6-4E9E-8AD4-81F1DBFB1FC2}" type="parTrans" cxnId="{07A0D0F4-F015-43A0-8E4C-533EEF410D7C}">
      <dgm:prSet/>
      <dgm:spPr/>
      <dgm:t>
        <a:bodyPr/>
        <a:lstStyle/>
        <a:p>
          <a:endParaRPr lang="en-GB"/>
        </a:p>
      </dgm:t>
    </dgm:pt>
    <dgm:pt modelId="{1AC02D46-E72C-4CEE-837C-DDB7177B5FCE}" type="sibTrans" cxnId="{07A0D0F4-F015-43A0-8E4C-533EEF410D7C}">
      <dgm:prSet/>
      <dgm:spPr/>
      <dgm:t>
        <a:bodyPr/>
        <a:lstStyle/>
        <a:p>
          <a:endParaRPr lang="en-GB"/>
        </a:p>
      </dgm:t>
    </dgm:pt>
    <dgm:pt modelId="{32EEAA3E-64DD-416B-B0ED-5143431CDB13}">
      <dgm:prSet/>
      <dgm:spPr/>
      <dgm:t>
        <a:bodyPr/>
        <a:lstStyle/>
        <a:p>
          <a:endParaRPr lang="en-GB" dirty="0"/>
        </a:p>
      </dgm:t>
    </dgm:pt>
    <dgm:pt modelId="{6017D9D1-E9CD-4D19-9DE7-A8BED0BA93C3}" type="parTrans" cxnId="{29A5CE93-27CA-4759-9B53-9C6D87AF7C16}">
      <dgm:prSet/>
      <dgm:spPr/>
      <dgm:t>
        <a:bodyPr/>
        <a:lstStyle/>
        <a:p>
          <a:endParaRPr lang="en-GB"/>
        </a:p>
      </dgm:t>
    </dgm:pt>
    <dgm:pt modelId="{AFEC3BF5-78DE-438A-85EC-D9E4ADFD24CC}" type="sibTrans" cxnId="{29A5CE93-27CA-4759-9B53-9C6D87AF7C16}">
      <dgm:prSet/>
      <dgm:spPr/>
      <dgm:t>
        <a:bodyPr/>
        <a:lstStyle/>
        <a:p>
          <a:endParaRPr lang="en-GB"/>
        </a:p>
      </dgm:t>
    </dgm:pt>
    <dgm:pt modelId="{035979BD-3B90-4F59-AC7F-8CB348311CD7}" type="pres">
      <dgm:prSet presAssocID="{EB2EA5A2-5C3D-47E5-A563-D4E88F2FBB09}" presName="cycle" presStyleCnt="0">
        <dgm:presLayoutVars>
          <dgm:dir/>
          <dgm:resizeHandles val="exact"/>
        </dgm:presLayoutVars>
      </dgm:prSet>
      <dgm:spPr/>
    </dgm:pt>
    <dgm:pt modelId="{4495CF48-F580-4730-8AC0-AFA46D9016B8}" type="pres">
      <dgm:prSet presAssocID="{97380A10-3D8D-43CF-892A-CA40BF86AEBE}" presName="dummy" presStyleCnt="0"/>
      <dgm:spPr/>
    </dgm:pt>
    <dgm:pt modelId="{5859DB5B-716E-48F6-95EF-D2552293A242}" type="pres">
      <dgm:prSet presAssocID="{97380A10-3D8D-43CF-892A-CA40BF86AEBE}" presName="node" presStyleLbl="revTx" presStyleIdx="0" presStyleCnt="6">
        <dgm:presLayoutVars>
          <dgm:bulletEnabled val="1"/>
        </dgm:presLayoutVars>
      </dgm:prSet>
      <dgm:spPr/>
    </dgm:pt>
    <dgm:pt modelId="{D0590C86-13EF-434F-AD29-294F034A779A}" type="pres">
      <dgm:prSet presAssocID="{8F5A7B16-DFC5-4745-B370-CB5862E20F9B}" presName="sibTrans" presStyleLbl="node1" presStyleIdx="0" presStyleCnt="6"/>
      <dgm:spPr/>
    </dgm:pt>
    <dgm:pt modelId="{98344157-11C8-4A6B-932A-04D7951CBE5C}" type="pres">
      <dgm:prSet presAssocID="{F929EDEB-0757-4A8D-AF2D-435D064A8310}" presName="dummy" presStyleCnt="0"/>
      <dgm:spPr/>
    </dgm:pt>
    <dgm:pt modelId="{C8D81BC5-BE63-432A-AC1D-7861F1BD0F53}" type="pres">
      <dgm:prSet presAssocID="{F929EDEB-0757-4A8D-AF2D-435D064A8310}" presName="node" presStyleLbl="revTx" presStyleIdx="1" presStyleCnt="6">
        <dgm:presLayoutVars>
          <dgm:bulletEnabled val="1"/>
        </dgm:presLayoutVars>
      </dgm:prSet>
      <dgm:spPr/>
    </dgm:pt>
    <dgm:pt modelId="{2D933432-C791-46AE-9E3C-D1BC7A5A4B7C}" type="pres">
      <dgm:prSet presAssocID="{485A0B4A-A6E4-4D4D-95DF-AA938ECA1985}" presName="sibTrans" presStyleLbl="node1" presStyleIdx="1" presStyleCnt="6"/>
      <dgm:spPr/>
    </dgm:pt>
    <dgm:pt modelId="{CA565888-D7F0-4DD4-AA8A-59B307E111E5}" type="pres">
      <dgm:prSet presAssocID="{07354775-97B2-4DD9-B07E-03B744B544A9}" presName="dummy" presStyleCnt="0"/>
      <dgm:spPr/>
    </dgm:pt>
    <dgm:pt modelId="{F92677AA-C642-4A44-B2BF-ED7AE3A28CB4}" type="pres">
      <dgm:prSet presAssocID="{07354775-97B2-4DD9-B07E-03B744B544A9}" presName="node" presStyleLbl="revTx" presStyleIdx="2" presStyleCnt="6">
        <dgm:presLayoutVars>
          <dgm:bulletEnabled val="1"/>
        </dgm:presLayoutVars>
      </dgm:prSet>
      <dgm:spPr/>
    </dgm:pt>
    <dgm:pt modelId="{A2484BFF-9553-44E7-A080-BBD6190B3A9C}" type="pres">
      <dgm:prSet presAssocID="{7E483AAD-A21A-4BA4-95B5-D357DC716445}" presName="sibTrans" presStyleLbl="node1" presStyleIdx="2" presStyleCnt="6"/>
      <dgm:spPr/>
    </dgm:pt>
    <dgm:pt modelId="{36AC6E54-80ED-4F9D-B807-FC6DCFCD5F49}" type="pres">
      <dgm:prSet presAssocID="{12D84942-2E52-4F65-AB99-E9363AAD3D31}" presName="dummy" presStyleCnt="0"/>
      <dgm:spPr/>
    </dgm:pt>
    <dgm:pt modelId="{67050904-08DA-41FF-9B05-FCAF790279F7}" type="pres">
      <dgm:prSet presAssocID="{12D84942-2E52-4F65-AB99-E9363AAD3D31}" presName="node" presStyleLbl="revTx" presStyleIdx="3" presStyleCnt="6">
        <dgm:presLayoutVars>
          <dgm:bulletEnabled val="1"/>
        </dgm:presLayoutVars>
      </dgm:prSet>
      <dgm:spPr/>
    </dgm:pt>
    <dgm:pt modelId="{A2BA97C0-A5AE-4C2F-B11F-CFFCD0882B2A}" type="pres">
      <dgm:prSet presAssocID="{43BAFB6B-188F-4DDE-9E9F-FCD484EF9187}" presName="sibTrans" presStyleLbl="node1" presStyleIdx="3" presStyleCnt="6"/>
      <dgm:spPr/>
    </dgm:pt>
    <dgm:pt modelId="{67E24483-FDC1-4C85-A2BE-A934646C061B}" type="pres">
      <dgm:prSet presAssocID="{730A7683-8E84-464A-8E0F-1CB88D859C81}" presName="dummy" presStyleCnt="0"/>
      <dgm:spPr/>
    </dgm:pt>
    <dgm:pt modelId="{2359195D-2DF1-4F3F-9482-0498DE69FCB9}" type="pres">
      <dgm:prSet presAssocID="{730A7683-8E84-464A-8E0F-1CB88D859C81}" presName="node" presStyleLbl="revTx" presStyleIdx="4" presStyleCnt="6">
        <dgm:presLayoutVars>
          <dgm:bulletEnabled val="1"/>
        </dgm:presLayoutVars>
      </dgm:prSet>
      <dgm:spPr/>
    </dgm:pt>
    <dgm:pt modelId="{DB7F2557-C04C-43B5-9823-869FCD50068E}" type="pres">
      <dgm:prSet presAssocID="{1AC02D46-E72C-4CEE-837C-DDB7177B5FCE}" presName="sibTrans" presStyleLbl="node1" presStyleIdx="4" presStyleCnt="6"/>
      <dgm:spPr/>
    </dgm:pt>
    <dgm:pt modelId="{2E6C639E-2ACE-4B77-A502-F90EBFF56DB4}" type="pres">
      <dgm:prSet presAssocID="{32EEAA3E-64DD-416B-B0ED-5143431CDB13}" presName="dummy" presStyleCnt="0"/>
      <dgm:spPr/>
    </dgm:pt>
    <dgm:pt modelId="{E06D574B-5843-4D3A-AF48-E05055ED49F4}" type="pres">
      <dgm:prSet presAssocID="{32EEAA3E-64DD-416B-B0ED-5143431CDB13}" presName="node" presStyleLbl="revTx" presStyleIdx="5" presStyleCnt="6">
        <dgm:presLayoutVars>
          <dgm:bulletEnabled val="1"/>
        </dgm:presLayoutVars>
      </dgm:prSet>
      <dgm:spPr/>
    </dgm:pt>
    <dgm:pt modelId="{ED02E85F-46C6-42C5-B868-4E0E22F6CF75}" type="pres">
      <dgm:prSet presAssocID="{AFEC3BF5-78DE-438A-85EC-D9E4ADFD24CC}" presName="sibTrans" presStyleLbl="node1" presStyleIdx="5" presStyleCnt="6"/>
      <dgm:spPr/>
    </dgm:pt>
  </dgm:ptLst>
  <dgm:cxnLst>
    <dgm:cxn modelId="{34CF691C-21BA-4FD2-BE81-DB7AC0C6652F}" type="presOf" srcId="{7E483AAD-A21A-4BA4-95B5-D357DC716445}" destId="{A2484BFF-9553-44E7-A080-BBD6190B3A9C}" srcOrd="0" destOrd="0" presId="urn:microsoft.com/office/officeart/2005/8/layout/cycle1"/>
    <dgm:cxn modelId="{B016352D-E546-48A0-B2D6-F59AD037C36C}" srcId="{EB2EA5A2-5C3D-47E5-A563-D4E88F2FBB09}" destId="{12D84942-2E52-4F65-AB99-E9363AAD3D31}" srcOrd="3" destOrd="0" parTransId="{CD812494-9B9F-4531-9B2D-73CA441EF3E2}" sibTransId="{43BAFB6B-188F-4DDE-9E9F-FCD484EF9187}"/>
    <dgm:cxn modelId="{E0101D37-DFF5-461B-9C22-F39A301251EF}" type="presOf" srcId="{F929EDEB-0757-4A8D-AF2D-435D064A8310}" destId="{C8D81BC5-BE63-432A-AC1D-7861F1BD0F53}" srcOrd="0" destOrd="0" presId="urn:microsoft.com/office/officeart/2005/8/layout/cycle1"/>
    <dgm:cxn modelId="{EF464A65-E060-49C9-A9DF-764E6E9C5987}" type="presOf" srcId="{730A7683-8E84-464A-8E0F-1CB88D859C81}" destId="{2359195D-2DF1-4F3F-9482-0498DE69FCB9}" srcOrd="0" destOrd="0" presId="urn:microsoft.com/office/officeart/2005/8/layout/cycle1"/>
    <dgm:cxn modelId="{8B284849-0BC6-4B99-8A78-0E505FE1BFC8}" type="presOf" srcId="{1AC02D46-E72C-4CEE-837C-DDB7177B5FCE}" destId="{DB7F2557-C04C-43B5-9823-869FCD50068E}" srcOrd="0" destOrd="0" presId="urn:microsoft.com/office/officeart/2005/8/layout/cycle1"/>
    <dgm:cxn modelId="{6A1F5B4E-0154-4F68-815B-83BBB4E2934D}" type="presOf" srcId="{32EEAA3E-64DD-416B-B0ED-5143431CDB13}" destId="{E06D574B-5843-4D3A-AF48-E05055ED49F4}" srcOrd="0" destOrd="0" presId="urn:microsoft.com/office/officeart/2005/8/layout/cycle1"/>
    <dgm:cxn modelId="{D7AC0452-3AE4-410A-ADDB-020C36D0D67A}" type="presOf" srcId="{07354775-97B2-4DD9-B07E-03B744B544A9}" destId="{F92677AA-C642-4A44-B2BF-ED7AE3A28CB4}" srcOrd="0" destOrd="0" presId="urn:microsoft.com/office/officeart/2005/8/layout/cycle1"/>
    <dgm:cxn modelId="{4E85FF53-BD00-445E-804C-7149128B7DDC}" type="presOf" srcId="{12D84942-2E52-4F65-AB99-E9363AAD3D31}" destId="{67050904-08DA-41FF-9B05-FCAF790279F7}" srcOrd="0" destOrd="0" presId="urn:microsoft.com/office/officeart/2005/8/layout/cycle1"/>
    <dgm:cxn modelId="{7CAA8B75-D9D3-4B6E-9207-E067CC33384F}" srcId="{EB2EA5A2-5C3D-47E5-A563-D4E88F2FBB09}" destId="{97380A10-3D8D-43CF-892A-CA40BF86AEBE}" srcOrd="0" destOrd="0" parTransId="{9FC26D04-2B07-44D6-9667-D2692024F611}" sibTransId="{8F5A7B16-DFC5-4745-B370-CB5862E20F9B}"/>
    <dgm:cxn modelId="{2E7FCE55-4ABF-437B-842D-EED487946CF0}" srcId="{EB2EA5A2-5C3D-47E5-A563-D4E88F2FBB09}" destId="{07354775-97B2-4DD9-B07E-03B744B544A9}" srcOrd="2" destOrd="0" parTransId="{1C03A760-67DC-4059-A650-43A9AEA44B38}" sibTransId="{7E483AAD-A21A-4BA4-95B5-D357DC716445}"/>
    <dgm:cxn modelId="{D744EE80-2FC0-432D-AAF0-44951D9CBA2A}" type="presOf" srcId="{97380A10-3D8D-43CF-892A-CA40BF86AEBE}" destId="{5859DB5B-716E-48F6-95EF-D2552293A242}" srcOrd="0" destOrd="0" presId="urn:microsoft.com/office/officeart/2005/8/layout/cycle1"/>
    <dgm:cxn modelId="{55A5DB84-58FA-4219-A1AF-DAF0E932F3A2}" type="presOf" srcId="{8F5A7B16-DFC5-4745-B370-CB5862E20F9B}" destId="{D0590C86-13EF-434F-AD29-294F034A779A}" srcOrd="0" destOrd="0" presId="urn:microsoft.com/office/officeart/2005/8/layout/cycle1"/>
    <dgm:cxn modelId="{29A5CE93-27CA-4759-9B53-9C6D87AF7C16}" srcId="{EB2EA5A2-5C3D-47E5-A563-D4E88F2FBB09}" destId="{32EEAA3E-64DD-416B-B0ED-5143431CDB13}" srcOrd="5" destOrd="0" parTransId="{6017D9D1-E9CD-4D19-9DE7-A8BED0BA93C3}" sibTransId="{AFEC3BF5-78DE-438A-85EC-D9E4ADFD24CC}"/>
    <dgm:cxn modelId="{BE0CFB9F-32AC-4B5C-8448-24B79F25D480}" type="presOf" srcId="{AFEC3BF5-78DE-438A-85EC-D9E4ADFD24CC}" destId="{ED02E85F-46C6-42C5-B868-4E0E22F6CF75}" srcOrd="0" destOrd="0" presId="urn:microsoft.com/office/officeart/2005/8/layout/cycle1"/>
    <dgm:cxn modelId="{D26BB4AB-8D87-495C-98DA-4B99C377F3A3}" type="presOf" srcId="{485A0B4A-A6E4-4D4D-95DF-AA938ECA1985}" destId="{2D933432-C791-46AE-9E3C-D1BC7A5A4B7C}" srcOrd="0" destOrd="0" presId="urn:microsoft.com/office/officeart/2005/8/layout/cycle1"/>
    <dgm:cxn modelId="{B3A9F4D9-C373-49DF-A1ED-E89E0264CFC0}" type="presOf" srcId="{43BAFB6B-188F-4DDE-9E9F-FCD484EF9187}" destId="{A2BA97C0-A5AE-4C2F-B11F-CFFCD0882B2A}" srcOrd="0" destOrd="0" presId="urn:microsoft.com/office/officeart/2005/8/layout/cycle1"/>
    <dgm:cxn modelId="{63D98ADC-0281-4001-B65D-11851645ADFA}" type="presOf" srcId="{EB2EA5A2-5C3D-47E5-A563-D4E88F2FBB09}" destId="{035979BD-3B90-4F59-AC7F-8CB348311CD7}" srcOrd="0" destOrd="0" presId="urn:microsoft.com/office/officeart/2005/8/layout/cycle1"/>
    <dgm:cxn modelId="{FBC2BAE0-D9EF-45B9-87DA-81310BFE5746}" srcId="{EB2EA5A2-5C3D-47E5-A563-D4E88F2FBB09}" destId="{F929EDEB-0757-4A8D-AF2D-435D064A8310}" srcOrd="1" destOrd="0" parTransId="{77203795-66E7-4BB9-9D99-36148D26F791}" sibTransId="{485A0B4A-A6E4-4D4D-95DF-AA938ECA1985}"/>
    <dgm:cxn modelId="{07A0D0F4-F015-43A0-8E4C-533EEF410D7C}" srcId="{EB2EA5A2-5C3D-47E5-A563-D4E88F2FBB09}" destId="{730A7683-8E84-464A-8E0F-1CB88D859C81}" srcOrd="4" destOrd="0" parTransId="{B0202176-8AF6-4E9E-8AD4-81F1DBFB1FC2}" sibTransId="{1AC02D46-E72C-4CEE-837C-DDB7177B5FCE}"/>
    <dgm:cxn modelId="{1FBF85CC-7953-40B1-B6C5-FB558838D570}" type="presParOf" srcId="{035979BD-3B90-4F59-AC7F-8CB348311CD7}" destId="{4495CF48-F580-4730-8AC0-AFA46D9016B8}" srcOrd="0" destOrd="0" presId="urn:microsoft.com/office/officeart/2005/8/layout/cycle1"/>
    <dgm:cxn modelId="{73677D54-AEE0-4C55-A369-72902841EDFD}" type="presParOf" srcId="{035979BD-3B90-4F59-AC7F-8CB348311CD7}" destId="{5859DB5B-716E-48F6-95EF-D2552293A242}" srcOrd="1" destOrd="0" presId="urn:microsoft.com/office/officeart/2005/8/layout/cycle1"/>
    <dgm:cxn modelId="{429ED950-CF0B-40B0-BEEB-86C1652D5836}" type="presParOf" srcId="{035979BD-3B90-4F59-AC7F-8CB348311CD7}" destId="{D0590C86-13EF-434F-AD29-294F034A779A}" srcOrd="2" destOrd="0" presId="urn:microsoft.com/office/officeart/2005/8/layout/cycle1"/>
    <dgm:cxn modelId="{6375DA94-211A-4C98-9D0D-0504B607281F}" type="presParOf" srcId="{035979BD-3B90-4F59-AC7F-8CB348311CD7}" destId="{98344157-11C8-4A6B-932A-04D7951CBE5C}" srcOrd="3" destOrd="0" presId="urn:microsoft.com/office/officeart/2005/8/layout/cycle1"/>
    <dgm:cxn modelId="{5D74BDCC-D851-4FED-ACAD-B70AD7892EB9}" type="presParOf" srcId="{035979BD-3B90-4F59-AC7F-8CB348311CD7}" destId="{C8D81BC5-BE63-432A-AC1D-7861F1BD0F53}" srcOrd="4" destOrd="0" presId="urn:microsoft.com/office/officeart/2005/8/layout/cycle1"/>
    <dgm:cxn modelId="{AF7816F9-B3D1-4B0B-B77D-77482A379A5D}" type="presParOf" srcId="{035979BD-3B90-4F59-AC7F-8CB348311CD7}" destId="{2D933432-C791-46AE-9E3C-D1BC7A5A4B7C}" srcOrd="5" destOrd="0" presId="urn:microsoft.com/office/officeart/2005/8/layout/cycle1"/>
    <dgm:cxn modelId="{A5B7EA7A-522A-40EE-9E30-0530DF97065D}" type="presParOf" srcId="{035979BD-3B90-4F59-AC7F-8CB348311CD7}" destId="{CA565888-D7F0-4DD4-AA8A-59B307E111E5}" srcOrd="6" destOrd="0" presId="urn:microsoft.com/office/officeart/2005/8/layout/cycle1"/>
    <dgm:cxn modelId="{07E8572B-A271-40CF-B8E7-211B7E6B7BB7}" type="presParOf" srcId="{035979BD-3B90-4F59-AC7F-8CB348311CD7}" destId="{F92677AA-C642-4A44-B2BF-ED7AE3A28CB4}" srcOrd="7" destOrd="0" presId="urn:microsoft.com/office/officeart/2005/8/layout/cycle1"/>
    <dgm:cxn modelId="{D99D8590-2806-4F63-BEA9-7E86976D533B}" type="presParOf" srcId="{035979BD-3B90-4F59-AC7F-8CB348311CD7}" destId="{A2484BFF-9553-44E7-A080-BBD6190B3A9C}" srcOrd="8" destOrd="0" presId="urn:microsoft.com/office/officeart/2005/8/layout/cycle1"/>
    <dgm:cxn modelId="{CEF89F95-4CD3-4BA6-8C4A-AFB76C70B8AA}" type="presParOf" srcId="{035979BD-3B90-4F59-AC7F-8CB348311CD7}" destId="{36AC6E54-80ED-4F9D-B807-FC6DCFCD5F49}" srcOrd="9" destOrd="0" presId="urn:microsoft.com/office/officeart/2005/8/layout/cycle1"/>
    <dgm:cxn modelId="{AA598EFE-E9C7-440E-BDD6-75E8C5295BA2}" type="presParOf" srcId="{035979BD-3B90-4F59-AC7F-8CB348311CD7}" destId="{67050904-08DA-41FF-9B05-FCAF790279F7}" srcOrd="10" destOrd="0" presId="urn:microsoft.com/office/officeart/2005/8/layout/cycle1"/>
    <dgm:cxn modelId="{3C7D6B3E-4936-4F12-870E-ABDFD0031CE9}" type="presParOf" srcId="{035979BD-3B90-4F59-AC7F-8CB348311CD7}" destId="{A2BA97C0-A5AE-4C2F-B11F-CFFCD0882B2A}" srcOrd="11" destOrd="0" presId="urn:microsoft.com/office/officeart/2005/8/layout/cycle1"/>
    <dgm:cxn modelId="{A77C9036-58ED-4D61-9A8A-F70A9ED89AE1}" type="presParOf" srcId="{035979BD-3B90-4F59-AC7F-8CB348311CD7}" destId="{67E24483-FDC1-4C85-A2BE-A934646C061B}" srcOrd="12" destOrd="0" presId="urn:microsoft.com/office/officeart/2005/8/layout/cycle1"/>
    <dgm:cxn modelId="{034F62E3-17E4-4E83-9271-27863AD094A4}" type="presParOf" srcId="{035979BD-3B90-4F59-AC7F-8CB348311CD7}" destId="{2359195D-2DF1-4F3F-9482-0498DE69FCB9}" srcOrd="13" destOrd="0" presId="urn:microsoft.com/office/officeart/2005/8/layout/cycle1"/>
    <dgm:cxn modelId="{A39AC312-D56D-475C-91D2-367050D6CF5B}" type="presParOf" srcId="{035979BD-3B90-4F59-AC7F-8CB348311CD7}" destId="{DB7F2557-C04C-43B5-9823-869FCD50068E}" srcOrd="14" destOrd="0" presId="urn:microsoft.com/office/officeart/2005/8/layout/cycle1"/>
    <dgm:cxn modelId="{1CB13EBE-F5D8-40EF-B1D2-60387C14136F}" type="presParOf" srcId="{035979BD-3B90-4F59-AC7F-8CB348311CD7}" destId="{2E6C639E-2ACE-4B77-A502-F90EBFF56DB4}" srcOrd="15" destOrd="0" presId="urn:microsoft.com/office/officeart/2005/8/layout/cycle1"/>
    <dgm:cxn modelId="{B635B5AA-ABE1-4A4E-93F2-77BB12461D29}" type="presParOf" srcId="{035979BD-3B90-4F59-AC7F-8CB348311CD7}" destId="{E06D574B-5843-4D3A-AF48-E05055ED49F4}" srcOrd="16" destOrd="0" presId="urn:microsoft.com/office/officeart/2005/8/layout/cycle1"/>
    <dgm:cxn modelId="{50D71783-A012-43C3-8AEC-4AFA92F9CCD1}" type="presParOf" srcId="{035979BD-3B90-4F59-AC7F-8CB348311CD7}" destId="{ED02E85F-46C6-42C5-B868-4E0E22F6CF75}"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9DB5B-716E-48F6-95EF-D2552293A242}">
      <dsp:nvSpPr>
        <dsp:cNvPr id="0" name=""/>
        <dsp:cNvSpPr/>
      </dsp:nvSpPr>
      <dsp:spPr>
        <a:xfrm>
          <a:off x="2205899" y="86927"/>
          <a:ext cx="658373" cy="658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ZA" sz="3900" b="1" kern="1200" dirty="0">
              <a:solidFill>
                <a:schemeClr val="accent6"/>
              </a:solidFill>
            </a:rPr>
            <a:t>1</a:t>
          </a:r>
          <a:endParaRPr lang="en-GB" sz="3900" b="1" kern="1200" dirty="0">
            <a:solidFill>
              <a:schemeClr val="accent6"/>
            </a:solidFill>
          </a:endParaRPr>
        </a:p>
      </dsp:txBody>
      <dsp:txXfrm>
        <a:off x="2205899" y="86927"/>
        <a:ext cx="658373" cy="658373"/>
      </dsp:txXfrm>
    </dsp:sp>
    <dsp:sp modelId="{D0590C86-13EF-434F-AD29-294F034A779A}">
      <dsp:nvSpPr>
        <dsp:cNvPr id="0" name=""/>
        <dsp:cNvSpPr/>
      </dsp:nvSpPr>
      <dsp:spPr>
        <a:xfrm>
          <a:off x="191344" y="80120"/>
          <a:ext cx="3217710" cy="3217710"/>
        </a:xfrm>
        <a:prstGeom prst="circularArrow">
          <a:avLst>
            <a:gd name="adj1" fmla="val 3990"/>
            <a:gd name="adj2" fmla="val 250291"/>
            <a:gd name="adj3" fmla="val 20573166"/>
            <a:gd name="adj4" fmla="val 18983000"/>
            <a:gd name="adj5" fmla="val 4655"/>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8D81BC5-BE63-432A-AC1D-7861F1BD0F53}">
      <dsp:nvSpPr>
        <dsp:cNvPr id="0" name=""/>
        <dsp:cNvSpPr/>
      </dsp:nvSpPr>
      <dsp:spPr>
        <a:xfrm>
          <a:off x="2940786" y="1359789"/>
          <a:ext cx="658373" cy="658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ZA" sz="3900" b="1" kern="1200" dirty="0">
              <a:solidFill>
                <a:schemeClr val="accent6"/>
              </a:solidFill>
            </a:rPr>
            <a:t>2</a:t>
          </a:r>
          <a:endParaRPr lang="en-GB" sz="3900" b="1" kern="1200" dirty="0">
            <a:solidFill>
              <a:schemeClr val="accent6"/>
            </a:solidFill>
          </a:endParaRPr>
        </a:p>
      </dsp:txBody>
      <dsp:txXfrm>
        <a:off x="2940786" y="1359789"/>
        <a:ext cx="658373" cy="658373"/>
      </dsp:txXfrm>
    </dsp:sp>
    <dsp:sp modelId="{2D933432-C791-46AE-9E3C-D1BC7A5A4B7C}">
      <dsp:nvSpPr>
        <dsp:cNvPr id="0" name=""/>
        <dsp:cNvSpPr/>
      </dsp:nvSpPr>
      <dsp:spPr>
        <a:xfrm>
          <a:off x="191344" y="80120"/>
          <a:ext cx="3217710" cy="3217710"/>
        </a:xfrm>
        <a:prstGeom prst="circularArrow">
          <a:avLst>
            <a:gd name="adj1" fmla="val 3990"/>
            <a:gd name="adj2" fmla="val 250291"/>
            <a:gd name="adj3" fmla="val 2366709"/>
            <a:gd name="adj4" fmla="val 776543"/>
            <a:gd name="adj5" fmla="val 4655"/>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2677AA-C642-4A44-B2BF-ED7AE3A28CB4}">
      <dsp:nvSpPr>
        <dsp:cNvPr id="0" name=""/>
        <dsp:cNvSpPr/>
      </dsp:nvSpPr>
      <dsp:spPr>
        <a:xfrm>
          <a:off x="2205899" y="2632650"/>
          <a:ext cx="658373" cy="658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ZA" sz="3900" b="1" kern="1200" dirty="0">
              <a:solidFill>
                <a:schemeClr val="accent6"/>
              </a:solidFill>
            </a:rPr>
            <a:t>3</a:t>
          </a:r>
          <a:endParaRPr lang="en-GB" sz="3900" b="1" kern="1200" dirty="0">
            <a:solidFill>
              <a:schemeClr val="accent6"/>
            </a:solidFill>
          </a:endParaRPr>
        </a:p>
      </dsp:txBody>
      <dsp:txXfrm>
        <a:off x="2205899" y="2632650"/>
        <a:ext cx="658373" cy="658373"/>
      </dsp:txXfrm>
    </dsp:sp>
    <dsp:sp modelId="{A2484BFF-9553-44E7-A080-BBD6190B3A9C}">
      <dsp:nvSpPr>
        <dsp:cNvPr id="0" name=""/>
        <dsp:cNvSpPr/>
      </dsp:nvSpPr>
      <dsp:spPr>
        <a:xfrm>
          <a:off x="191344" y="80120"/>
          <a:ext cx="3217710" cy="3217710"/>
        </a:xfrm>
        <a:prstGeom prst="circularArrow">
          <a:avLst>
            <a:gd name="adj1" fmla="val 3990"/>
            <a:gd name="adj2" fmla="val 250291"/>
            <a:gd name="adj3" fmla="val 6111109"/>
            <a:gd name="adj4" fmla="val 4438600"/>
            <a:gd name="adj5" fmla="val 4655"/>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7050904-08DA-41FF-9B05-FCAF790279F7}">
      <dsp:nvSpPr>
        <dsp:cNvPr id="0" name=""/>
        <dsp:cNvSpPr/>
      </dsp:nvSpPr>
      <dsp:spPr>
        <a:xfrm>
          <a:off x="736126" y="2632650"/>
          <a:ext cx="658373" cy="658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ZA" sz="3900" b="1" kern="1200" dirty="0">
              <a:solidFill>
                <a:schemeClr val="accent6"/>
              </a:solidFill>
            </a:rPr>
            <a:t>4</a:t>
          </a:r>
          <a:endParaRPr lang="en-GB" sz="3900" b="1" kern="1200" dirty="0">
            <a:solidFill>
              <a:schemeClr val="accent6"/>
            </a:solidFill>
          </a:endParaRPr>
        </a:p>
      </dsp:txBody>
      <dsp:txXfrm>
        <a:off x="736126" y="2632650"/>
        <a:ext cx="658373" cy="658373"/>
      </dsp:txXfrm>
    </dsp:sp>
    <dsp:sp modelId="{A2BA97C0-A5AE-4C2F-B11F-CFFCD0882B2A}">
      <dsp:nvSpPr>
        <dsp:cNvPr id="0" name=""/>
        <dsp:cNvSpPr/>
      </dsp:nvSpPr>
      <dsp:spPr>
        <a:xfrm>
          <a:off x="191344" y="80120"/>
          <a:ext cx="3217710" cy="3217710"/>
        </a:xfrm>
        <a:prstGeom prst="circularArrow">
          <a:avLst>
            <a:gd name="adj1" fmla="val 3990"/>
            <a:gd name="adj2" fmla="val 250291"/>
            <a:gd name="adj3" fmla="val 9773166"/>
            <a:gd name="adj4" fmla="val 8183000"/>
            <a:gd name="adj5" fmla="val 4655"/>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59195D-2DF1-4F3F-9482-0498DE69FCB9}">
      <dsp:nvSpPr>
        <dsp:cNvPr id="0" name=""/>
        <dsp:cNvSpPr/>
      </dsp:nvSpPr>
      <dsp:spPr>
        <a:xfrm>
          <a:off x="1239" y="1359789"/>
          <a:ext cx="658373" cy="658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ZA" sz="3900" b="1" kern="1200" dirty="0">
              <a:solidFill>
                <a:schemeClr val="accent6"/>
              </a:solidFill>
            </a:rPr>
            <a:t>5</a:t>
          </a:r>
          <a:endParaRPr lang="en-GB" sz="3900" b="1" kern="1200" dirty="0">
            <a:solidFill>
              <a:schemeClr val="accent6"/>
            </a:solidFill>
          </a:endParaRPr>
        </a:p>
      </dsp:txBody>
      <dsp:txXfrm>
        <a:off x="1239" y="1359789"/>
        <a:ext cx="658373" cy="658373"/>
      </dsp:txXfrm>
    </dsp:sp>
    <dsp:sp modelId="{DB7F2557-C04C-43B5-9823-869FCD50068E}">
      <dsp:nvSpPr>
        <dsp:cNvPr id="0" name=""/>
        <dsp:cNvSpPr/>
      </dsp:nvSpPr>
      <dsp:spPr>
        <a:xfrm>
          <a:off x="191344" y="80120"/>
          <a:ext cx="3217710" cy="3217710"/>
        </a:xfrm>
        <a:prstGeom prst="circularArrow">
          <a:avLst>
            <a:gd name="adj1" fmla="val 3990"/>
            <a:gd name="adj2" fmla="val 250291"/>
            <a:gd name="adj3" fmla="val 13166709"/>
            <a:gd name="adj4" fmla="val 11576543"/>
            <a:gd name="adj5" fmla="val 4655"/>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6D574B-5843-4D3A-AF48-E05055ED49F4}">
      <dsp:nvSpPr>
        <dsp:cNvPr id="0" name=""/>
        <dsp:cNvSpPr/>
      </dsp:nvSpPr>
      <dsp:spPr>
        <a:xfrm>
          <a:off x="736126" y="86927"/>
          <a:ext cx="658373" cy="658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endParaRPr lang="en-GB" sz="3900" kern="1200" dirty="0"/>
        </a:p>
      </dsp:txBody>
      <dsp:txXfrm>
        <a:off x="736126" y="86927"/>
        <a:ext cx="658373" cy="658373"/>
      </dsp:txXfrm>
    </dsp:sp>
    <dsp:sp modelId="{ED02E85F-46C6-42C5-B868-4E0E22F6CF75}">
      <dsp:nvSpPr>
        <dsp:cNvPr id="0" name=""/>
        <dsp:cNvSpPr/>
      </dsp:nvSpPr>
      <dsp:spPr>
        <a:xfrm>
          <a:off x="191344" y="80120"/>
          <a:ext cx="3217710" cy="3217710"/>
        </a:xfrm>
        <a:prstGeom prst="circularArrow">
          <a:avLst>
            <a:gd name="adj1" fmla="val 3990"/>
            <a:gd name="adj2" fmla="val 250291"/>
            <a:gd name="adj3" fmla="val 16911109"/>
            <a:gd name="adj4" fmla="val 15238600"/>
            <a:gd name="adj5" fmla="val 4655"/>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08FA2C7-E0D7-424A-89C4-A9CB75A6A503}" type="datetime1">
              <a:rPr lang="en-US"/>
              <a:pPr>
                <a:defRPr/>
              </a:pPr>
              <a:t>5/6/2019</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CB0F6DD-3C95-417D-8AE5-463BC481FD16}" type="slidenum">
              <a:rPr lang="en-US"/>
              <a:pPr>
                <a:defRPr/>
              </a:pPr>
              <a:t>‹#›</a:t>
            </a:fld>
            <a:endParaRPr lang="en-US"/>
          </a:p>
        </p:txBody>
      </p:sp>
    </p:spTree>
    <p:extLst>
      <p:ext uri="{BB962C8B-B14F-4D97-AF65-F5344CB8AC3E}">
        <p14:creationId xmlns:p14="http://schemas.microsoft.com/office/powerpoint/2010/main" val="1616150792"/>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1C92130-F9D6-4B87-BC5F-891E209BC82B}" type="datetime1">
              <a:rPr lang="en-US"/>
              <a:pPr>
                <a:defRPr/>
              </a:pPr>
              <a:t>5/6/2019</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BB8A168-3368-474F-B68D-10CD2C8AA986}" type="slidenum">
              <a:rPr lang="en-US"/>
              <a:pPr>
                <a:defRPr/>
              </a:pPr>
              <a:t>‹#›</a:t>
            </a:fld>
            <a:endParaRPr lang="en-US"/>
          </a:p>
        </p:txBody>
      </p:sp>
    </p:spTree>
    <p:extLst>
      <p:ext uri="{BB962C8B-B14F-4D97-AF65-F5344CB8AC3E}">
        <p14:creationId xmlns:p14="http://schemas.microsoft.com/office/powerpoint/2010/main" val="343030394"/>
      </p:ext>
    </p:extLst>
  </p:cSld>
  <p:clrMap bg1="lt1" tx1="dk1" bg2="lt2" tx2="dk2" accent1="accent1" accent2="accent2" accent3="accent3" accent4="accent4" accent5="accent5" accent6="accent6" hlink="hlink" folHlink="folHlink"/>
  <p:hf sldNum="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Previously captured observation data will in future be used for predictive modelling (Agent based modelling – </a:t>
            </a:r>
            <a:r>
              <a:rPr lang="en-US" dirty="0" err="1"/>
              <a:t>Depthmap</a:t>
            </a:r>
            <a:r>
              <a:rPr lang="en-US" dirty="0"/>
              <a:t>) for microbial association and potential risk environment identification. Applying microbial data with spatial analytics will assist in determining relationships of microorganisms to the movement patterns distribution. </a:t>
            </a:r>
            <a:endParaRPr lang="en-GB" dirty="0"/>
          </a:p>
          <a:p>
            <a:endParaRPr lang="en-ZA"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E1C92130-F9D6-4B87-BC5F-891E209BC82B}" type="datetime1">
              <a:rPr lang="en-US" smtClean="0"/>
              <a:pPr>
                <a:defRPr/>
              </a:pPr>
              <a:t>5/6/2019</a:t>
            </a:fld>
            <a:endParaRPr lang="en-US"/>
          </a:p>
        </p:txBody>
      </p:sp>
    </p:spTree>
    <p:extLst>
      <p:ext uri="{BB962C8B-B14F-4D97-AF65-F5344CB8AC3E}">
        <p14:creationId xmlns:p14="http://schemas.microsoft.com/office/powerpoint/2010/main" val="154132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BC7ECE0-1AD5-4462-865A-E337A7AE3598}" type="slidenum">
              <a:rPr lang="en-GB" smtClean="0"/>
              <a:pPr>
                <a:defRPr/>
              </a:pPr>
              <a:t>33</a:t>
            </a:fld>
            <a:endParaRPr lang="en-GB"/>
          </a:p>
        </p:txBody>
      </p:sp>
    </p:spTree>
    <p:extLst>
      <p:ext uri="{BB962C8B-B14F-4D97-AF65-F5344CB8AC3E}">
        <p14:creationId xmlns:p14="http://schemas.microsoft.com/office/powerpoint/2010/main" val="330816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EC2D2B29-033E-4137-9013-E50E0ADD68F7}"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7FC3107-A5DC-49ED-A372-56ECBEB045E4}" type="slidenum">
              <a:rPr lang="en-ZA" smtClean="0"/>
              <a:t>‹#›</a:t>
            </a:fld>
            <a:endParaRPr lang="en-ZA"/>
          </a:p>
        </p:txBody>
      </p:sp>
    </p:spTree>
    <p:extLst>
      <p:ext uri="{BB962C8B-B14F-4D97-AF65-F5344CB8AC3E}">
        <p14:creationId xmlns:p14="http://schemas.microsoft.com/office/powerpoint/2010/main" val="94141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C2D2B29-033E-4137-9013-E50E0ADD68F7}"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7FC3107-A5DC-49ED-A372-56ECBEB045E4}" type="slidenum">
              <a:rPr lang="en-ZA" smtClean="0"/>
              <a:t>‹#›</a:t>
            </a:fld>
            <a:endParaRPr lang="en-ZA"/>
          </a:p>
        </p:txBody>
      </p:sp>
    </p:spTree>
    <p:extLst>
      <p:ext uri="{BB962C8B-B14F-4D97-AF65-F5344CB8AC3E}">
        <p14:creationId xmlns:p14="http://schemas.microsoft.com/office/powerpoint/2010/main" val="334333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C2D2B29-033E-4137-9013-E50E0ADD68F7}"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7FC3107-A5DC-49ED-A372-56ECBEB045E4}" type="slidenum">
              <a:rPr lang="en-ZA" smtClean="0"/>
              <a:t>‹#›</a:t>
            </a:fld>
            <a:endParaRPr lang="en-ZA"/>
          </a:p>
        </p:txBody>
      </p:sp>
    </p:spTree>
    <p:extLst>
      <p:ext uri="{BB962C8B-B14F-4D97-AF65-F5344CB8AC3E}">
        <p14:creationId xmlns:p14="http://schemas.microsoft.com/office/powerpoint/2010/main" val="3824805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31512895-A921-4881-80A7-F7E8059BE3D9}"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24ECEF8-54E0-464D-A893-E20AB8BAF725}" type="slidenum">
              <a:rPr lang="en-ZA" smtClean="0"/>
              <a:t>‹#›</a:t>
            </a:fld>
            <a:endParaRPr lang="en-ZA"/>
          </a:p>
        </p:txBody>
      </p:sp>
    </p:spTree>
    <p:extLst>
      <p:ext uri="{BB962C8B-B14F-4D97-AF65-F5344CB8AC3E}">
        <p14:creationId xmlns:p14="http://schemas.microsoft.com/office/powerpoint/2010/main" val="244287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1512895-A921-4881-80A7-F7E8059BE3D9}"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24ECEF8-54E0-464D-A893-E20AB8BAF725}" type="slidenum">
              <a:rPr lang="en-ZA" smtClean="0"/>
              <a:t>‹#›</a:t>
            </a:fld>
            <a:endParaRPr lang="en-ZA"/>
          </a:p>
        </p:txBody>
      </p:sp>
    </p:spTree>
    <p:extLst>
      <p:ext uri="{BB962C8B-B14F-4D97-AF65-F5344CB8AC3E}">
        <p14:creationId xmlns:p14="http://schemas.microsoft.com/office/powerpoint/2010/main" val="668080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12895-A921-4881-80A7-F7E8059BE3D9}"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24ECEF8-54E0-464D-A893-E20AB8BAF725}" type="slidenum">
              <a:rPr lang="en-ZA" smtClean="0"/>
              <a:t>‹#›</a:t>
            </a:fld>
            <a:endParaRPr lang="en-ZA"/>
          </a:p>
        </p:txBody>
      </p:sp>
    </p:spTree>
    <p:extLst>
      <p:ext uri="{BB962C8B-B14F-4D97-AF65-F5344CB8AC3E}">
        <p14:creationId xmlns:p14="http://schemas.microsoft.com/office/powerpoint/2010/main" val="498483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31512895-A921-4881-80A7-F7E8059BE3D9}" type="datetimeFigureOut">
              <a:rPr lang="en-ZA" smtClean="0"/>
              <a:t>2019/05/06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24ECEF8-54E0-464D-A893-E20AB8BAF725}" type="slidenum">
              <a:rPr lang="en-ZA" smtClean="0"/>
              <a:t>‹#›</a:t>
            </a:fld>
            <a:endParaRPr lang="en-ZA"/>
          </a:p>
        </p:txBody>
      </p:sp>
    </p:spTree>
    <p:extLst>
      <p:ext uri="{BB962C8B-B14F-4D97-AF65-F5344CB8AC3E}">
        <p14:creationId xmlns:p14="http://schemas.microsoft.com/office/powerpoint/2010/main" val="398226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31512895-A921-4881-80A7-F7E8059BE3D9}" type="datetimeFigureOut">
              <a:rPr lang="en-ZA" smtClean="0"/>
              <a:t>2019/05/06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24ECEF8-54E0-464D-A893-E20AB8BAF725}" type="slidenum">
              <a:rPr lang="en-ZA" smtClean="0"/>
              <a:t>‹#›</a:t>
            </a:fld>
            <a:endParaRPr lang="en-ZA"/>
          </a:p>
        </p:txBody>
      </p:sp>
    </p:spTree>
    <p:extLst>
      <p:ext uri="{BB962C8B-B14F-4D97-AF65-F5344CB8AC3E}">
        <p14:creationId xmlns:p14="http://schemas.microsoft.com/office/powerpoint/2010/main" val="4273504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31512895-A921-4881-80A7-F7E8059BE3D9}" type="datetimeFigureOut">
              <a:rPr lang="en-ZA" smtClean="0"/>
              <a:t>2019/05/06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24ECEF8-54E0-464D-A893-E20AB8BAF725}" type="slidenum">
              <a:rPr lang="en-ZA" smtClean="0"/>
              <a:t>‹#›</a:t>
            </a:fld>
            <a:endParaRPr lang="en-ZA"/>
          </a:p>
        </p:txBody>
      </p:sp>
    </p:spTree>
    <p:extLst>
      <p:ext uri="{BB962C8B-B14F-4D97-AF65-F5344CB8AC3E}">
        <p14:creationId xmlns:p14="http://schemas.microsoft.com/office/powerpoint/2010/main" val="3877152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12895-A921-4881-80A7-F7E8059BE3D9}" type="datetimeFigureOut">
              <a:rPr lang="en-ZA" smtClean="0"/>
              <a:t>2019/05/06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24ECEF8-54E0-464D-A893-E20AB8BAF725}" type="slidenum">
              <a:rPr lang="en-ZA" smtClean="0"/>
              <a:t>‹#›</a:t>
            </a:fld>
            <a:endParaRPr lang="en-ZA"/>
          </a:p>
        </p:txBody>
      </p:sp>
    </p:spTree>
    <p:extLst>
      <p:ext uri="{BB962C8B-B14F-4D97-AF65-F5344CB8AC3E}">
        <p14:creationId xmlns:p14="http://schemas.microsoft.com/office/powerpoint/2010/main" val="397292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512895-A921-4881-80A7-F7E8059BE3D9}" type="datetimeFigureOut">
              <a:rPr lang="en-ZA" smtClean="0"/>
              <a:t>2019/05/06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24ECEF8-54E0-464D-A893-E20AB8BAF725}" type="slidenum">
              <a:rPr lang="en-ZA" smtClean="0"/>
              <a:t>‹#›</a:t>
            </a:fld>
            <a:endParaRPr lang="en-ZA"/>
          </a:p>
        </p:txBody>
      </p:sp>
    </p:spTree>
    <p:extLst>
      <p:ext uri="{BB962C8B-B14F-4D97-AF65-F5344CB8AC3E}">
        <p14:creationId xmlns:p14="http://schemas.microsoft.com/office/powerpoint/2010/main" val="66799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C2D2B29-033E-4137-9013-E50E0ADD68F7}"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7FC3107-A5DC-49ED-A372-56ECBEB045E4}" type="slidenum">
              <a:rPr lang="en-ZA" smtClean="0"/>
              <a:t>‹#›</a:t>
            </a:fld>
            <a:endParaRPr lang="en-ZA"/>
          </a:p>
        </p:txBody>
      </p:sp>
    </p:spTree>
    <p:extLst>
      <p:ext uri="{BB962C8B-B14F-4D97-AF65-F5344CB8AC3E}">
        <p14:creationId xmlns:p14="http://schemas.microsoft.com/office/powerpoint/2010/main" val="1534832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512895-A921-4881-80A7-F7E8059BE3D9}" type="datetimeFigureOut">
              <a:rPr lang="en-ZA" smtClean="0"/>
              <a:t>2019/05/06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24ECEF8-54E0-464D-A893-E20AB8BAF725}" type="slidenum">
              <a:rPr lang="en-ZA" smtClean="0"/>
              <a:t>‹#›</a:t>
            </a:fld>
            <a:endParaRPr lang="en-ZA"/>
          </a:p>
        </p:txBody>
      </p:sp>
    </p:spTree>
    <p:extLst>
      <p:ext uri="{BB962C8B-B14F-4D97-AF65-F5344CB8AC3E}">
        <p14:creationId xmlns:p14="http://schemas.microsoft.com/office/powerpoint/2010/main" val="238698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1512895-A921-4881-80A7-F7E8059BE3D9}"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24ECEF8-54E0-464D-A893-E20AB8BAF725}" type="slidenum">
              <a:rPr lang="en-ZA" smtClean="0"/>
              <a:t>‹#›</a:t>
            </a:fld>
            <a:endParaRPr lang="en-ZA"/>
          </a:p>
        </p:txBody>
      </p:sp>
    </p:spTree>
    <p:extLst>
      <p:ext uri="{BB962C8B-B14F-4D97-AF65-F5344CB8AC3E}">
        <p14:creationId xmlns:p14="http://schemas.microsoft.com/office/powerpoint/2010/main" val="2214090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1512895-A921-4881-80A7-F7E8059BE3D9}"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24ECEF8-54E0-464D-A893-E20AB8BAF725}" type="slidenum">
              <a:rPr lang="en-ZA" smtClean="0"/>
              <a:t>‹#›</a:t>
            </a:fld>
            <a:endParaRPr lang="en-ZA"/>
          </a:p>
        </p:txBody>
      </p:sp>
    </p:spTree>
    <p:extLst>
      <p:ext uri="{BB962C8B-B14F-4D97-AF65-F5344CB8AC3E}">
        <p14:creationId xmlns:p14="http://schemas.microsoft.com/office/powerpoint/2010/main" val="3957277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71745842-E3FB-4628-B355-6377D8EF2613}"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C19E1A-CBB6-4B4A-AF49-E58776AA81B9}" type="slidenum">
              <a:rPr lang="en-ZA" smtClean="0"/>
              <a:t>‹#›</a:t>
            </a:fld>
            <a:endParaRPr lang="en-ZA"/>
          </a:p>
        </p:txBody>
      </p:sp>
    </p:spTree>
    <p:extLst>
      <p:ext uri="{BB962C8B-B14F-4D97-AF65-F5344CB8AC3E}">
        <p14:creationId xmlns:p14="http://schemas.microsoft.com/office/powerpoint/2010/main" val="2712618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1745842-E3FB-4628-B355-6377D8EF2613}"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C19E1A-CBB6-4B4A-AF49-E58776AA81B9}" type="slidenum">
              <a:rPr lang="en-ZA" smtClean="0"/>
              <a:t>‹#›</a:t>
            </a:fld>
            <a:endParaRPr lang="en-ZA"/>
          </a:p>
        </p:txBody>
      </p:sp>
    </p:spTree>
    <p:extLst>
      <p:ext uri="{BB962C8B-B14F-4D97-AF65-F5344CB8AC3E}">
        <p14:creationId xmlns:p14="http://schemas.microsoft.com/office/powerpoint/2010/main" val="3324463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745842-E3FB-4628-B355-6377D8EF2613}"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C19E1A-CBB6-4B4A-AF49-E58776AA81B9}" type="slidenum">
              <a:rPr lang="en-ZA" smtClean="0"/>
              <a:t>‹#›</a:t>
            </a:fld>
            <a:endParaRPr lang="en-ZA"/>
          </a:p>
        </p:txBody>
      </p:sp>
    </p:spTree>
    <p:extLst>
      <p:ext uri="{BB962C8B-B14F-4D97-AF65-F5344CB8AC3E}">
        <p14:creationId xmlns:p14="http://schemas.microsoft.com/office/powerpoint/2010/main" val="3710256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71745842-E3FB-4628-B355-6377D8EF2613}" type="datetimeFigureOut">
              <a:rPr lang="en-ZA" smtClean="0"/>
              <a:t>2019/05/06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1C19E1A-CBB6-4B4A-AF49-E58776AA81B9}" type="slidenum">
              <a:rPr lang="en-ZA" smtClean="0"/>
              <a:t>‹#›</a:t>
            </a:fld>
            <a:endParaRPr lang="en-ZA"/>
          </a:p>
        </p:txBody>
      </p:sp>
    </p:spTree>
    <p:extLst>
      <p:ext uri="{BB962C8B-B14F-4D97-AF65-F5344CB8AC3E}">
        <p14:creationId xmlns:p14="http://schemas.microsoft.com/office/powerpoint/2010/main" val="4042363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71745842-E3FB-4628-B355-6377D8EF2613}" type="datetimeFigureOut">
              <a:rPr lang="en-ZA" smtClean="0"/>
              <a:t>2019/05/06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1C19E1A-CBB6-4B4A-AF49-E58776AA81B9}" type="slidenum">
              <a:rPr lang="en-ZA" smtClean="0"/>
              <a:t>‹#›</a:t>
            </a:fld>
            <a:endParaRPr lang="en-ZA"/>
          </a:p>
        </p:txBody>
      </p:sp>
    </p:spTree>
    <p:extLst>
      <p:ext uri="{BB962C8B-B14F-4D97-AF65-F5344CB8AC3E}">
        <p14:creationId xmlns:p14="http://schemas.microsoft.com/office/powerpoint/2010/main" val="4232368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71745842-E3FB-4628-B355-6377D8EF2613}" type="datetimeFigureOut">
              <a:rPr lang="en-ZA" smtClean="0"/>
              <a:t>2019/05/06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1C19E1A-CBB6-4B4A-AF49-E58776AA81B9}" type="slidenum">
              <a:rPr lang="en-ZA" smtClean="0"/>
              <a:t>‹#›</a:t>
            </a:fld>
            <a:endParaRPr lang="en-ZA"/>
          </a:p>
        </p:txBody>
      </p:sp>
    </p:spTree>
    <p:extLst>
      <p:ext uri="{BB962C8B-B14F-4D97-AF65-F5344CB8AC3E}">
        <p14:creationId xmlns:p14="http://schemas.microsoft.com/office/powerpoint/2010/main" val="1960545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45842-E3FB-4628-B355-6377D8EF2613}" type="datetimeFigureOut">
              <a:rPr lang="en-ZA" smtClean="0"/>
              <a:t>2019/05/06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1C19E1A-CBB6-4B4A-AF49-E58776AA81B9}" type="slidenum">
              <a:rPr lang="en-ZA" smtClean="0"/>
              <a:t>‹#›</a:t>
            </a:fld>
            <a:endParaRPr lang="en-ZA"/>
          </a:p>
        </p:txBody>
      </p:sp>
    </p:spTree>
    <p:extLst>
      <p:ext uri="{BB962C8B-B14F-4D97-AF65-F5344CB8AC3E}">
        <p14:creationId xmlns:p14="http://schemas.microsoft.com/office/powerpoint/2010/main" val="108711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2D2B29-033E-4137-9013-E50E0ADD68F7}"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7FC3107-A5DC-49ED-A372-56ECBEB045E4}" type="slidenum">
              <a:rPr lang="en-ZA" smtClean="0"/>
              <a:t>‹#›</a:t>
            </a:fld>
            <a:endParaRPr lang="en-ZA"/>
          </a:p>
        </p:txBody>
      </p:sp>
    </p:spTree>
    <p:extLst>
      <p:ext uri="{BB962C8B-B14F-4D97-AF65-F5344CB8AC3E}">
        <p14:creationId xmlns:p14="http://schemas.microsoft.com/office/powerpoint/2010/main" val="2218488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745842-E3FB-4628-B355-6377D8EF2613}" type="datetimeFigureOut">
              <a:rPr lang="en-ZA" smtClean="0"/>
              <a:t>2019/05/06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1C19E1A-CBB6-4B4A-AF49-E58776AA81B9}" type="slidenum">
              <a:rPr lang="en-ZA" smtClean="0"/>
              <a:t>‹#›</a:t>
            </a:fld>
            <a:endParaRPr lang="en-ZA"/>
          </a:p>
        </p:txBody>
      </p:sp>
    </p:spTree>
    <p:extLst>
      <p:ext uri="{BB962C8B-B14F-4D97-AF65-F5344CB8AC3E}">
        <p14:creationId xmlns:p14="http://schemas.microsoft.com/office/powerpoint/2010/main" val="795317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745842-E3FB-4628-B355-6377D8EF2613}" type="datetimeFigureOut">
              <a:rPr lang="en-ZA" smtClean="0"/>
              <a:t>2019/05/06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1C19E1A-CBB6-4B4A-AF49-E58776AA81B9}" type="slidenum">
              <a:rPr lang="en-ZA" smtClean="0"/>
              <a:t>‹#›</a:t>
            </a:fld>
            <a:endParaRPr lang="en-ZA"/>
          </a:p>
        </p:txBody>
      </p:sp>
    </p:spTree>
    <p:extLst>
      <p:ext uri="{BB962C8B-B14F-4D97-AF65-F5344CB8AC3E}">
        <p14:creationId xmlns:p14="http://schemas.microsoft.com/office/powerpoint/2010/main" val="976917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1745842-E3FB-4628-B355-6377D8EF2613}"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C19E1A-CBB6-4B4A-AF49-E58776AA81B9}" type="slidenum">
              <a:rPr lang="en-ZA" smtClean="0"/>
              <a:t>‹#›</a:t>
            </a:fld>
            <a:endParaRPr lang="en-ZA"/>
          </a:p>
        </p:txBody>
      </p:sp>
    </p:spTree>
    <p:extLst>
      <p:ext uri="{BB962C8B-B14F-4D97-AF65-F5344CB8AC3E}">
        <p14:creationId xmlns:p14="http://schemas.microsoft.com/office/powerpoint/2010/main" val="1400400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1745842-E3FB-4628-B355-6377D8EF2613}"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1C19E1A-CBB6-4B4A-AF49-E58776AA81B9}" type="slidenum">
              <a:rPr lang="en-ZA" smtClean="0"/>
              <a:t>‹#›</a:t>
            </a:fld>
            <a:endParaRPr lang="en-ZA"/>
          </a:p>
        </p:txBody>
      </p:sp>
    </p:spTree>
    <p:extLst>
      <p:ext uri="{BB962C8B-B14F-4D97-AF65-F5344CB8AC3E}">
        <p14:creationId xmlns:p14="http://schemas.microsoft.com/office/powerpoint/2010/main" val="2011488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71745842-E3FB-4628-B355-6377D8EF2613}" type="datetimeFigureOut">
              <a:rPr lang="en-ZA" smtClean="0"/>
              <a:t>2019/05/06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1C19E1A-CBB6-4B4A-AF49-E58776AA81B9}" type="slidenum">
              <a:rPr lang="en-ZA" smtClean="0"/>
              <a:t>‹#›</a:t>
            </a:fld>
            <a:endParaRPr lang="en-ZA"/>
          </a:p>
        </p:txBody>
      </p:sp>
    </p:spTree>
    <p:extLst>
      <p:ext uri="{BB962C8B-B14F-4D97-AF65-F5344CB8AC3E}">
        <p14:creationId xmlns:p14="http://schemas.microsoft.com/office/powerpoint/2010/main" val="15830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cover.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714348" y="2285992"/>
            <a:ext cx="7772400" cy="584195"/>
          </a:xfrm>
        </p:spPr>
        <p:txBody>
          <a:bodyPr>
            <a:normAutofit/>
          </a:bodyPr>
          <a:lstStyle>
            <a:lvl1pPr>
              <a:defRPr sz="3000" b="1">
                <a:solidFill>
                  <a:schemeClr val="bg1"/>
                </a:solidFill>
                <a:latin typeface="Arial" pitchFamily="34" charset="0"/>
                <a:cs typeface="Arial" pitchFamily="34" charset="0"/>
              </a:defRPr>
            </a:lvl1pPr>
          </a:lstStyle>
          <a:p>
            <a:r>
              <a:rPr lang="en-US" dirty="0"/>
              <a:t>Click to edit Master title style</a:t>
            </a:r>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6" descr="cover1.jpg"/>
          <p:cNvPicPr>
            <a:picLocks noChangeAspect="1"/>
          </p:cNvPicPr>
          <p:nvPr userDrawn="1"/>
        </p:nvPicPr>
        <p:blipFill>
          <a:blip r:embed="rId2" cstate="print"/>
          <a:srcRect/>
          <a:stretch>
            <a:fillRect/>
          </a:stretch>
        </p:blipFill>
        <p:spPr bwMode="auto">
          <a:xfrm>
            <a:off x="0" y="4763"/>
            <a:ext cx="9144000" cy="6848475"/>
          </a:xfrm>
          <a:prstGeom prst="rect">
            <a:avLst/>
          </a:prstGeom>
          <a:noFill/>
          <a:ln w="9525">
            <a:noFill/>
            <a:miter lim="800000"/>
            <a:headEnd/>
            <a:tailEnd/>
          </a:ln>
        </p:spPr>
      </p:pic>
      <p:sp>
        <p:nvSpPr>
          <p:cNvPr id="2" name="Title 1"/>
          <p:cNvSpPr>
            <a:spLocks noGrp="1"/>
          </p:cNvSpPr>
          <p:nvPr>
            <p:ph type="title"/>
          </p:nvPr>
        </p:nvSpPr>
        <p:spPr>
          <a:xfrm>
            <a:off x="457200" y="274638"/>
            <a:ext cx="8229600" cy="582594"/>
          </a:xfrm>
        </p:spPr>
        <p:txBody>
          <a:bodyPr>
            <a:normAutofit/>
          </a:bodyPr>
          <a:lstStyle>
            <a:lvl1pPr algn="l">
              <a:defRPr sz="2000" b="1">
                <a:solidFill>
                  <a:schemeClr val="bg1"/>
                </a:solidFill>
                <a:latin typeface="Arial" pitchFamily="34" charset="0"/>
                <a:cs typeface="Arial" pitchFamily="34" charset="0"/>
              </a:defRPr>
            </a:lvl1pPr>
          </a:lstStyle>
          <a:p>
            <a:r>
              <a:rPr lang="en-US" dirty="0"/>
              <a:t>Click to edit Master title style</a:t>
            </a:r>
            <a:endParaRPr lang="en-GB" dirty="0"/>
          </a:p>
        </p:txBody>
      </p:sp>
      <p:sp>
        <p:nvSpPr>
          <p:cNvPr id="4"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a:lstStyle>
            <a:lvl1pPr>
              <a:defRPr sz="1800">
                <a:solidFill>
                  <a:srgbClr val="012D50"/>
                </a:solidFill>
                <a:latin typeface="Arial" pitchFamily="34" charset="0"/>
                <a:cs typeface="Arial" pitchFamily="34" charset="0"/>
              </a:defRPr>
            </a:lvl1pPr>
            <a:lvl2pPr>
              <a:defRPr sz="1800">
                <a:solidFill>
                  <a:srgbClr val="012D50"/>
                </a:solidFill>
                <a:latin typeface="Arial" pitchFamily="34" charset="0"/>
                <a:cs typeface="Arial" pitchFamily="34" charset="0"/>
              </a:defRPr>
            </a:lvl2pPr>
            <a:lvl3pPr>
              <a:defRPr sz="1800">
                <a:solidFill>
                  <a:srgbClr val="012D50"/>
                </a:solidFill>
                <a:latin typeface="Arial" pitchFamily="34" charset="0"/>
                <a:cs typeface="Arial" pitchFamily="34" charset="0"/>
              </a:defRPr>
            </a:lvl3pPr>
            <a:lvl4pPr>
              <a:defRPr sz="1800">
                <a:solidFill>
                  <a:srgbClr val="012D50"/>
                </a:solidFill>
                <a:latin typeface="Arial" pitchFamily="34" charset="0"/>
                <a:cs typeface="Arial" pitchFamily="34" charset="0"/>
              </a:defRPr>
            </a:lvl4pPr>
            <a:lvl5pPr>
              <a:defRPr sz="1800">
                <a:solidFill>
                  <a:srgbClr val="012D50"/>
                </a:solidFill>
                <a:latin typeface="Arial" pitchFamily="34" charset="0"/>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6D30A51-4DC5-4115-90A2-67C0DA39351B}" type="datetimeFigureOut">
              <a:rPr lang="en-US">
                <a:solidFill>
                  <a:prstClr val="black">
                    <a:tint val="75000"/>
                  </a:prstClr>
                </a:solidFill>
              </a:rPr>
              <a:pPr>
                <a:defRPr/>
              </a:pPr>
              <a:t>5/6/2019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8D5BB9-BC71-489B-8A0B-15285276BBB4}"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88CF9A1-78BB-43E6-9FDD-A81D7E23BBDD}" type="datetimeFigureOut">
              <a:rPr lang="en-US">
                <a:solidFill>
                  <a:prstClr val="black">
                    <a:tint val="75000"/>
                  </a:prstClr>
                </a:solidFill>
              </a:rPr>
              <a:pPr>
                <a:defRPr/>
              </a:pPr>
              <a:t>5/6/2019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91D915-C228-4476-B8E5-2D7FC9204AEB}"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EC2D2B29-033E-4137-9013-E50E0ADD68F7}" type="datetimeFigureOut">
              <a:rPr lang="en-ZA" smtClean="0"/>
              <a:t>2019/05/06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7FC3107-A5DC-49ED-A372-56ECBEB045E4}" type="slidenum">
              <a:rPr lang="en-ZA" smtClean="0"/>
              <a:t>‹#›</a:t>
            </a:fld>
            <a:endParaRPr lang="en-ZA"/>
          </a:p>
        </p:txBody>
      </p:sp>
    </p:spTree>
    <p:extLst>
      <p:ext uri="{BB962C8B-B14F-4D97-AF65-F5344CB8AC3E}">
        <p14:creationId xmlns:p14="http://schemas.microsoft.com/office/powerpoint/2010/main" val="1456742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ound Single Corner Rectangle 1"/>
          <p:cNvSpPr/>
          <p:nvPr userDrawn="1"/>
        </p:nvSpPr>
        <p:spPr>
          <a:xfrm>
            <a:off x="0" y="6232567"/>
            <a:ext cx="405312" cy="405300"/>
          </a:xfrm>
          <a:prstGeom prst="round1Rect">
            <a:avLst/>
          </a:prstGeom>
          <a:solidFill>
            <a:schemeClr val="accent1">
              <a:lumMod val="75000"/>
              <a:alpha val="6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a:fld id="{4C442E1A-0A36-D444-A382-4BFFB3F700AD}" type="slidenum">
              <a:rPr lang="en-US" sz="1100">
                <a:solidFill>
                  <a:srgbClr val="1F497D">
                    <a:lumMod val="50000"/>
                  </a:srgbClr>
                </a:solidFill>
                <a:latin typeface="Arial"/>
                <a:cs typeface="Arial"/>
              </a:rPr>
              <a:pPr algn="r" defTabSz="457200"/>
              <a:t>‹#›</a:t>
            </a:fld>
            <a:endParaRPr lang="en-US" sz="1100" dirty="0">
              <a:solidFill>
                <a:prstClr val="white"/>
              </a:solidFill>
            </a:endParaRPr>
          </a:p>
        </p:txBody>
      </p:sp>
      <p:pic>
        <p:nvPicPr>
          <p:cNvPr id="3" name="Picture 12" descr="Logo(1)-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0320" y="5632062"/>
            <a:ext cx="1152525" cy="1115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457200" y="1399117"/>
            <a:ext cx="8229600" cy="4586816"/>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8719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8AEE5-80C3-4643-B522-1B643067E48F}" type="datetimeFigureOut">
              <a:rPr lang="en-GB" smtClean="0"/>
              <a:pPr/>
              <a:t>06/05/2019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E1D4CB-8992-466B-9FA3-7D8C2DEB1BA9}" type="slidenum">
              <a:rPr lang="en-GB" smtClean="0"/>
              <a:pPr/>
              <a:t>‹#›</a:t>
            </a:fld>
            <a:endParaRPr lang="en-GB"/>
          </a:p>
        </p:txBody>
      </p:sp>
    </p:spTree>
    <p:extLst>
      <p:ext uri="{BB962C8B-B14F-4D97-AF65-F5344CB8AC3E}">
        <p14:creationId xmlns:p14="http://schemas.microsoft.com/office/powerpoint/2010/main" val="720648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280665"/>
            <a:ext cx="7772400" cy="1470025"/>
          </a:xfrm>
          <a:prstGeom prst="rect">
            <a:avLst/>
          </a:prstGeom>
        </p:spPr>
        <p:txBody>
          <a:bodyPr anchor="ctr"/>
          <a:lstStyle>
            <a:lvl1pPr algn="ctr">
              <a:defRPr sz="3600" b="1">
                <a:solidFill>
                  <a:srgbClr val="012D5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6" name="Subtitle 2"/>
          <p:cNvSpPr>
            <a:spLocks noGrp="1"/>
          </p:cNvSpPr>
          <p:nvPr>
            <p:ph type="subTitle" idx="1"/>
          </p:nvPr>
        </p:nvSpPr>
        <p:spPr>
          <a:xfrm>
            <a:off x="1371600" y="1988840"/>
            <a:ext cx="6400800" cy="1104528"/>
          </a:xfrm>
          <a:prstGeom prst="rect">
            <a:avLst/>
          </a:prstGeom>
        </p:spPr>
        <p:txBody>
          <a:bodyPr anchor="ctr"/>
          <a:lstStyle>
            <a:lvl1pPr marL="0" indent="0" algn="ctr">
              <a:buNone/>
              <a:defRPr sz="2800">
                <a:solidFill>
                  <a:schemeClr val="tx2">
                    <a:lumMod val="50000"/>
                  </a:schemeClr>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78828172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EC2D2B29-033E-4137-9013-E50E0ADD68F7}" type="datetimeFigureOut">
              <a:rPr lang="en-ZA" smtClean="0"/>
              <a:t>2019/05/06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7FC3107-A5DC-49ED-A372-56ECBEB045E4}" type="slidenum">
              <a:rPr lang="en-ZA" smtClean="0"/>
              <a:t>‹#›</a:t>
            </a:fld>
            <a:endParaRPr lang="en-ZA"/>
          </a:p>
        </p:txBody>
      </p:sp>
    </p:spTree>
    <p:extLst>
      <p:ext uri="{BB962C8B-B14F-4D97-AF65-F5344CB8AC3E}">
        <p14:creationId xmlns:p14="http://schemas.microsoft.com/office/powerpoint/2010/main" val="361431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EC2D2B29-033E-4137-9013-E50E0ADD68F7}" type="datetimeFigureOut">
              <a:rPr lang="en-ZA" smtClean="0"/>
              <a:t>2019/05/06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7FC3107-A5DC-49ED-A372-56ECBEB045E4}" type="slidenum">
              <a:rPr lang="en-ZA" smtClean="0"/>
              <a:t>‹#›</a:t>
            </a:fld>
            <a:endParaRPr lang="en-ZA"/>
          </a:p>
        </p:txBody>
      </p:sp>
    </p:spTree>
    <p:extLst>
      <p:ext uri="{BB962C8B-B14F-4D97-AF65-F5344CB8AC3E}">
        <p14:creationId xmlns:p14="http://schemas.microsoft.com/office/powerpoint/2010/main" val="193364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D2B29-033E-4137-9013-E50E0ADD68F7}" type="datetimeFigureOut">
              <a:rPr lang="en-ZA" smtClean="0"/>
              <a:t>2019/05/06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7FC3107-A5DC-49ED-A372-56ECBEB045E4}" type="slidenum">
              <a:rPr lang="en-ZA" smtClean="0"/>
              <a:t>‹#›</a:t>
            </a:fld>
            <a:endParaRPr lang="en-ZA"/>
          </a:p>
        </p:txBody>
      </p:sp>
    </p:spTree>
    <p:extLst>
      <p:ext uri="{BB962C8B-B14F-4D97-AF65-F5344CB8AC3E}">
        <p14:creationId xmlns:p14="http://schemas.microsoft.com/office/powerpoint/2010/main" val="307945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2D2B29-033E-4137-9013-E50E0ADD68F7}" type="datetimeFigureOut">
              <a:rPr lang="en-ZA" smtClean="0"/>
              <a:t>2019/05/06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7FC3107-A5DC-49ED-A372-56ECBEB045E4}" type="slidenum">
              <a:rPr lang="en-ZA" smtClean="0"/>
              <a:t>‹#›</a:t>
            </a:fld>
            <a:endParaRPr lang="en-ZA"/>
          </a:p>
        </p:txBody>
      </p:sp>
    </p:spTree>
    <p:extLst>
      <p:ext uri="{BB962C8B-B14F-4D97-AF65-F5344CB8AC3E}">
        <p14:creationId xmlns:p14="http://schemas.microsoft.com/office/powerpoint/2010/main" val="56560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2D2B29-033E-4137-9013-E50E0ADD68F7}" type="datetimeFigureOut">
              <a:rPr lang="en-ZA" smtClean="0"/>
              <a:t>2019/05/06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7FC3107-A5DC-49ED-A372-56ECBEB045E4}" type="slidenum">
              <a:rPr lang="en-ZA" smtClean="0"/>
              <a:t>‹#›</a:t>
            </a:fld>
            <a:endParaRPr lang="en-ZA"/>
          </a:p>
        </p:txBody>
      </p:sp>
    </p:spTree>
    <p:extLst>
      <p:ext uri="{BB962C8B-B14F-4D97-AF65-F5344CB8AC3E}">
        <p14:creationId xmlns:p14="http://schemas.microsoft.com/office/powerpoint/2010/main" val="30323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D2B29-033E-4137-9013-E50E0ADD68F7}" type="datetimeFigureOut">
              <a:rPr lang="en-ZA" smtClean="0"/>
              <a:t>2019/05/06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C3107-A5DC-49ED-A372-56ECBEB045E4}" type="slidenum">
              <a:rPr lang="en-ZA" smtClean="0"/>
              <a:t>‹#›</a:t>
            </a:fld>
            <a:endParaRPr lang="en-ZA"/>
          </a:p>
        </p:txBody>
      </p:sp>
    </p:spTree>
    <p:extLst>
      <p:ext uri="{BB962C8B-B14F-4D97-AF65-F5344CB8AC3E}">
        <p14:creationId xmlns:p14="http://schemas.microsoft.com/office/powerpoint/2010/main" val="100026215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12895-A921-4881-80A7-F7E8059BE3D9}" type="datetimeFigureOut">
              <a:rPr lang="en-ZA" smtClean="0"/>
              <a:t>2019/05/06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ECEF8-54E0-464D-A893-E20AB8BAF725}" type="slidenum">
              <a:rPr lang="en-ZA" smtClean="0"/>
              <a:t>‹#›</a:t>
            </a:fld>
            <a:endParaRPr lang="en-ZA"/>
          </a:p>
        </p:txBody>
      </p:sp>
    </p:spTree>
    <p:extLst>
      <p:ext uri="{BB962C8B-B14F-4D97-AF65-F5344CB8AC3E}">
        <p14:creationId xmlns:p14="http://schemas.microsoft.com/office/powerpoint/2010/main" val="388099102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45842-E3FB-4628-B355-6377D8EF2613}" type="datetimeFigureOut">
              <a:rPr lang="en-ZA" smtClean="0"/>
              <a:t>2019/05/06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19E1A-CBB6-4B4A-AF49-E58776AA81B9}" type="slidenum">
              <a:rPr lang="en-ZA" smtClean="0"/>
              <a:t>‹#›</a:t>
            </a:fld>
            <a:endParaRPr lang="en-ZA"/>
          </a:p>
        </p:txBody>
      </p:sp>
    </p:spTree>
    <p:extLst>
      <p:ext uri="{BB962C8B-B14F-4D97-AF65-F5344CB8AC3E}">
        <p14:creationId xmlns:p14="http://schemas.microsoft.com/office/powerpoint/2010/main" val="26724822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267D20-9517-4C90-BB09-94B6D4269DB6}" type="datetimeFigureOut">
              <a:rPr lang="en-US">
                <a:solidFill>
                  <a:prstClr val="black">
                    <a:tint val="75000"/>
                  </a:prstClr>
                </a:solidFill>
              </a:rPr>
              <a:pPr>
                <a:defRPr/>
              </a:pPr>
              <a:t>5/6/2019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D5DFFA1-0A32-441E-A7C6-8920A8BE4F78}" type="slidenum">
              <a:rPr lang="en-GB">
                <a:solidFill>
                  <a:prstClr val="black">
                    <a:tint val="75000"/>
                  </a:prstClr>
                </a:solidFill>
              </a:rPr>
              <a:pPr>
                <a:def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713" r:id="rId6"/>
    <p:sldLayoutId id="2147483714"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012D50"/>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012D5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012D5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012D5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012D5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charset="0"/>
              </a:defRPr>
            </a:lvl1pPr>
          </a:lstStyle>
          <a:p>
            <a:pPr>
              <a:defRPr/>
            </a:pPr>
            <a:fld id="{B17C5137-EE60-5A4F-A21E-1C7F849A139F}" type="datetimeFigureOut">
              <a:rPr lang="en-GB">
                <a:latin typeface="Calibri" charset="0"/>
                <a:ea typeface="ＭＳ Ｐゴシック" charset="0"/>
              </a:rPr>
              <a:pPr>
                <a:defRPr/>
              </a:pPr>
              <a:t>06/05/2019</a:t>
            </a:fld>
            <a:endParaRPr lang="en-GB">
              <a:latin typeface="Calibri" charset="0"/>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charset="0"/>
              </a:defRPr>
            </a:lvl1pPr>
          </a:lstStyle>
          <a:p>
            <a:pPr>
              <a:defRPr/>
            </a:pPr>
            <a:fld id="{4E20AE56-1E75-704E-A03C-F59ED484EF86}" type="slidenum">
              <a:rPr lang="en-GB">
                <a:latin typeface="Calibri" charset="0"/>
                <a:ea typeface="ＭＳ Ｐゴシック" charset="0"/>
              </a:rPr>
              <a:pPr>
                <a:defRPr/>
              </a:pPr>
              <a:t>‹#›</a:t>
            </a:fld>
            <a:endParaRPr lang="en-GB">
              <a:latin typeface="Calibri" charset="0"/>
              <a:ea typeface="ＭＳ Ｐゴシック" charset="0"/>
            </a:endParaRPr>
          </a:p>
        </p:txBody>
      </p:sp>
      <p:pic>
        <p:nvPicPr>
          <p:cNvPr id="1029" name="Picture 6" descr="PPT  blank template_blue3.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1" r:id="rId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36.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36.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21"/>
          <p:cNvSpPr txBox="1">
            <a:spLocks noChangeArrowheads="1"/>
          </p:cNvSpPr>
          <p:nvPr/>
        </p:nvSpPr>
        <p:spPr bwMode="auto">
          <a:xfrm>
            <a:off x="34925" y="333375"/>
            <a:ext cx="4375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b="1">
                <a:solidFill>
                  <a:prstClr val="white"/>
                </a:solidFill>
                <a:latin typeface="Arial" charset="0"/>
              </a:rPr>
              <a:t>Contents</a:t>
            </a:r>
          </a:p>
        </p:txBody>
      </p:sp>
      <p:sp>
        <p:nvSpPr>
          <p:cNvPr id="10242" name="Title 1"/>
          <p:cNvSpPr>
            <a:spLocks noGrp="1"/>
          </p:cNvSpPr>
          <p:nvPr>
            <p:ph type="ctrTitle"/>
          </p:nvPr>
        </p:nvSpPr>
        <p:spPr bwMode="auto">
          <a:xfrm>
            <a:off x="467544" y="208980"/>
            <a:ext cx="8352928" cy="22839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0" compatLnSpc="1">
            <a:prstTxWarp prst="textNoShape">
              <a:avLst/>
            </a:prstTxWarp>
          </a:bodyPr>
          <a:lstStyle/>
          <a:p>
            <a:pPr eaLnBrk="1" hangingPunct="1"/>
            <a:r>
              <a:rPr lang="en-ZA" sz="2000" b="0" dirty="0"/>
              <a:t>SASUF Symposium 2019</a:t>
            </a:r>
            <a:br>
              <a:rPr lang="en-ZA" sz="2400" dirty="0"/>
            </a:br>
            <a:br>
              <a:rPr lang="en-ZA" sz="2400" dirty="0"/>
            </a:br>
            <a:r>
              <a:rPr lang="en-ZA" sz="2400" dirty="0"/>
              <a:t>Considering healthy indoor environments in the development of human settlements by characterising the building indoor microbiome </a:t>
            </a:r>
            <a:endParaRPr lang="en-US" sz="2400" dirty="0">
              <a:solidFill>
                <a:schemeClr val="tx1"/>
              </a:solidFill>
              <a:latin typeface="Arial" charset="0"/>
              <a:cs typeface="Arial" charset="0"/>
            </a:endParaRPr>
          </a:p>
        </p:txBody>
      </p:sp>
      <p:sp>
        <p:nvSpPr>
          <p:cNvPr id="3" name="Subtitle 2"/>
          <p:cNvSpPr>
            <a:spLocks noGrp="1"/>
          </p:cNvSpPr>
          <p:nvPr>
            <p:ph type="subTitle" idx="1"/>
          </p:nvPr>
        </p:nvSpPr>
        <p:spPr>
          <a:xfrm>
            <a:off x="1371600" y="2852936"/>
            <a:ext cx="6400800" cy="1104900"/>
          </a:xfrm>
        </p:spPr>
        <p:txBody>
          <a:bodyPr/>
          <a:lstStyle/>
          <a:p>
            <a:pPr eaLnBrk="1" hangingPunct="1">
              <a:defRPr/>
            </a:pPr>
            <a:r>
              <a:rPr lang="en-GB" sz="2400" dirty="0" err="1">
                <a:ea typeface="+mn-ea"/>
              </a:rPr>
              <a:t>Dr.</a:t>
            </a:r>
            <a:r>
              <a:rPr lang="en-GB" sz="2400" dirty="0">
                <a:ea typeface="+mn-ea"/>
              </a:rPr>
              <a:t> </a:t>
            </a:r>
            <a:r>
              <a:rPr lang="en-GB" sz="2400" dirty="0" err="1">
                <a:ea typeface="+mn-ea"/>
              </a:rPr>
              <a:t>Jako</a:t>
            </a:r>
            <a:r>
              <a:rPr lang="en-GB" sz="2400" dirty="0">
                <a:ea typeface="+mn-ea"/>
              </a:rPr>
              <a:t> Nice</a:t>
            </a:r>
          </a:p>
          <a:p>
            <a:pPr eaLnBrk="1" hangingPunct="1">
              <a:defRPr/>
            </a:pPr>
            <a:r>
              <a:rPr lang="en-GB" sz="2000" dirty="0">
                <a:ea typeface="+mn-ea"/>
              </a:rPr>
              <a:t>jnice@csir.co.za</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582612"/>
          </a:xfrm>
        </p:spPr>
        <p:txBody>
          <a:bodyPr>
            <a:normAutofit fontScale="90000"/>
          </a:bodyPr>
          <a:lstStyle/>
          <a:p>
            <a:pPr eaLnBrk="1" hangingPunct="1"/>
            <a:r>
              <a:rPr lang="en-GB" sz="2800" dirty="0">
                <a:latin typeface="Calibri" pitchFamily="34" charset="0"/>
              </a:rPr>
              <a:t>(2) Healthy Buildings, Healthy People</a:t>
            </a:r>
            <a:br>
              <a:rPr lang="en-GB" sz="2800" dirty="0">
                <a:latin typeface="Calibri" pitchFamily="34" charset="0"/>
              </a:rPr>
            </a:br>
            <a:r>
              <a:rPr lang="en-GB" sz="2800" b="0" dirty="0">
                <a:latin typeface="Calibri" pitchFamily="34" charset="0"/>
              </a:rPr>
              <a:t>Built environment</a:t>
            </a:r>
            <a:endParaRPr lang="en-GB" sz="2800" dirty="0">
              <a:latin typeface="Calibri" pitchFamily="34" charset="0"/>
            </a:endParaRPr>
          </a:p>
        </p:txBody>
      </p:sp>
      <p:sp>
        <p:nvSpPr>
          <p:cNvPr id="7" name="Rectangle 6"/>
          <p:cNvSpPr/>
          <p:nvPr/>
        </p:nvSpPr>
        <p:spPr>
          <a:xfrm>
            <a:off x="457200" y="1124744"/>
            <a:ext cx="8568952" cy="4708981"/>
          </a:xfrm>
          <a:prstGeom prst="rect">
            <a:avLst/>
          </a:prstGeom>
        </p:spPr>
        <p:txBody>
          <a:bodyPr wrap="square">
            <a:spAutoFit/>
          </a:bodyPr>
          <a:lstStyle/>
          <a:p>
            <a:endParaRPr lang="en-ZA" dirty="0"/>
          </a:p>
          <a:p>
            <a:r>
              <a:rPr lang="en-GB" dirty="0"/>
              <a:t>Contamination occurs by airborne, droplet and touch, it is accepted that ‘the spread of infectious bacteria, fungi, viruses and single cell organisms (prokaryotic &amp; eukaryotic) are first by human contamination (Hospodsky et al. 2012) and secondly dependent on environmental conditions (</a:t>
            </a:r>
            <a:r>
              <a:rPr lang="en-GB" dirty="0" err="1"/>
              <a:t>Basu</a:t>
            </a:r>
            <a:r>
              <a:rPr lang="en-GB" dirty="0"/>
              <a:t>. et al. 2007); </a:t>
            </a:r>
          </a:p>
          <a:p>
            <a:endParaRPr lang="en-US" i="1" dirty="0"/>
          </a:p>
          <a:p>
            <a:r>
              <a:rPr lang="en-US" i="1" dirty="0"/>
              <a:t>Mycobacterium Tuberculosis</a:t>
            </a:r>
            <a:r>
              <a:rPr lang="en-US" dirty="0"/>
              <a:t> (</a:t>
            </a:r>
            <a:r>
              <a:rPr lang="en-US" dirty="0" err="1"/>
              <a:t>Mtb</a:t>
            </a:r>
            <a:r>
              <a:rPr lang="en-US" dirty="0"/>
              <a:t>) transmitted by airborne is difficult to control, not limited to, but, environmental controls are critical to reduce and manage airborne contagion (Yates, </a:t>
            </a:r>
            <a:r>
              <a:rPr lang="en-US" dirty="0" err="1"/>
              <a:t>Tanser</a:t>
            </a:r>
            <a:r>
              <a:rPr lang="en-US" dirty="0"/>
              <a:t> &amp; </a:t>
            </a:r>
            <a:r>
              <a:rPr lang="en-US" dirty="0" err="1"/>
              <a:t>Abubakar</a:t>
            </a:r>
            <a:r>
              <a:rPr lang="en-US" dirty="0"/>
              <a:t> 2016). </a:t>
            </a:r>
          </a:p>
          <a:p>
            <a:endParaRPr lang="en-GB" sz="1000" dirty="0"/>
          </a:p>
          <a:p>
            <a:endParaRPr lang="en-GB" sz="1000" dirty="0"/>
          </a:p>
          <a:p>
            <a:r>
              <a:rPr lang="en-GB" dirty="0">
                <a:solidFill>
                  <a:srgbClr val="FF0000"/>
                </a:solidFill>
              </a:rPr>
              <a:t>Application of architectural space modelling to predict social interactions aimed at HAI risk management. </a:t>
            </a:r>
          </a:p>
          <a:p>
            <a:endParaRPr lang="en-GB" dirty="0">
              <a:solidFill>
                <a:srgbClr val="FF0000"/>
              </a:solidFill>
            </a:endParaRPr>
          </a:p>
          <a:p>
            <a:r>
              <a:rPr lang="en-GB" dirty="0">
                <a:solidFill>
                  <a:srgbClr val="FF0000"/>
                </a:solidFill>
              </a:rPr>
              <a:t>Associating microbial characterisation with space planning provides the premise for evidence based design decision making in infection control. </a:t>
            </a:r>
          </a:p>
          <a:p>
            <a:endParaRPr lang="en-ZA" sz="1000" dirty="0">
              <a:solidFill>
                <a:srgbClr val="FF0000"/>
              </a:solidFill>
            </a:endParaRPr>
          </a:p>
          <a:p>
            <a:endParaRPr lang="en-GB" dirty="0"/>
          </a:p>
        </p:txBody>
      </p:sp>
    </p:spTree>
    <p:extLst>
      <p:ext uri="{BB962C8B-B14F-4D97-AF65-F5344CB8AC3E}">
        <p14:creationId xmlns:p14="http://schemas.microsoft.com/office/powerpoint/2010/main" val="423333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92280" y="5085184"/>
            <a:ext cx="1726862"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07504" y="1340768"/>
            <a:ext cx="8856984" cy="2231380"/>
          </a:xfrm>
          <a:prstGeom prst="rect">
            <a:avLst/>
          </a:prstGeom>
          <a:noFill/>
        </p:spPr>
        <p:txBody>
          <a:bodyPr wrap="square" rtlCol="0">
            <a:spAutoFit/>
          </a:bodyPr>
          <a:lstStyle/>
          <a:p>
            <a:pPr marL="357188" lvl="2" indent="-265113" algn="just">
              <a:buFont typeface="Arial" panose="020B0604020202020204" pitchFamily="34" charset="0"/>
              <a:buChar char="•"/>
            </a:pPr>
            <a:r>
              <a:rPr lang="en-GB" sz="1400" dirty="0"/>
              <a:t>‘the concept of evidence-based design … moves beyond the general idea that the physical environment affects occupants: </a:t>
            </a:r>
            <a:r>
              <a:rPr lang="en-GB" sz="1400" b="1" dirty="0"/>
              <a:t>It seeks to gauge the impact of specific designs on productivity, employee and patient morale, and patient outcome.</a:t>
            </a:r>
            <a:r>
              <a:rPr lang="en-GB" sz="1400" dirty="0"/>
              <a:t> ’ </a:t>
            </a:r>
            <a:r>
              <a:rPr lang="en-GB" sz="1000" i="1" dirty="0"/>
              <a:t>Karen Kroll, 2005</a:t>
            </a:r>
          </a:p>
          <a:p>
            <a:pPr marL="357188" lvl="2" indent="-265113" algn="just">
              <a:buFont typeface="Arial" panose="020B0604020202020204" pitchFamily="34" charset="0"/>
              <a:buChar char="•"/>
            </a:pPr>
            <a:endParaRPr lang="en-GB" sz="1400" i="1" dirty="0"/>
          </a:p>
          <a:p>
            <a:pPr marL="357188" lvl="2" indent="-265113" algn="just">
              <a:buFont typeface="Arial" panose="020B0604020202020204" pitchFamily="34" charset="0"/>
              <a:buChar char="•"/>
            </a:pPr>
            <a:r>
              <a:rPr lang="en-ZA" sz="1400" dirty="0"/>
              <a:t>The </a:t>
            </a:r>
            <a:r>
              <a:rPr lang="en-ZA" sz="1400" dirty="0" err="1"/>
              <a:t>Center</a:t>
            </a:r>
            <a:r>
              <a:rPr lang="en-ZA" sz="1400" dirty="0"/>
              <a:t> for Health Design (CHD) defines EBD as “the deliberate attempt to base building </a:t>
            </a:r>
            <a:r>
              <a:rPr lang="en-ZA" sz="1400" b="1" dirty="0"/>
              <a:t>decisions </a:t>
            </a:r>
            <a:r>
              <a:rPr lang="en-ZA" sz="1400" dirty="0"/>
              <a:t>on the best </a:t>
            </a:r>
            <a:r>
              <a:rPr lang="en-ZA" sz="1400" b="1" dirty="0"/>
              <a:t>available research evidence </a:t>
            </a:r>
            <a:r>
              <a:rPr lang="en-ZA" sz="1400" dirty="0"/>
              <a:t>with the goal of improving outcomes and of continuing to monitor the </a:t>
            </a:r>
            <a:r>
              <a:rPr lang="en-ZA" sz="1400" b="1" dirty="0"/>
              <a:t>success or failure</a:t>
            </a:r>
            <a:r>
              <a:rPr lang="en-ZA" sz="1400" dirty="0"/>
              <a:t> for subsequent decision-making.”</a:t>
            </a:r>
            <a:endParaRPr lang="en-GB" sz="1400" dirty="0"/>
          </a:p>
          <a:p>
            <a:pPr marL="357188" lvl="2" indent="-265113">
              <a:buFont typeface="Arial" panose="020B0604020202020204" pitchFamily="34" charset="0"/>
              <a:buChar char="•"/>
            </a:pPr>
            <a:endParaRPr lang="en-GB" sz="1400" b="1" dirty="0"/>
          </a:p>
          <a:p>
            <a:pPr marL="92075" lvl="2"/>
            <a:r>
              <a:rPr lang="en-ZA" b="1" dirty="0"/>
              <a:t>The premise: One can measure the impact of the physical design</a:t>
            </a:r>
            <a:r>
              <a:rPr lang="en-GB" b="1" dirty="0"/>
              <a:t> </a:t>
            </a:r>
            <a:r>
              <a:rPr lang="en-ZA" b="1" dirty="0"/>
              <a:t>on its users.</a:t>
            </a:r>
          </a:p>
          <a:p>
            <a:pPr lvl="2"/>
            <a:endParaRPr lang="en-ZA" sz="900" b="1" dirty="0">
              <a:solidFill>
                <a:srgbClr val="FF0000"/>
              </a:solidFill>
            </a:endParaRPr>
          </a:p>
        </p:txBody>
      </p:sp>
      <p:sp>
        <p:nvSpPr>
          <p:cNvPr id="4" name="Rectangle 3"/>
          <p:cNvSpPr/>
          <p:nvPr/>
        </p:nvSpPr>
        <p:spPr>
          <a:xfrm>
            <a:off x="296606" y="3717032"/>
            <a:ext cx="8667882" cy="1508105"/>
          </a:xfrm>
          <a:prstGeom prst="rect">
            <a:avLst/>
          </a:prstGeom>
        </p:spPr>
        <p:txBody>
          <a:bodyPr wrap="square">
            <a:spAutoFit/>
          </a:bodyPr>
          <a:lstStyle/>
          <a:p>
            <a:pPr marL="285750" indent="-285750" algn="just">
              <a:buFont typeface="Arial" panose="020B0604020202020204" pitchFamily="34" charset="0"/>
              <a:buChar char="•"/>
            </a:pPr>
            <a:r>
              <a:rPr lang="en-ZA" sz="1400" dirty="0"/>
              <a:t>Texas A&amp;M and Georgia Institute of Technology identified more than 600 studies demonstrating the impact of hospital design on outcome measures</a:t>
            </a:r>
          </a:p>
          <a:p>
            <a:pPr algn="just"/>
            <a:endParaRPr lang="en-ZA" sz="1400" dirty="0"/>
          </a:p>
          <a:p>
            <a:pPr marL="285750" indent="-285750" algn="just">
              <a:buFont typeface="Arial" panose="020B0604020202020204" pitchFamily="34" charset="0"/>
              <a:buChar char="•"/>
            </a:pPr>
            <a:r>
              <a:rPr lang="en-GB" sz="1400" dirty="0"/>
              <a:t>T</a:t>
            </a:r>
            <a:r>
              <a:rPr lang="en-ZA" sz="1400" dirty="0"/>
              <a:t>wo-fold conclusion: 1) There is more than sufficient evidence from the scientific literature to guide current hospital design; and 2) Utilizing that information to improve hospital design does have a significant impact upon patient and staff outcomes </a:t>
            </a:r>
            <a:r>
              <a:rPr lang="en-ZA" sz="1000" i="1" dirty="0"/>
              <a:t>(Ulrich </a:t>
            </a:r>
            <a:r>
              <a:rPr lang="en-GB" sz="1000" i="1" dirty="0"/>
              <a:t>et al., 2004)</a:t>
            </a:r>
          </a:p>
          <a:p>
            <a:pPr marL="285750" indent="-285750" algn="just">
              <a:buFont typeface="Arial" panose="020B0604020202020204" pitchFamily="34" charset="0"/>
              <a:buChar char="•"/>
            </a:pPr>
            <a:endParaRPr lang="en-ZA" sz="800" b="1" dirty="0">
              <a:solidFill>
                <a:srgbClr val="002060"/>
              </a:solidFill>
            </a:endParaRPr>
          </a:p>
        </p:txBody>
      </p:sp>
      <p:sp>
        <p:nvSpPr>
          <p:cNvPr id="8" name="Title 1"/>
          <p:cNvSpPr>
            <a:spLocks noGrp="1"/>
          </p:cNvSpPr>
          <p:nvPr>
            <p:ph type="title"/>
          </p:nvPr>
        </p:nvSpPr>
        <p:spPr>
          <a:xfrm>
            <a:off x="457200" y="274638"/>
            <a:ext cx="8229600" cy="582612"/>
          </a:xfrm>
        </p:spPr>
        <p:txBody>
          <a:bodyPr>
            <a:normAutofit fontScale="90000"/>
          </a:bodyPr>
          <a:lstStyle/>
          <a:p>
            <a:pPr eaLnBrk="1" hangingPunct="1"/>
            <a:r>
              <a:rPr lang="en-GB" sz="2800" dirty="0">
                <a:latin typeface="Calibri" pitchFamily="34" charset="0"/>
              </a:rPr>
              <a:t>(2) Healthy Buildings, Healthy People</a:t>
            </a:r>
            <a:br>
              <a:rPr lang="en-GB" sz="2800" dirty="0">
                <a:latin typeface="Calibri" pitchFamily="34" charset="0"/>
              </a:rPr>
            </a:br>
            <a:r>
              <a:rPr lang="en-GB" sz="2800" b="0" dirty="0">
                <a:latin typeface="Calibri" pitchFamily="34" charset="0"/>
              </a:rPr>
              <a:t>Evidence base design</a:t>
            </a:r>
            <a:endParaRPr lang="en-GB" sz="2800" dirty="0">
              <a:latin typeface="Calibri" pitchFamily="34" charset="0"/>
            </a:endParaRPr>
          </a:p>
        </p:txBody>
      </p:sp>
      <p:sp>
        <p:nvSpPr>
          <p:cNvPr id="2" name="Rectangle 1"/>
          <p:cNvSpPr/>
          <p:nvPr/>
        </p:nvSpPr>
        <p:spPr>
          <a:xfrm>
            <a:off x="278350" y="5373216"/>
            <a:ext cx="8686138" cy="707886"/>
          </a:xfrm>
          <a:prstGeom prst="rect">
            <a:avLst/>
          </a:prstGeom>
        </p:spPr>
        <p:txBody>
          <a:bodyPr wrap="square">
            <a:spAutoFit/>
          </a:bodyPr>
          <a:lstStyle/>
          <a:p>
            <a:pPr algn="ctr"/>
            <a:r>
              <a:rPr lang="en-ZA" sz="2000" b="1" dirty="0">
                <a:solidFill>
                  <a:srgbClr val="FF0000"/>
                </a:solidFill>
              </a:rPr>
              <a:t>For Human Settlement planning and Housing design…? </a:t>
            </a:r>
          </a:p>
          <a:p>
            <a:pPr algn="ctr"/>
            <a:r>
              <a:rPr lang="en-ZA" sz="2000" b="1" dirty="0">
                <a:solidFill>
                  <a:srgbClr val="FF0000"/>
                </a:solidFill>
              </a:rPr>
              <a:t>limited evidence exists !!!!!</a:t>
            </a:r>
            <a:endParaRPr lang="en-ZA" sz="2000" dirty="0"/>
          </a:p>
        </p:txBody>
      </p:sp>
    </p:spTree>
    <p:extLst>
      <p:ext uri="{BB962C8B-B14F-4D97-AF65-F5344CB8AC3E}">
        <p14:creationId xmlns:p14="http://schemas.microsoft.com/office/powerpoint/2010/main" val="20164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82612"/>
          </a:xfrm>
        </p:spPr>
        <p:txBody>
          <a:bodyPr>
            <a:normAutofit/>
          </a:bodyPr>
          <a:lstStyle/>
          <a:p>
            <a:pPr eaLnBrk="1" hangingPunct="1"/>
            <a:r>
              <a:rPr lang="en-ZA" sz="2600" dirty="0"/>
              <a:t>(3) Microbiology of the Built Environments (MoBE)</a:t>
            </a:r>
            <a:endParaRPr lang="en-GB" sz="2600" b="0" dirty="0">
              <a:latin typeface="Calibri" pitchFamily="34" charset="0"/>
            </a:endParaRPr>
          </a:p>
        </p:txBody>
      </p:sp>
      <p:grpSp>
        <p:nvGrpSpPr>
          <p:cNvPr id="3" name="Group 2"/>
          <p:cNvGrpSpPr/>
          <p:nvPr/>
        </p:nvGrpSpPr>
        <p:grpSpPr>
          <a:xfrm>
            <a:off x="179513" y="1412776"/>
            <a:ext cx="8964488" cy="5263871"/>
            <a:chOff x="-13839" y="1189465"/>
            <a:chExt cx="9194351" cy="4975839"/>
          </a:xfrm>
        </p:grpSpPr>
        <p:pic>
          <p:nvPicPr>
            <p:cNvPr id="4" name="Picture 2" descr="C:\Users\JNice\Desktop\ger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9465"/>
              <a:ext cx="9180512" cy="49758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839" y="5785519"/>
              <a:ext cx="7776864" cy="307777"/>
            </a:xfrm>
            <a:prstGeom prst="rect">
              <a:avLst/>
            </a:prstGeom>
            <a:noFill/>
          </p:spPr>
          <p:txBody>
            <a:bodyPr wrap="square" rtlCol="0">
              <a:spAutoFit/>
            </a:bodyPr>
            <a:lstStyle/>
            <a:p>
              <a:pPr algn="just"/>
              <a:r>
                <a:rPr lang="en-GB" sz="1400" b="1" dirty="0"/>
                <a:t>http://vjulily.files.wordpress.com/2010/11/germs.jpg</a:t>
              </a:r>
            </a:p>
          </p:txBody>
        </p:sp>
      </p:grpSp>
    </p:spTree>
    <p:extLst>
      <p:ext uri="{BB962C8B-B14F-4D97-AF65-F5344CB8AC3E}">
        <p14:creationId xmlns:p14="http://schemas.microsoft.com/office/powerpoint/2010/main" val="2509109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8496"/>
            <a:ext cx="4139952" cy="6883071"/>
            <a:chOff x="0" y="-18496"/>
            <a:chExt cx="3923928" cy="6883071"/>
          </a:xfrm>
        </p:grpSpPr>
        <p:pic>
          <p:nvPicPr>
            <p:cNvPr id="3076" name="Picture 4" descr="C:\Users\JNice\Desktop\AB89A34A96A4D4127037EF6B1FFBD.jpg"/>
            <p:cNvPicPr>
              <a:picLocks noChangeAspect="1" noChangeArrowheads="1"/>
            </p:cNvPicPr>
            <p:nvPr/>
          </p:nvPicPr>
          <p:blipFill rotWithShape="1">
            <a:blip r:embed="rId2">
              <a:extLst>
                <a:ext uri="{28A0092B-C50C-407E-A947-70E740481C1C}">
                  <a14:useLocalDpi xmlns:a14="http://schemas.microsoft.com/office/drawing/2010/main" val="0"/>
                </a:ext>
              </a:extLst>
            </a:blip>
            <a:srcRect l="4343" r="51317"/>
            <a:stretch/>
          </p:blipFill>
          <p:spPr bwMode="auto">
            <a:xfrm>
              <a:off x="0" y="-18496"/>
              <a:ext cx="3923928" cy="68830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12075"/>
              <a:ext cx="2736304" cy="400110"/>
            </a:xfrm>
            <a:prstGeom prst="rect">
              <a:avLst/>
            </a:prstGeom>
            <a:noFill/>
          </p:spPr>
          <p:txBody>
            <a:bodyPr wrap="square" rtlCol="0">
              <a:spAutoFit/>
            </a:bodyPr>
            <a:lstStyle/>
            <a:p>
              <a:r>
                <a:rPr lang="en-GB" sz="1000" b="1" dirty="0">
                  <a:solidFill>
                    <a:schemeClr val="bg1"/>
                  </a:solidFill>
                </a:rPr>
                <a:t>‘Marilyn Monroe building’,</a:t>
              </a:r>
              <a:r>
                <a:rPr lang="en-ZA" sz="1000" b="1" dirty="0">
                  <a:solidFill>
                    <a:schemeClr val="bg1"/>
                  </a:solidFill>
                </a:rPr>
                <a:t> Mississaug, Toronto, Canada; Sigmund Soudack and Associates Inc, </a:t>
              </a:r>
              <a:endParaRPr lang="en-GB" sz="1000" b="1" dirty="0">
                <a:solidFill>
                  <a:schemeClr val="bg1"/>
                </a:solidFill>
              </a:endParaRPr>
            </a:p>
          </p:txBody>
        </p:sp>
      </p:grpSp>
      <p:grpSp>
        <p:nvGrpSpPr>
          <p:cNvPr id="5" name="Group 4"/>
          <p:cNvGrpSpPr/>
          <p:nvPr/>
        </p:nvGrpSpPr>
        <p:grpSpPr>
          <a:xfrm>
            <a:off x="4139952" y="104122"/>
            <a:ext cx="4620277" cy="6667443"/>
            <a:chOff x="4499992" y="197132"/>
            <a:chExt cx="4620277" cy="6667443"/>
          </a:xfrm>
        </p:grpSpPr>
        <p:pic>
          <p:nvPicPr>
            <p:cNvPr id="3074" name="Picture 2" descr="C:\Users\JNice\Desktop\httpwww.endoszkop.comwp-contentuploads201404the-human-body-and-bones.jpg.jpg"/>
            <p:cNvPicPr>
              <a:picLocks noChangeAspect="1" noChangeArrowheads="1"/>
            </p:cNvPicPr>
            <p:nvPr/>
          </p:nvPicPr>
          <p:blipFill rotWithShape="1">
            <a:blip r:embed="rId3">
              <a:extLst>
                <a:ext uri="{28A0092B-C50C-407E-A947-70E740481C1C}">
                  <a14:useLocalDpi xmlns:a14="http://schemas.microsoft.com/office/drawing/2010/main" val="0"/>
                </a:ext>
              </a:extLst>
            </a:blip>
            <a:srcRect t="3023" b="3944"/>
            <a:stretch/>
          </p:blipFill>
          <p:spPr bwMode="auto">
            <a:xfrm>
              <a:off x="4499992" y="216024"/>
              <a:ext cx="3312368" cy="66485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212565" y="197132"/>
              <a:ext cx="1907704" cy="707886"/>
            </a:xfrm>
            <a:prstGeom prst="rect">
              <a:avLst/>
            </a:prstGeom>
            <a:noFill/>
          </p:spPr>
          <p:txBody>
            <a:bodyPr wrap="square" rtlCol="0">
              <a:spAutoFit/>
            </a:bodyPr>
            <a:lstStyle/>
            <a:p>
              <a:pPr algn="r"/>
              <a:r>
                <a:rPr lang="en-ZA" sz="1000" b="1" dirty="0"/>
                <a:t>The Human body </a:t>
              </a:r>
              <a:r>
                <a:rPr lang="en-ZA" sz="1000" dirty="0"/>
                <a:t>http//.www.endoszkop.comwp-contentuploads201404the-human-body-and-bones.jpg</a:t>
              </a:r>
              <a:endParaRPr lang="en-GB" sz="1000" dirty="0"/>
            </a:p>
          </p:txBody>
        </p:sp>
      </p:grpSp>
      <p:sp>
        <p:nvSpPr>
          <p:cNvPr id="9" name="TextBox 8"/>
          <p:cNvSpPr txBox="1"/>
          <p:nvPr/>
        </p:nvSpPr>
        <p:spPr>
          <a:xfrm>
            <a:off x="6300192" y="6525344"/>
            <a:ext cx="2684035" cy="246221"/>
          </a:xfrm>
          <a:prstGeom prst="rect">
            <a:avLst/>
          </a:prstGeom>
          <a:noFill/>
        </p:spPr>
        <p:txBody>
          <a:bodyPr wrap="square" rtlCol="0">
            <a:spAutoFit/>
          </a:bodyPr>
          <a:lstStyle/>
          <a:p>
            <a:pPr algn="r"/>
            <a:r>
              <a:rPr lang="en-ZA" sz="1000" b="1" dirty="0"/>
              <a:t>Concept: courtesy of Dr. Richard L Corsi</a:t>
            </a:r>
            <a:endParaRPr lang="en-GB" sz="1000" dirty="0"/>
          </a:p>
        </p:txBody>
      </p:sp>
    </p:spTree>
    <p:extLst>
      <p:ext uri="{BB962C8B-B14F-4D97-AF65-F5344CB8AC3E}">
        <p14:creationId xmlns:p14="http://schemas.microsoft.com/office/powerpoint/2010/main" val="226196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96752"/>
            <a:ext cx="9036496" cy="5616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itle 1"/>
          <p:cNvSpPr>
            <a:spLocks noGrp="1"/>
          </p:cNvSpPr>
          <p:nvPr>
            <p:ph type="title"/>
          </p:nvPr>
        </p:nvSpPr>
        <p:spPr>
          <a:xfrm>
            <a:off x="457200" y="274638"/>
            <a:ext cx="8229600" cy="582612"/>
          </a:xfrm>
        </p:spPr>
        <p:txBody>
          <a:bodyPr>
            <a:normAutofit/>
          </a:bodyPr>
          <a:lstStyle/>
          <a:p>
            <a:pPr eaLnBrk="1" hangingPunct="1"/>
            <a:r>
              <a:rPr lang="en-ZA" sz="2600" dirty="0"/>
              <a:t>(3) Microbiology of the Built Environments (MoBE)</a:t>
            </a:r>
            <a:endParaRPr lang="en-GB" sz="2600" b="0" dirty="0">
              <a:latin typeface="Calibri" pitchFamily="34" charset="0"/>
            </a:endParaRPr>
          </a:p>
        </p:txBody>
      </p:sp>
      <p:sp>
        <p:nvSpPr>
          <p:cNvPr id="4" name="Rectangle 3"/>
          <p:cNvSpPr/>
          <p:nvPr/>
        </p:nvSpPr>
        <p:spPr>
          <a:xfrm>
            <a:off x="311898" y="1412776"/>
            <a:ext cx="8352928" cy="4247317"/>
          </a:xfrm>
          <a:prstGeom prst="rect">
            <a:avLst/>
          </a:prstGeom>
        </p:spPr>
        <p:txBody>
          <a:bodyPr wrap="square">
            <a:spAutoFit/>
          </a:bodyPr>
          <a:lstStyle/>
          <a:p>
            <a:pPr algn="just"/>
            <a:r>
              <a:rPr lang="en-ZA" dirty="0" err="1"/>
              <a:t>MoBE</a:t>
            </a:r>
            <a:r>
              <a:rPr lang="en-ZA" dirty="0"/>
              <a:t> research provides insight into the living environments, public indoor spaces that built environment practitioners create. It provides the missing link and platform for health associated data collection in BE studies. </a:t>
            </a:r>
          </a:p>
          <a:p>
            <a:pPr algn="just"/>
            <a:endParaRPr lang="en-ZA" dirty="0"/>
          </a:p>
          <a:p>
            <a:pPr algn="just"/>
            <a:endParaRPr lang="en-ZA" dirty="0"/>
          </a:p>
          <a:p>
            <a:pPr algn="just"/>
            <a:r>
              <a:rPr lang="en-ZA" dirty="0"/>
              <a:t>The built environment needs to be considered and approached as an ecosystem; not in the conventional manner of parts such as: services, roof, walls etc., but much fluid and integrated as an organism of spaces within walls, plaster, air gaps, interconnecting spaces, ceiling voids, rooms with variant temperature and humidity zones, areas of lighting that vary room temperature and microbial condition. </a:t>
            </a:r>
          </a:p>
          <a:p>
            <a:pPr algn="just"/>
            <a:endParaRPr lang="en-ZA" dirty="0"/>
          </a:p>
          <a:p>
            <a:pPr algn="just"/>
            <a:endParaRPr lang="en-ZA" dirty="0"/>
          </a:p>
          <a:p>
            <a:pPr algn="just"/>
            <a:r>
              <a:rPr lang="en-ZA" dirty="0"/>
              <a:t>Smart sensing and Smart interdisciplinary approaches will construct and drive the emerging architectural microbial paradigm.</a:t>
            </a:r>
          </a:p>
        </p:txBody>
      </p:sp>
    </p:spTree>
    <p:extLst>
      <p:ext uri="{BB962C8B-B14F-4D97-AF65-F5344CB8AC3E}">
        <p14:creationId xmlns:p14="http://schemas.microsoft.com/office/powerpoint/2010/main" val="91460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t="29932" b="32503"/>
          <a:stretch>
            <a:fillRect/>
          </a:stretch>
        </p:blipFill>
        <p:spPr bwMode="auto">
          <a:xfrm>
            <a:off x="107504" y="836712"/>
            <a:ext cx="8104862" cy="479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7544" y="6279123"/>
            <a:ext cx="2376264" cy="246221"/>
          </a:xfrm>
          <a:prstGeom prst="rect">
            <a:avLst/>
          </a:prstGeom>
          <a:noFill/>
        </p:spPr>
        <p:txBody>
          <a:bodyPr wrap="square" rtlCol="0">
            <a:spAutoFit/>
          </a:bodyPr>
          <a:lstStyle/>
          <a:p>
            <a:r>
              <a:rPr lang="en-ZA" sz="1000" i="1" dirty="0"/>
              <a:t>Reference: (Nice 2014,2019)</a:t>
            </a:r>
          </a:p>
        </p:txBody>
      </p:sp>
    </p:spTree>
    <p:extLst>
      <p:ext uri="{BB962C8B-B14F-4D97-AF65-F5344CB8AC3E}">
        <p14:creationId xmlns:p14="http://schemas.microsoft.com/office/powerpoint/2010/main" val="2450216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008" y="1196752"/>
            <a:ext cx="9036496" cy="5616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itle 1"/>
          <p:cNvSpPr>
            <a:spLocks noGrp="1"/>
          </p:cNvSpPr>
          <p:nvPr>
            <p:ph type="title"/>
          </p:nvPr>
        </p:nvSpPr>
        <p:spPr>
          <a:xfrm>
            <a:off x="457200" y="274638"/>
            <a:ext cx="8229600" cy="582612"/>
          </a:xfrm>
        </p:spPr>
        <p:txBody>
          <a:bodyPr>
            <a:normAutofit/>
          </a:bodyPr>
          <a:lstStyle/>
          <a:p>
            <a:pPr eaLnBrk="1" hangingPunct="1"/>
            <a:r>
              <a:rPr lang="en-ZA" sz="2600" dirty="0"/>
              <a:t>(3) Microbiology of the Built Environments (MoBE)</a:t>
            </a:r>
            <a:endParaRPr lang="en-GB" sz="2600" b="0" dirty="0">
              <a:latin typeface="Calibri" pitchFamily="34" charset="0"/>
            </a:endParaRPr>
          </a:p>
        </p:txBody>
      </p:sp>
      <p:sp>
        <p:nvSpPr>
          <p:cNvPr id="4" name="Rectangle 3"/>
          <p:cNvSpPr/>
          <p:nvPr/>
        </p:nvSpPr>
        <p:spPr>
          <a:xfrm>
            <a:off x="179512" y="1482457"/>
            <a:ext cx="8507288" cy="2954655"/>
          </a:xfrm>
          <a:prstGeom prst="rect">
            <a:avLst/>
          </a:prstGeom>
        </p:spPr>
        <p:txBody>
          <a:bodyPr wrap="square">
            <a:spAutoFit/>
          </a:bodyPr>
          <a:lstStyle/>
          <a:p>
            <a:pPr algn="just"/>
            <a:r>
              <a:rPr lang="en-ZA" b="1" dirty="0">
                <a:solidFill>
                  <a:srgbClr val="C00000"/>
                </a:solidFill>
              </a:rPr>
              <a:t>‘Architectural design is poised to undergo a revolution over the next few decades in response to climate change, urbanization, and population growth.’…… and the microorganisms encountered there can impact public health.’…. </a:t>
            </a:r>
          </a:p>
          <a:p>
            <a:pPr algn="just"/>
            <a:endParaRPr lang="en-ZA" b="1" dirty="0">
              <a:solidFill>
                <a:srgbClr val="C00000"/>
              </a:solidFill>
            </a:endParaRPr>
          </a:p>
          <a:p>
            <a:pPr algn="just"/>
            <a:r>
              <a:rPr lang="en-ZA" b="1" dirty="0">
                <a:solidFill>
                  <a:srgbClr val="C00000"/>
                </a:solidFill>
              </a:rPr>
              <a:t>Bio-informed design.</a:t>
            </a:r>
          </a:p>
          <a:p>
            <a:pPr algn="just"/>
            <a:r>
              <a:rPr lang="en-ZA" sz="1200" dirty="0"/>
              <a:t>Brown </a:t>
            </a:r>
            <a:r>
              <a:rPr lang="en-ZA" sz="1200" i="1" dirty="0"/>
              <a:t>et.al</a:t>
            </a:r>
            <a:r>
              <a:rPr lang="en-ZA" sz="1200" dirty="0"/>
              <a:t> (2016)_ University of Oregon</a:t>
            </a:r>
          </a:p>
          <a:p>
            <a:pPr algn="just"/>
            <a:endParaRPr lang="en-ZA" dirty="0"/>
          </a:p>
          <a:p>
            <a:pPr algn="just"/>
            <a:r>
              <a:rPr lang="en-ZA" b="1" dirty="0">
                <a:solidFill>
                  <a:srgbClr val="C00000"/>
                </a:solidFill>
              </a:rPr>
              <a:t>’I am optimistic that well before 2034 we will be collectively designing and managing buildings with intention, to promote healthy indoor ecosystems’ </a:t>
            </a:r>
          </a:p>
          <a:p>
            <a:pPr algn="just"/>
            <a:r>
              <a:rPr lang="en-ZA" sz="1200" i="1" dirty="0"/>
              <a:t>J. Green (2014)</a:t>
            </a:r>
          </a:p>
        </p:txBody>
      </p:sp>
      <p:sp>
        <p:nvSpPr>
          <p:cNvPr id="5" name="Rectangle 4"/>
          <p:cNvSpPr/>
          <p:nvPr/>
        </p:nvSpPr>
        <p:spPr>
          <a:xfrm>
            <a:off x="220550" y="4869160"/>
            <a:ext cx="8527914" cy="1200329"/>
          </a:xfrm>
          <a:prstGeom prst="rect">
            <a:avLst/>
          </a:prstGeom>
        </p:spPr>
        <p:txBody>
          <a:bodyPr wrap="square">
            <a:spAutoFit/>
          </a:bodyPr>
          <a:lstStyle/>
          <a:p>
            <a:pPr algn="just"/>
            <a:r>
              <a:rPr lang="en-ZA" b="1" dirty="0"/>
              <a:t>Interdisciplinary research</a:t>
            </a:r>
            <a:r>
              <a:rPr lang="en-ZA" dirty="0"/>
              <a:t>……. The combination of architectural spatial analytics, environmental data and microbial ecology knowledge and theory, collectively provide inputs for design tools towards developing real world health guidelines in building design and potential for all building typologies.</a:t>
            </a:r>
            <a:endParaRPr lang="en-GB" dirty="0"/>
          </a:p>
        </p:txBody>
      </p:sp>
    </p:spTree>
    <p:extLst>
      <p:ext uri="{BB962C8B-B14F-4D97-AF65-F5344CB8AC3E}">
        <p14:creationId xmlns:p14="http://schemas.microsoft.com/office/powerpoint/2010/main" val="362694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6752"/>
            <a:ext cx="9036496" cy="5616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itle 1"/>
          <p:cNvSpPr>
            <a:spLocks noGrp="1"/>
          </p:cNvSpPr>
          <p:nvPr>
            <p:ph type="title"/>
          </p:nvPr>
        </p:nvSpPr>
        <p:spPr>
          <a:xfrm>
            <a:off x="457200" y="274638"/>
            <a:ext cx="8229600" cy="582612"/>
          </a:xfrm>
        </p:spPr>
        <p:txBody>
          <a:bodyPr>
            <a:normAutofit fontScale="90000"/>
          </a:bodyPr>
          <a:lstStyle/>
          <a:p>
            <a:pPr eaLnBrk="1" hangingPunct="1"/>
            <a:r>
              <a:rPr lang="en-ZA" sz="2600" dirty="0"/>
              <a:t>(3) Microbiology of the Built Environments (MoBE)</a:t>
            </a:r>
            <a:br>
              <a:rPr lang="en-ZA" sz="2600" dirty="0"/>
            </a:br>
            <a:r>
              <a:rPr lang="en-ZA" sz="2600" b="0" dirty="0"/>
              <a:t>Microbial factors and the built environment</a:t>
            </a:r>
            <a:endParaRPr lang="en-GB" sz="2600" b="0" dirty="0">
              <a:latin typeface="Calibri" pitchFamily="34" charset="0"/>
            </a:endParaRPr>
          </a:p>
        </p:txBody>
      </p:sp>
      <p:sp>
        <p:nvSpPr>
          <p:cNvPr id="4" name="TextBox 3"/>
          <p:cNvSpPr txBox="1"/>
          <p:nvPr/>
        </p:nvSpPr>
        <p:spPr>
          <a:xfrm>
            <a:off x="323528" y="1052736"/>
            <a:ext cx="8496944" cy="5724644"/>
          </a:xfrm>
          <a:prstGeom prst="rect">
            <a:avLst/>
          </a:prstGeom>
          <a:noFill/>
        </p:spPr>
        <p:txBody>
          <a:bodyPr wrap="square" rtlCol="0">
            <a:spAutoFit/>
          </a:bodyPr>
          <a:lstStyle/>
          <a:p>
            <a:pPr algn="just">
              <a:buClr>
                <a:schemeClr val="bg1"/>
              </a:buClr>
            </a:pPr>
            <a:endParaRPr lang="en-ZA" sz="1000" b="1" dirty="0">
              <a:solidFill>
                <a:schemeClr val="bg1"/>
              </a:solidFill>
              <a:latin typeface="Aharoni" pitchFamily="2" charset="-79"/>
              <a:ea typeface="+mj-ea"/>
              <a:cs typeface="Aharoni" pitchFamily="2" charset="-79"/>
            </a:endParaRPr>
          </a:p>
          <a:p>
            <a:pPr algn="just">
              <a:buClr>
                <a:schemeClr val="bg1"/>
              </a:buClr>
            </a:pPr>
            <a:r>
              <a:rPr lang="en-ZA" sz="1500" b="1" dirty="0">
                <a:latin typeface="Arial" panose="020B0604020202020204" pitchFamily="34" charset="0"/>
                <a:ea typeface="+mj-ea"/>
                <a:cs typeface="Arial" panose="020B0604020202020204" pitchFamily="34" charset="0"/>
              </a:rPr>
              <a:t>MICROBES (3 CATEGORIES)</a:t>
            </a:r>
          </a:p>
          <a:p>
            <a:pPr algn="just">
              <a:buClr>
                <a:schemeClr val="bg1"/>
              </a:buClr>
            </a:pPr>
            <a:r>
              <a:rPr lang="en-ZA" sz="1700" dirty="0">
                <a:latin typeface="Arial" panose="020B0604020202020204" pitchFamily="34" charset="0"/>
                <a:cs typeface="Arial" panose="020B0604020202020204" pitchFamily="34" charset="0"/>
              </a:rPr>
              <a:t>	ESTIMATE THAT ONLY 1% OF MICROBES HAVE BEEN IDENTIFIED	</a:t>
            </a:r>
          </a:p>
          <a:p>
            <a:pPr algn="just">
              <a:buClr>
                <a:schemeClr val="bg1"/>
              </a:buClr>
            </a:pPr>
            <a:r>
              <a:rPr lang="en-ZA" sz="1700" dirty="0">
                <a:latin typeface="Arial" panose="020B0604020202020204" pitchFamily="34" charset="0"/>
                <a:cs typeface="Arial" panose="020B0604020202020204" pitchFamily="34" charset="0"/>
              </a:rPr>
              <a:t>	ONLY 0.1% OF MICROORGANISM ARE CULTURABLE</a:t>
            </a:r>
          </a:p>
          <a:p>
            <a:pPr algn="just">
              <a:buClr>
                <a:schemeClr val="bg1"/>
              </a:buClr>
            </a:pPr>
            <a:r>
              <a:rPr lang="en-ZA" sz="1700" dirty="0">
                <a:latin typeface="Arial" panose="020B0604020202020204" pitchFamily="34" charset="0"/>
                <a:cs typeface="Arial" panose="020B0604020202020204" pitchFamily="34" charset="0"/>
              </a:rPr>
              <a:t>	AND ONLY 1%-5% OF MICROBIAL SPECIES HAVE BEEN ISOLATED.</a:t>
            </a:r>
          </a:p>
          <a:p>
            <a:pPr algn="just">
              <a:buClr>
                <a:schemeClr val="bg1"/>
              </a:buClr>
            </a:pPr>
            <a:r>
              <a:rPr lang="en-ZA" sz="1700" dirty="0">
                <a:latin typeface="Arial" panose="020B0604020202020204" pitchFamily="34" charset="0"/>
                <a:cs typeface="Arial" panose="020B0604020202020204" pitchFamily="34" charset="0"/>
              </a:rPr>
              <a:t>	AND ONLY 1% OF MICROBES ARE PATHOGENIC</a:t>
            </a:r>
          </a:p>
          <a:p>
            <a:pPr algn="just">
              <a:buClr>
                <a:schemeClr val="bg1"/>
              </a:buClr>
            </a:pPr>
            <a:r>
              <a:rPr lang="en-ZA" sz="1500" b="1" dirty="0">
                <a:latin typeface="Arial" panose="020B0604020202020204" pitchFamily="34" charset="0"/>
                <a:ea typeface="+mj-ea"/>
                <a:cs typeface="Arial" panose="020B0604020202020204" pitchFamily="34" charset="0"/>
              </a:rPr>
              <a:t>INDOOR ENVIRONMENTS</a:t>
            </a:r>
          </a:p>
          <a:p>
            <a:pPr algn="just">
              <a:buClr>
                <a:schemeClr val="bg1"/>
              </a:buClr>
            </a:pPr>
            <a:r>
              <a:rPr lang="en-ZA" sz="1500" b="1" dirty="0">
                <a:latin typeface="Arial" panose="020B0604020202020204" pitchFamily="34" charset="0"/>
                <a:ea typeface="+mj-ea"/>
                <a:cs typeface="Arial" panose="020B0604020202020204" pitchFamily="34" charset="0"/>
              </a:rPr>
              <a:t>	</a:t>
            </a:r>
            <a:r>
              <a:rPr lang="en-ZA" sz="1700" dirty="0">
                <a:latin typeface="Arial" panose="020B0604020202020204" pitchFamily="34" charset="0"/>
                <a:cs typeface="Arial" panose="020B0604020202020204" pitchFamily="34" charset="0"/>
              </a:rPr>
              <a:t>HOSPITALS, SCHOOLS, HOMES, SUBWAYS, SPACE STATION, CLEAN 	ROOM, 	PUBLIC SPACES, URBAN ENVIRONMENTS…</a:t>
            </a:r>
          </a:p>
          <a:p>
            <a:pPr algn="just">
              <a:buClr>
                <a:schemeClr val="bg1"/>
              </a:buClr>
            </a:pPr>
            <a:r>
              <a:rPr lang="en-ZA" sz="1500" b="1" dirty="0">
                <a:latin typeface="Arial" panose="020B0604020202020204" pitchFamily="34" charset="0"/>
                <a:ea typeface="+mj-ea"/>
                <a:cs typeface="Arial" panose="020B0604020202020204" pitchFamily="34" charset="0"/>
              </a:rPr>
              <a:t>SAMPLING THE MICROBES </a:t>
            </a:r>
          </a:p>
          <a:p>
            <a:pPr algn="just">
              <a:buClr>
                <a:schemeClr val="bg1"/>
              </a:buClr>
            </a:pPr>
            <a:r>
              <a:rPr lang="en-ZA" sz="1500" b="1" dirty="0">
                <a:latin typeface="Arial" panose="020B0604020202020204" pitchFamily="34" charset="0"/>
                <a:ea typeface="+mj-ea"/>
                <a:cs typeface="Arial" panose="020B0604020202020204" pitchFamily="34" charset="0"/>
              </a:rPr>
              <a:t>	</a:t>
            </a:r>
            <a:r>
              <a:rPr lang="en-ZA" sz="1700" dirty="0">
                <a:latin typeface="Arial" panose="020B0604020202020204" pitchFamily="34" charset="0"/>
                <a:cs typeface="Arial" panose="020B0604020202020204" pitchFamily="34" charset="0"/>
              </a:rPr>
              <a:t>METHODOLOGY, TECHNIQUES, EQUIPMENT, AIR, SURFACE, VACUUM, 	SWAB, 	CULTURE PLATES…</a:t>
            </a:r>
          </a:p>
          <a:p>
            <a:pPr algn="just">
              <a:buClr>
                <a:schemeClr val="bg1"/>
              </a:buClr>
            </a:pPr>
            <a:r>
              <a:rPr lang="en-ZA" sz="1500" b="1" dirty="0">
                <a:latin typeface="Arial" panose="020B0604020202020204" pitchFamily="34" charset="0"/>
                <a:ea typeface="+mj-ea"/>
                <a:cs typeface="Arial" panose="020B0604020202020204" pitchFamily="34" charset="0"/>
              </a:rPr>
              <a:t>ANALYSIS  OF THE ORGANISM </a:t>
            </a:r>
          </a:p>
          <a:p>
            <a:pPr algn="just">
              <a:buClr>
                <a:schemeClr val="bg1"/>
              </a:buClr>
            </a:pPr>
            <a:r>
              <a:rPr lang="en-ZA" sz="1500" b="1" dirty="0">
                <a:latin typeface="Arial" panose="020B0604020202020204" pitchFamily="34" charset="0"/>
                <a:ea typeface="+mj-ea"/>
                <a:cs typeface="Arial" panose="020B0604020202020204" pitchFamily="34" charset="0"/>
              </a:rPr>
              <a:t>	BEFORE</a:t>
            </a:r>
            <a:r>
              <a:rPr lang="en-ZA" sz="1500" dirty="0">
                <a:latin typeface="Arial" panose="020B0604020202020204" pitchFamily="34" charset="0"/>
                <a:ea typeface="+mj-ea"/>
                <a:cs typeface="Arial" panose="020B0604020202020204" pitchFamily="34" charset="0"/>
              </a:rPr>
              <a:t>: STAINING..TO VISUALISE, MICROSCOPY AND THEN IMAGE ANALYSIS.</a:t>
            </a:r>
          </a:p>
          <a:p>
            <a:pPr algn="just">
              <a:buClr>
                <a:schemeClr val="bg1"/>
              </a:buClr>
            </a:pPr>
            <a:r>
              <a:rPr lang="en-ZA" sz="1500" b="1" dirty="0">
                <a:latin typeface="Arial" panose="020B0604020202020204" pitchFamily="34" charset="0"/>
                <a:ea typeface="+mj-ea"/>
                <a:cs typeface="Arial" panose="020B0604020202020204" pitchFamily="34" charset="0"/>
              </a:rPr>
              <a:t>	BUT NOW: </a:t>
            </a:r>
            <a:r>
              <a:rPr lang="en-ZA" sz="1700" dirty="0">
                <a:latin typeface="Arial" panose="020B0604020202020204" pitchFamily="34" charset="0"/>
                <a:cs typeface="Arial" panose="020B0604020202020204" pitchFamily="34" charset="0"/>
              </a:rPr>
              <a:t>DNA GENE SEQUENCING: METAGENOMICS: FULL GENOME, 	PCR, </a:t>
            </a:r>
            <a:r>
              <a:rPr lang="en-ZA" sz="1700" b="1" dirty="0">
                <a:latin typeface="Arial" panose="020B0604020202020204" pitchFamily="34" charset="0"/>
                <a:cs typeface="Arial" panose="020B0604020202020204" pitchFamily="34" charset="0"/>
              </a:rPr>
              <a:t>16S </a:t>
            </a:r>
            <a:r>
              <a:rPr lang="en-ZA" sz="1700" b="1" dirty="0" err="1">
                <a:latin typeface="Arial" panose="020B0604020202020204" pitchFamily="34" charset="0"/>
                <a:cs typeface="Arial" panose="020B0604020202020204" pitchFamily="34" charset="0"/>
              </a:rPr>
              <a:t>rRNA</a:t>
            </a:r>
            <a:r>
              <a:rPr lang="en-ZA" sz="1700" dirty="0">
                <a:latin typeface="Arial" panose="020B0604020202020204" pitchFamily="34" charset="0"/>
                <a:cs typeface="Arial" panose="020B0604020202020204" pitchFamily="34" charset="0"/>
              </a:rPr>
              <a:t>, 18S rRNA, 23rRNA, ITS, PYROSEQUENCING, 	</a:t>
            </a:r>
          </a:p>
          <a:p>
            <a:pPr algn="just">
              <a:buClr>
                <a:schemeClr val="bg1"/>
              </a:buClr>
            </a:pPr>
            <a:r>
              <a:rPr lang="en-ZA" sz="1700" dirty="0">
                <a:latin typeface="Arial" panose="020B0604020202020204" pitchFamily="34" charset="0"/>
                <a:cs typeface="Arial" panose="020B0604020202020204" pitchFamily="34" charset="0"/>
              </a:rPr>
              <a:t>	SHOT GUN GENOMICS, FLOURESCENT PARTICLE COUNTING…</a:t>
            </a:r>
          </a:p>
          <a:p>
            <a:pPr algn="just">
              <a:buClr>
                <a:schemeClr val="bg1"/>
              </a:buClr>
            </a:pPr>
            <a:r>
              <a:rPr lang="en-ZA" sz="1500" b="1" dirty="0">
                <a:latin typeface="Arial" panose="020B0604020202020204" pitchFamily="34" charset="0"/>
                <a:ea typeface="+mj-ea"/>
                <a:cs typeface="Arial" panose="020B0604020202020204" pitchFamily="34" charset="0"/>
              </a:rPr>
              <a:t>DATA BASE SELECTION:</a:t>
            </a:r>
          </a:p>
          <a:p>
            <a:pPr algn="just">
              <a:buClr>
                <a:schemeClr val="bg1"/>
              </a:buClr>
            </a:pPr>
            <a:r>
              <a:rPr lang="en-ZA" sz="1500" b="1" dirty="0">
                <a:latin typeface="Arial" panose="020B0604020202020204" pitchFamily="34" charset="0"/>
                <a:ea typeface="+mj-ea"/>
                <a:cs typeface="Arial" panose="020B0604020202020204" pitchFamily="34" charset="0"/>
              </a:rPr>
              <a:t>	</a:t>
            </a:r>
            <a:r>
              <a:rPr lang="en-ZA" sz="1700" dirty="0">
                <a:latin typeface="Arial" panose="020B0604020202020204" pitchFamily="34" charset="0"/>
                <a:cs typeface="Arial" panose="020B0604020202020204" pitchFamily="34" charset="0"/>
              </a:rPr>
              <a:t>EMBL, ITS, QIIME, UPARSE, EPHCIT, PAMI, </a:t>
            </a:r>
            <a:r>
              <a:rPr lang="en-ZA" sz="1700" b="1" dirty="0">
                <a:latin typeface="Arial" panose="020B0604020202020204" pitchFamily="34" charset="0"/>
                <a:cs typeface="Arial" panose="020B0604020202020204" pitchFamily="34" charset="0"/>
              </a:rPr>
              <a:t>	</a:t>
            </a:r>
            <a:r>
              <a:rPr lang="en-ZA" sz="1600" b="1" dirty="0" err="1">
                <a:latin typeface="Arial" panose="020B0604020202020204" pitchFamily="34" charset="0"/>
                <a:cs typeface="Arial" panose="020B0604020202020204" pitchFamily="34" charset="0"/>
              </a:rPr>
              <a:t>MIxS</a:t>
            </a:r>
            <a:r>
              <a:rPr lang="en-ZA" sz="1600" b="1" dirty="0">
                <a:latin typeface="Arial" panose="020B0604020202020204" pitchFamily="34" charset="0"/>
                <a:cs typeface="Arial" panose="020B0604020202020204" pitchFamily="34" charset="0"/>
              </a:rPr>
              <a:t>, </a:t>
            </a:r>
            <a:r>
              <a:rPr lang="en-ZA" sz="2400" b="1" dirty="0" err="1">
                <a:solidFill>
                  <a:srgbClr val="C00000"/>
                </a:solidFill>
                <a:latin typeface="Arial" panose="020B0604020202020204" pitchFamily="34" charset="0"/>
                <a:cs typeface="Arial" panose="020B0604020202020204" pitchFamily="34" charset="0"/>
              </a:rPr>
              <a:t>MIxS</a:t>
            </a:r>
            <a:r>
              <a:rPr lang="en-ZA" sz="2400" b="1" dirty="0">
                <a:solidFill>
                  <a:srgbClr val="C00000"/>
                </a:solidFill>
                <a:latin typeface="Arial" panose="020B0604020202020204" pitchFamily="34" charset="0"/>
                <a:cs typeface="Arial" panose="020B0604020202020204" pitchFamily="34" charset="0"/>
              </a:rPr>
              <a:t>-BE</a:t>
            </a:r>
            <a:endParaRPr lang="en-ZA" sz="2400" b="1" dirty="0">
              <a:latin typeface="Arial" panose="020B0604020202020204" pitchFamily="34" charset="0"/>
              <a:cs typeface="Arial" panose="020B0604020202020204" pitchFamily="34" charset="0"/>
            </a:endParaRPr>
          </a:p>
          <a:p>
            <a:pPr algn="just">
              <a:buClr>
                <a:schemeClr val="bg1"/>
              </a:buClr>
            </a:pPr>
            <a:endParaRPr lang="en-ZA" sz="500" b="1" dirty="0"/>
          </a:p>
          <a:p>
            <a:pPr algn="just">
              <a:spcAft>
                <a:spcPts val="0"/>
              </a:spcAft>
              <a:buClr>
                <a:schemeClr val="bg1"/>
              </a:buClr>
            </a:pPr>
            <a:r>
              <a:rPr lang="en-ZA" sz="1000" i="1" dirty="0"/>
              <a:t>‘accepted metadata </a:t>
            </a:r>
            <a:r>
              <a:rPr lang="en-ZA" sz="1000" i="1" dirty="0" err="1"/>
              <a:t>MIxS</a:t>
            </a:r>
            <a:r>
              <a:rPr lang="en-ZA" sz="1000" i="1" dirty="0"/>
              <a:t> (MIGS, MIMS, MIMARKS; Yilmaz et al. (2011) standards for genomic, </a:t>
            </a:r>
            <a:r>
              <a:rPr lang="en-ZA" sz="1000" i="1" dirty="0" err="1"/>
              <a:t>metagenomic</a:t>
            </a:r>
            <a:r>
              <a:rPr lang="en-ZA" sz="1000" i="1" dirty="0"/>
              <a:t> and amplicon (for example, 16S </a:t>
            </a:r>
            <a:r>
              <a:rPr lang="en-ZA" sz="1000" i="1" dirty="0" err="1"/>
              <a:t>rRNA</a:t>
            </a:r>
            <a:r>
              <a:rPr lang="en-ZA" sz="1000" i="1" dirty="0"/>
              <a:t>) sequence data sets. These standards have been developed within a framework that is both modular and extensible. The </a:t>
            </a:r>
            <a:r>
              <a:rPr lang="en-ZA" sz="1000" i="1" dirty="0" err="1"/>
              <a:t>MIxS</a:t>
            </a:r>
            <a:r>
              <a:rPr lang="en-ZA" sz="1000" i="1" dirty="0"/>
              <a:t>-BE, as a minimal metadata standard, represents a unique extension to the GSC’s </a:t>
            </a:r>
            <a:r>
              <a:rPr lang="en-ZA" sz="1000" i="1" dirty="0" err="1"/>
              <a:t>MIxS</a:t>
            </a:r>
            <a:r>
              <a:rPr lang="en-ZA" sz="1000" i="1" dirty="0"/>
              <a:t> standard as a rigorous and structured tool for the analysis of microbial sequences and ecosystems of the indoor environment. The </a:t>
            </a:r>
            <a:r>
              <a:rPr lang="en-ZA" sz="1000" i="1" dirty="0" err="1"/>
              <a:t>MIxS</a:t>
            </a:r>
            <a:r>
              <a:rPr lang="en-ZA" sz="1000" i="1" dirty="0"/>
              <a:t>-BE package provides the BE community with a suggested list of parameters to record and report for each sequenced sample ‘to compare data across studies. ’ Glass et al. (2014)</a:t>
            </a:r>
          </a:p>
        </p:txBody>
      </p:sp>
    </p:spTree>
    <p:extLst>
      <p:ext uri="{BB962C8B-B14F-4D97-AF65-F5344CB8AC3E}">
        <p14:creationId xmlns:p14="http://schemas.microsoft.com/office/powerpoint/2010/main" val="76223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4001"/>
            <a:ext cx="8229600" cy="4525963"/>
          </a:xfrm>
        </p:spPr>
        <p:txBody>
          <a:bodyPr/>
          <a:lstStyle/>
          <a:p>
            <a:endParaRPr lang="en-GB" dirty="0"/>
          </a:p>
        </p:txBody>
      </p:sp>
      <p:sp>
        <p:nvSpPr>
          <p:cNvPr id="4" name="Rectangle 3"/>
          <p:cNvSpPr/>
          <p:nvPr/>
        </p:nvSpPr>
        <p:spPr>
          <a:xfrm>
            <a:off x="-81643" y="-406752"/>
            <a:ext cx="9361040" cy="74168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http://www.hivehealthmedia.com/wp-content/uploads/2012/07/human-microbiome-projec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16" r="3982"/>
          <a:stretch/>
        </p:blipFill>
        <p:spPr bwMode="auto">
          <a:xfrm>
            <a:off x="6084168" y="260648"/>
            <a:ext cx="2227101" cy="18194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en/4/4f/EMP-green-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826279"/>
            <a:ext cx="3507044" cy="28206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homemicrobiome.com/wp-content/uploads/2012/02/wp_hmp_logo3-480x2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800798"/>
            <a:ext cx="3867858" cy="16921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humanfoodproject.com/wp-content/uploads/2012/06/AG_finallogo2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04664"/>
            <a:ext cx="1933693" cy="9623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hospitalmicrobiome.com/wp-content/uploads/2012/06/h_logo_320x12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9352" y="2080140"/>
            <a:ext cx="4169698" cy="162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86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582612"/>
          </a:xfrm>
        </p:spPr>
        <p:txBody>
          <a:bodyPr>
            <a:normAutofit fontScale="90000"/>
          </a:bodyPr>
          <a:lstStyle/>
          <a:p>
            <a:pPr eaLnBrk="1" hangingPunct="1"/>
            <a:r>
              <a:rPr lang="en-ZA" sz="2600" dirty="0"/>
              <a:t>(3) Microbiology of the Built Environments (MoBE)</a:t>
            </a:r>
            <a:br>
              <a:rPr lang="en-ZA" sz="2600" dirty="0"/>
            </a:br>
            <a:r>
              <a:rPr lang="en-ZA" sz="2600" b="0" dirty="0"/>
              <a:t>Home microbiome</a:t>
            </a:r>
            <a:endParaRPr lang="en-GB" sz="2600" b="0" dirty="0">
              <a:latin typeface="Calibri" pitchFamily="34" charset="0"/>
            </a:endParaRPr>
          </a:p>
        </p:txBody>
      </p:sp>
      <p:sp>
        <p:nvSpPr>
          <p:cNvPr id="6" name="Rectangle 5"/>
          <p:cNvSpPr/>
          <p:nvPr/>
        </p:nvSpPr>
        <p:spPr>
          <a:xfrm>
            <a:off x="318356" y="1412776"/>
            <a:ext cx="8574124" cy="4293483"/>
          </a:xfrm>
          <a:prstGeom prst="rect">
            <a:avLst/>
          </a:prstGeom>
        </p:spPr>
        <p:txBody>
          <a:bodyPr wrap="square">
            <a:spAutoFit/>
          </a:bodyPr>
          <a:lstStyle/>
          <a:p>
            <a:pPr marL="285750" indent="-285750" algn="just">
              <a:buFont typeface="Arial" panose="020B0604020202020204" pitchFamily="34" charset="0"/>
              <a:buChar char="•"/>
            </a:pPr>
            <a:r>
              <a:rPr lang="en-GB" dirty="0"/>
              <a:t>The inhabitants leave a distinct microbial signature</a:t>
            </a:r>
          </a:p>
          <a:p>
            <a:pPr marL="285750" indent="-285750" algn="just">
              <a:buFont typeface="Arial" panose="020B0604020202020204" pitchFamily="34" charset="0"/>
              <a:buChar char="•"/>
            </a:pPr>
            <a:r>
              <a:rPr lang="en-GB" dirty="0"/>
              <a:t>Relationships between people can be identified through common microbes.</a:t>
            </a:r>
          </a:p>
          <a:p>
            <a:pPr marL="285750" indent="-285750" algn="just">
              <a:buFont typeface="Arial" panose="020B0604020202020204" pitchFamily="34" charset="0"/>
              <a:buChar char="•"/>
            </a:pPr>
            <a:r>
              <a:rPr lang="en-GB" dirty="0"/>
              <a:t>Hands reveal common shared ID ...but noses present most defined microbial ID</a:t>
            </a:r>
          </a:p>
          <a:p>
            <a:pPr marL="285750" indent="-285750" algn="just">
              <a:buFont typeface="Arial" panose="020B0604020202020204" pitchFamily="34" charset="0"/>
              <a:buChar char="•"/>
            </a:pPr>
            <a:r>
              <a:rPr lang="en-GB" dirty="0"/>
              <a:t>Microbial tracking enabled tracing of pathogens between inhabitants.</a:t>
            </a:r>
          </a:p>
          <a:p>
            <a:pPr marL="285750" indent="-285750" algn="just">
              <a:buFont typeface="Arial" panose="020B0604020202020204" pitchFamily="34" charset="0"/>
              <a:buChar char="•"/>
            </a:pPr>
            <a:r>
              <a:rPr lang="en-GB" dirty="0"/>
              <a:t>Social context (personal immune system health) linked to likelihood of infection.</a:t>
            </a:r>
          </a:p>
          <a:p>
            <a:pPr marL="285750" indent="-285750" algn="just">
              <a:buFont typeface="Arial" panose="020B0604020202020204" pitchFamily="34" charset="0"/>
              <a:buChar char="•"/>
            </a:pPr>
            <a:r>
              <a:rPr lang="en-GB" dirty="0"/>
              <a:t>With high level of accuracy one can predict who has lived and until how recent.</a:t>
            </a:r>
          </a:p>
          <a:p>
            <a:pPr algn="just"/>
            <a:endParaRPr lang="en-ZA" sz="1100" i="1" dirty="0"/>
          </a:p>
          <a:p>
            <a:pPr algn="just"/>
            <a:r>
              <a:rPr lang="en-ZA" sz="1100" i="1" dirty="0"/>
              <a:t>Gilbert et.al (2014)</a:t>
            </a:r>
          </a:p>
          <a:p>
            <a:pPr algn="just"/>
            <a:endParaRPr lang="en-ZA" sz="1100" i="1" dirty="0"/>
          </a:p>
          <a:p>
            <a:pPr algn="just"/>
            <a:endParaRPr lang="en-ZA" sz="1100" i="1" dirty="0"/>
          </a:p>
          <a:p>
            <a:pPr algn="just"/>
            <a:endParaRPr lang="en-ZA" sz="1100" i="1" dirty="0"/>
          </a:p>
          <a:p>
            <a:pPr marL="171450" indent="-171450" algn="just">
              <a:buFont typeface="Arial" panose="020B0604020202020204" pitchFamily="34" charset="0"/>
              <a:buChar char="•"/>
            </a:pPr>
            <a:r>
              <a:rPr lang="en-ZA" dirty="0"/>
              <a:t>Limited data exist on the built environment factors associated to dwellings and settlements.</a:t>
            </a:r>
          </a:p>
          <a:p>
            <a:pPr marL="171450" indent="-171450" algn="just">
              <a:buFont typeface="Arial" panose="020B0604020202020204" pitchFamily="34" charset="0"/>
              <a:buChar char="•"/>
            </a:pPr>
            <a:r>
              <a:rPr lang="en-ZA" dirty="0"/>
              <a:t>No research in South Africa or Africa on the home/dwelling or settlement typology microbiome….</a:t>
            </a:r>
          </a:p>
          <a:p>
            <a:pPr marL="171450" indent="-171450" algn="just">
              <a:buFont typeface="Arial" panose="020B0604020202020204" pitchFamily="34" charset="0"/>
              <a:buChar char="•"/>
            </a:pPr>
            <a:endParaRPr lang="en-ZA" dirty="0"/>
          </a:p>
          <a:p>
            <a:pPr algn="ctr"/>
            <a:r>
              <a:rPr lang="en-ZA" sz="2000" b="1" dirty="0">
                <a:solidFill>
                  <a:srgbClr val="C00000"/>
                </a:solidFill>
              </a:rPr>
              <a:t>Yet the built environment plays a significant role in human health</a:t>
            </a:r>
            <a:endParaRPr lang="en-GB" sz="2000" b="1" dirty="0">
              <a:solidFill>
                <a:srgbClr val="C00000"/>
              </a:solidFill>
            </a:endParaRPr>
          </a:p>
        </p:txBody>
      </p:sp>
    </p:spTree>
    <p:extLst>
      <p:ext uri="{BB962C8B-B14F-4D97-AF65-F5344CB8AC3E}">
        <p14:creationId xmlns:p14="http://schemas.microsoft.com/office/powerpoint/2010/main" val="36481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82612"/>
          </a:xfrm>
        </p:spPr>
        <p:txBody>
          <a:bodyPr>
            <a:normAutofit/>
          </a:bodyPr>
          <a:lstStyle/>
          <a:p>
            <a:pPr eaLnBrk="1" hangingPunct="1"/>
            <a:r>
              <a:rPr lang="en-GB" sz="2800" b="0" dirty="0">
                <a:latin typeface="Calibri" pitchFamily="34" charset="0"/>
              </a:rPr>
              <a:t>Contents</a:t>
            </a:r>
          </a:p>
        </p:txBody>
      </p:sp>
      <p:sp>
        <p:nvSpPr>
          <p:cNvPr id="7" name="Text Box 13"/>
          <p:cNvSpPr txBox="1">
            <a:spLocks noChangeArrowheads="1"/>
          </p:cNvSpPr>
          <p:nvPr/>
        </p:nvSpPr>
        <p:spPr bwMode="auto">
          <a:xfrm>
            <a:off x="457200" y="1412776"/>
            <a:ext cx="6216766" cy="4253729"/>
          </a:xfrm>
          <a:prstGeom prst="rect">
            <a:avLst/>
          </a:prstGeom>
          <a:noFill/>
          <a:ln w="9525">
            <a:noFill/>
            <a:miter lim="800000"/>
            <a:headEnd/>
            <a:tailEnd/>
          </a:ln>
        </p:spPr>
        <p:txBody>
          <a:bodyPr wrap="none">
            <a:spAutoFit/>
          </a:bodyPr>
          <a:lstStyle/>
          <a:p>
            <a:pPr marL="457200" indent="-457200">
              <a:lnSpc>
                <a:spcPct val="200000"/>
              </a:lnSpc>
              <a:buFont typeface="+mj-lt"/>
              <a:buAutoNum type="arabicPeriod"/>
            </a:pPr>
            <a:r>
              <a:rPr lang="en-ZA" sz="2000" dirty="0">
                <a:latin typeface="Arial" panose="020B0604020202020204" pitchFamily="34" charset="0"/>
                <a:cs typeface="Arial" panose="020B0604020202020204" pitchFamily="34" charset="0"/>
              </a:rPr>
              <a:t>Human settlements and urbanisation</a:t>
            </a:r>
          </a:p>
          <a:p>
            <a:pPr marL="457200" indent="-457200">
              <a:lnSpc>
                <a:spcPct val="200000"/>
              </a:lnSpc>
              <a:buFont typeface="+mj-lt"/>
              <a:buAutoNum type="arabicPeriod"/>
            </a:pPr>
            <a:r>
              <a:rPr lang="en-ZA" sz="2000" dirty="0">
                <a:latin typeface="Arial" panose="020B0604020202020204" pitchFamily="34" charset="0"/>
                <a:cs typeface="Arial" panose="020B0604020202020204" pitchFamily="34" charset="0"/>
              </a:rPr>
              <a:t>Healthy buildings, Healthy people</a:t>
            </a:r>
          </a:p>
          <a:p>
            <a:pPr marL="457200" indent="-457200">
              <a:lnSpc>
                <a:spcPct val="200000"/>
              </a:lnSpc>
              <a:buFont typeface="+mj-lt"/>
              <a:buAutoNum type="arabicPeriod"/>
            </a:pPr>
            <a:r>
              <a:rPr lang="en-ZA" sz="2000" dirty="0">
                <a:latin typeface="Arial" panose="020B0604020202020204" pitchFamily="34" charset="0"/>
                <a:cs typeface="Arial" panose="020B0604020202020204" pitchFamily="34" charset="0"/>
              </a:rPr>
              <a:t>Microbiology of the Built Environments (MoBE)</a:t>
            </a:r>
          </a:p>
          <a:p>
            <a:pPr marL="457200" indent="-457200">
              <a:lnSpc>
                <a:spcPct val="200000"/>
              </a:lnSpc>
              <a:buFont typeface="+mj-lt"/>
              <a:buAutoNum type="arabicPeriod"/>
            </a:pPr>
            <a:r>
              <a:rPr lang="en-ZA" sz="2000" dirty="0">
                <a:latin typeface="Arial" panose="020B0604020202020204" pitchFamily="34" charset="0"/>
                <a:cs typeface="Arial" panose="020B0604020202020204" pitchFamily="34" charset="0"/>
              </a:rPr>
              <a:t>MoBE Healthcare case study</a:t>
            </a:r>
          </a:p>
          <a:p>
            <a:pPr marL="457200" indent="-457200">
              <a:lnSpc>
                <a:spcPct val="200000"/>
              </a:lnSpc>
              <a:buFont typeface="+mj-lt"/>
              <a:buAutoNum type="arabicPeriod"/>
            </a:pPr>
            <a:r>
              <a:rPr lang="en-ZA" sz="2000" dirty="0">
                <a:latin typeface="Arial" panose="020B0604020202020204" pitchFamily="34" charset="0"/>
                <a:cs typeface="Arial" panose="020B0604020202020204" pitchFamily="34" charset="0"/>
              </a:rPr>
              <a:t>MoBE applied to Human settlement development</a:t>
            </a:r>
          </a:p>
          <a:p>
            <a:pPr marL="457200" indent="-457200">
              <a:lnSpc>
                <a:spcPct val="200000"/>
              </a:lnSpc>
              <a:buFont typeface="+mj-lt"/>
              <a:buAutoNum type="arabicPeriod"/>
            </a:pPr>
            <a:r>
              <a:rPr lang="en-ZA" sz="2000" dirty="0">
                <a:latin typeface="Arial" panose="020B0604020202020204" pitchFamily="34" charset="0"/>
                <a:cs typeface="Arial" panose="020B0604020202020204" pitchFamily="34" charset="0"/>
              </a:rPr>
              <a:t>Conclusion</a:t>
            </a:r>
          </a:p>
          <a:p>
            <a:pPr marL="457200" indent="-457200">
              <a:lnSpc>
                <a:spcPct val="200000"/>
              </a:lnSpc>
              <a:buFont typeface="+mj-lt"/>
              <a:buAutoNum type="arabicPeriod"/>
            </a:pPr>
            <a:endParaRPr lang="en-ZA"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82612"/>
          </a:xfrm>
        </p:spPr>
        <p:txBody>
          <a:bodyPr>
            <a:normAutofit/>
          </a:bodyPr>
          <a:lstStyle/>
          <a:p>
            <a:pPr eaLnBrk="1" hangingPunct="1"/>
            <a:r>
              <a:rPr lang="en-ZA" sz="2600" dirty="0"/>
              <a:t>(4) MoBE Healthcare case study</a:t>
            </a:r>
            <a:endParaRPr lang="en-GB" sz="2600" b="0" dirty="0">
              <a:latin typeface="Calibri" pitchFamily="34" charset="0"/>
            </a:endParaRPr>
          </a:p>
        </p:txBody>
      </p:sp>
      <p:sp>
        <p:nvSpPr>
          <p:cNvPr id="3" name="Rectangle 2"/>
          <p:cNvSpPr/>
          <p:nvPr/>
        </p:nvSpPr>
        <p:spPr>
          <a:xfrm>
            <a:off x="287524" y="1196752"/>
            <a:ext cx="8568952" cy="369332"/>
          </a:xfrm>
          <a:prstGeom prst="rect">
            <a:avLst/>
          </a:prstGeom>
        </p:spPr>
        <p:txBody>
          <a:bodyPr wrap="square">
            <a:spAutoFit/>
          </a:bodyPr>
          <a:lstStyle/>
          <a:p>
            <a:r>
              <a:rPr lang="en-GB" dirty="0"/>
              <a:t>Investigate </a:t>
            </a:r>
          </a:p>
        </p:txBody>
      </p:sp>
      <p:grpSp>
        <p:nvGrpSpPr>
          <p:cNvPr id="4" name="Group 3"/>
          <p:cNvGrpSpPr/>
          <p:nvPr/>
        </p:nvGrpSpPr>
        <p:grpSpPr>
          <a:xfrm>
            <a:off x="195725" y="1025655"/>
            <a:ext cx="8667310" cy="5661946"/>
            <a:chOff x="-69469" y="-27384"/>
            <a:chExt cx="9230526" cy="6885384"/>
          </a:xfrm>
        </p:grpSpPr>
        <p:sp>
          <p:nvSpPr>
            <p:cNvPr id="5" name="Rectangle 4"/>
            <p:cNvSpPr/>
            <p:nvPr/>
          </p:nvSpPr>
          <p:spPr>
            <a:xfrm>
              <a:off x="2360" y="-27384"/>
              <a:ext cx="9158697" cy="122413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ttp://www.south-africa-tours-and-travel.com/images/MapofSouthAfr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 y="974311"/>
              <a:ext cx="9213469" cy="5883689"/>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http://www.roomsforafrica.com/accommodation-images/maps/south-africa/western-cap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87" y="1001448"/>
            <a:ext cx="3966573" cy="336365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522288" y="1038746"/>
            <a:ext cx="3092618" cy="398763"/>
          </a:xfrm>
          <a:prstGeom prst="rect">
            <a:avLst/>
          </a:prstGeom>
        </p:spPr>
        <p:txBody>
          <a:bodyPr wrap="square">
            <a:spAutoFit/>
          </a:bodyPr>
          <a:lstStyle/>
          <a:p>
            <a:pPr marL="0" indent="0" algn="just">
              <a:buNone/>
            </a:pPr>
            <a:r>
              <a:rPr lang="en-ZA" b="1" dirty="0">
                <a:ea typeface="SimSun"/>
              </a:rPr>
              <a:t>The investigation studies two hospitals in the Western Cape (WC) South Africa (SA)</a:t>
            </a:r>
            <a:endParaRPr lang="en-ZA" b="1" dirty="0">
              <a:solidFill>
                <a:srgbClr val="FFFFCC"/>
              </a:solidFill>
              <a:latin typeface="Times New Roman"/>
              <a:ea typeface="SimSun"/>
            </a:endParaRPr>
          </a:p>
        </p:txBody>
      </p:sp>
      <p:pic>
        <p:nvPicPr>
          <p:cNvPr id="13" name="Picture 4" descr="http://www.capeintern.com/uploads/files/Image/Pictures/Cape_Town_Jun_09_s%20compress%201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669" y="813030"/>
            <a:ext cx="5126849" cy="218392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4" name="Oval 13"/>
          <p:cNvSpPr/>
          <p:nvPr/>
        </p:nvSpPr>
        <p:spPr>
          <a:xfrm>
            <a:off x="3265457" y="6001473"/>
            <a:ext cx="486153" cy="42502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5439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82612"/>
          </a:xfrm>
        </p:spPr>
        <p:txBody>
          <a:bodyPr>
            <a:normAutofit/>
          </a:bodyPr>
          <a:lstStyle/>
          <a:p>
            <a:pPr eaLnBrk="1" hangingPunct="1"/>
            <a:r>
              <a:rPr lang="en-ZA" sz="2600" dirty="0"/>
              <a:t>(4) MoBE Healthcare case study</a:t>
            </a:r>
            <a:endParaRPr lang="en-GB" sz="2600" b="0" dirty="0">
              <a:latin typeface="Calibri" pitchFamily="34" charset="0"/>
            </a:endParaRPr>
          </a:p>
        </p:txBody>
      </p:sp>
      <p:pic>
        <p:nvPicPr>
          <p:cNvPr id="2050" name="Picture 2" descr="IMG_59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40768"/>
            <a:ext cx="6046557"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455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82612"/>
          </a:xfrm>
        </p:spPr>
        <p:txBody>
          <a:bodyPr>
            <a:normAutofit fontScale="90000"/>
          </a:bodyPr>
          <a:lstStyle/>
          <a:p>
            <a:pPr eaLnBrk="1" hangingPunct="1"/>
            <a:r>
              <a:rPr lang="en-ZA" sz="2600" dirty="0"/>
              <a:t>(4) MoBE Healthcare case study</a:t>
            </a:r>
            <a:br>
              <a:rPr lang="en-ZA" sz="2600" dirty="0"/>
            </a:br>
            <a:r>
              <a:rPr lang="en-ZA" sz="2600" b="0" dirty="0"/>
              <a:t>Methodology Spatial analytics</a:t>
            </a:r>
            <a:endParaRPr lang="en-GB" sz="2600" b="0" dirty="0">
              <a:latin typeface="Calibri" pitchFamily="34" charset="0"/>
            </a:endParaRPr>
          </a:p>
        </p:txBody>
      </p:sp>
      <p:sp>
        <p:nvSpPr>
          <p:cNvPr id="3" name="Rectangle 2"/>
          <p:cNvSpPr/>
          <p:nvPr/>
        </p:nvSpPr>
        <p:spPr>
          <a:xfrm>
            <a:off x="287524" y="1196752"/>
            <a:ext cx="8568952" cy="5355312"/>
          </a:xfrm>
          <a:prstGeom prst="rect">
            <a:avLst/>
          </a:prstGeom>
        </p:spPr>
        <p:txBody>
          <a:bodyPr wrap="square">
            <a:spAutoFit/>
          </a:bodyPr>
          <a:lstStyle/>
          <a:p>
            <a:pPr marL="285750" indent="-285750">
              <a:buFont typeface="Arial" panose="020B0604020202020204" pitchFamily="34" charset="0"/>
              <a:buChar char="•"/>
            </a:pPr>
            <a:r>
              <a:rPr lang="en-GB" dirty="0"/>
              <a:t>Two sites, two seasons, simultaneously measure, minimum 4 days per season 12 hrs per day. The study zones: Accident and Emergency (A&amp;E) departments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US" dirty="0"/>
              <a:t>Perform real time occupancy and flow observations</a:t>
            </a:r>
          </a:p>
          <a:p>
            <a:pPr marL="285750" indent="-285750">
              <a:buFont typeface="Arial" panose="020B0604020202020204" pitchFamily="34" charset="0"/>
              <a:buChar char="•"/>
            </a:pPr>
            <a:r>
              <a:rPr lang="en-GB" dirty="0"/>
              <a:t>Task 1: “Mental snap shot” A fixed route was covered hourly with 3-4 minutes observations per zone. noting people and actions by coding. </a:t>
            </a:r>
          </a:p>
          <a:p>
            <a:pPr marL="285750" indent="-285750">
              <a:buFont typeface="Arial" panose="020B0604020202020204" pitchFamily="34" charset="0"/>
              <a:buChar char="•"/>
            </a:pPr>
            <a:r>
              <a:rPr lang="en-GB" dirty="0"/>
              <a:t>Task 2: “Movement tracer” A fixed route was covered hourly with 3-4 minutes observations per zone. noting people and flow by coding. </a:t>
            </a:r>
          </a:p>
          <a:p>
            <a:pPr marL="285750" indent="-285750">
              <a:buFont typeface="Arial" panose="020B0604020202020204" pitchFamily="34" charset="0"/>
              <a:buChar char="•"/>
            </a:pPr>
            <a:r>
              <a:rPr lang="en-GB" dirty="0"/>
              <a:t>Coding include: user type, activity and occupancy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US" dirty="0"/>
              <a:t>Perform theoretical spatial analysis by modelling, predict potential social interactions and space use. (</a:t>
            </a:r>
            <a:r>
              <a:rPr lang="en-GB" dirty="0"/>
              <a:t>Computer Aided modelling through: </a:t>
            </a:r>
            <a:r>
              <a:rPr lang="en-GB" dirty="0" err="1"/>
              <a:t>DepthmapX</a:t>
            </a:r>
            <a:r>
              <a:rPr lang="en-GB" dirty="0"/>
              <a:t> v0.5b, ArcGIS 10.3, and AutoCAD, 2015 software)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Compare design potential suggested flow planning to actual building use.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Correlate and analyse with environmental and microbial data sets.</a:t>
            </a:r>
            <a:endParaRPr lang="en-US" dirty="0"/>
          </a:p>
          <a:p>
            <a:endParaRPr lang="en-US" dirty="0"/>
          </a:p>
          <a:p>
            <a:endParaRPr lang="en-US" dirty="0"/>
          </a:p>
        </p:txBody>
      </p:sp>
      <p:sp>
        <p:nvSpPr>
          <p:cNvPr id="2" name="Rectangle 1"/>
          <p:cNvSpPr/>
          <p:nvPr/>
        </p:nvSpPr>
        <p:spPr>
          <a:xfrm>
            <a:off x="287524" y="6173537"/>
            <a:ext cx="1452642" cy="246221"/>
          </a:xfrm>
          <a:prstGeom prst="rect">
            <a:avLst/>
          </a:prstGeom>
        </p:spPr>
        <p:txBody>
          <a:bodyPr wrap="none">
            <a:spAutoFit/>
          </a:bodyPr>
          <a:lstStyle/>
          <a:p>
            <a:r>
              <a:rPr lang="en-ZA" sz="1000" i="1" dirty="0"/>
              <a:t>Reference: Nice, 2019</a:t>
            </a:r>
          </a:p>
        </p:txBody>
      </p:sp>
    </p:spTree>
    <p:extLst>
      <p:ext uri="{BB962C8B-B14F-4D97-AF65-F5344CB8AC3E}">
        <p14:creationId xmlns:p14="http://schemas.microsoft.com/office/powerpoint/2010/main" val="823296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82612"/>
          </a:xfrm>
        </p:spPr>
        <p:txBody>
          <a:bodyPr>
            <a:normAutofit fontScale="90000"/>
          </a:bodyPr>
          <a:lstStyle/>
          <a:p>
            <a:pPr eaLnBrk="1" hangingPunct="1"/>
            <a:r>
              <a:rPr lang="en-ZA" sz="2600" dirty="0"/>
              <a:t>(4) MoBE Healthcare case study</a:t>
            </a:r>
            <a:br>
              <a:rPr lang="en-ZA" sz="2600" dirty="0"/>
            </a:br>
            <a:r>
              <a:rPr lang="en-ZA" sz="2600" b="0" dirty="0"/>
              <a:t>Methodology Spatial analytics</a:t>
            </a:r>
            <a:endParaRPr lang="en-GB" sz="2600" b="0" dirty="0">
              <a:latin typeface="Calibri" pitchFamily="34" charset="0"/>
            </a:endParaRPr>
          </a:p>
        </p:txBody>
      </p:sp>
      <p:pic>
        <p:nvPicPr>
          <p:cNvPr id="4" name="Picture 1" descr="MP axial map observ analysis"/>
          <p:cNvPicPr>
            <a:picLocks noChangeAspect="1" noChangeArrowheads="1"/>
          </p:cNvPicPr>
          <p:nvPr/>
        </p:nvPicPr>
        <p:blipFill rotWithShape="1">
          <a:blip r:embed="rId3">
            <a:extLst>
              <a:ext uri="{28A0092B-C50C-407E-A947-70E740481C1C}">
                <a14:useLocalDpi xmlns:a14="http://schemas.microsoft.com/office/drawing/2010/main" val="0"/>
              </a:ext>
            </a:extLst>
          </a:blip>
          <a:srcRect t="4706"/>
          <a:stretch/>
        </p:blipFill>
        <p:spPr bwMode="auto">
          <a:xfrm>
            <a:off x="-10081" y="1268760"/>
            <a:ext cx="4582081" cy="29167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9520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en-GB" altLang="en-US" sz="600" b="0" i="0" u="none" strike="noStrike" cap="none" normalizeH="0" baseline="0">
                <a:ln>
                  <a:noFill/>
                </a:ln>
                <a:solidFill>
                  <a:schemeClr val="tx1"/>
                </a:solidFill>
                <a:effectLst/>
                <a:latin typeface="Arial" pitchFamily="34" charset="0"/>
                <a:cs typeface="Arial" pitchFamily="34" charset="0"/>
              </a:rPr>
              <a:t> </a:t>
            </a: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pic>
        <p:nvPicPr>
          <p:cNvPr id="6" name="Picture 4" descr="MP axial map design analysis"/>
          <p:cNvPicPr>
            <a:picLocks noChangeAspect="1" noChangeArrowheads="1"/>
          </p:cNvPicPr>
          <p:nvPr/>
        </p:nvPicPr>
        <p:blipFill rotWithShape="1">
          <a:blip r:embed="rId4">
            <a:extLst>
              <a:ext uri="{28A0092B-C50C-407E-A947-70E740481C1C}">
                <a14:useLocalDpi xmlns:a14="http://schemas.microsoft.com/office/drawing/2010/main" val="0"/>
              </a:ext>
            </a:extLst>
          </a:blip>
          <a:srcRect t="4706"/>
          <a:stretch/>
        </p:blipFill>
        <p:spPr bwMode="auto">
          <a:xfrm>
            <a:off x="4663342" y="1268760"/>
            <a:ext cx="4480658" cy="291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9888" y="4185507"/>
            <a:ext cx="9054112" cy="923330"/>
          </a:xfrm>
          <a:prstGeom prst="rect">
            <a:avLst/>
          </a:prstGeom>
        </p:spPr>
        <p:txBody>
          <a:bodyPr wrap="square">
            <a:spAutoFit/>
          </a:bodyPr>
          <a:lstStyle/>
          <a:p>
            <a:pPr marL="342900" indent="-342900">
              <a:buAutoNum type="alphaLcParenBoth"/>
            </a:pPr>
            <a:r>
              <a:rPr lang="en-GB" dirty="0"/>
              <a:t>Axial Map: MP as-built planning                     (b) Axial Map: MP observational flow.</a:t>
            </a:r>
          </a:p>
          <a:p>
            <a:pPr marL="342900" indent="-342900">
              <a:buAutoNum type="alphaLcParenBoth"/>
            </a:pPr>
            <a:endParaRPr lang="en-GB" dirty="0"/>
          </a:p>
          <a:p>
            <a:r>
              <a:rPr lang="en-GB" dirty="0"/>
              <a:t>Winter                                                                   Summer</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970" y="5112861"/>
            <a:ext cx="4432030" cy="156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1" y="5112861"/>
            <a:ext cx="4582081" cy="15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035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82612"/>
          </a:xfrm>
        </p:spPr>
        <p:txBody>
          <a:bodyPr>
            <a:normAutofit fontScale="90000"/>
          </a:bodyPr>
          <a:lstStyle/>
          <a:p>
            <a:pPr eaLnBrk="1" hangingPunct="1"/>
            <a:r>
              <a:rPr lang="en-ZA" sz="2600" dirty="0"/>
              <a:t>(4) MoBE Healthcare case study</a:t>
            </a:r>
            <a:br>
              <a:rPr lang="en-ZA" sz="2600" dirty="0"/>
            </a:br>
            <a:r>
              <a:rPr lang="en-ZA" sz="2600" b="0" dirty="0"/>
              <a:t>Methodology</a:t>
            </a:r>
            <a:r>
              <a:rPr lang="en-ZA" sz="2600" dirty="0"/>
              <a:t> </a:t>
            </a:r>
            <a:r>
              <a:rPr lang="en-ZA" sz="2600" b="0" dirty="0"/>
              <a:t>Environmental &amp; engineering</a:t>
            </a:r>
            <a:endParaRPr lang="en-GB" sz="2600" b="0" dirty="0">
              <a:latin typeface="Calibri" pitchFamily="34" charset="0"/>
            </a:endParaRPr>
          </a:p>
        </p:txBody>
      </p:sp>
      <p:sp>
        <p:nvSpPr>
          <p:cNvPr id="2" name="Rectangle 1"/>
          <p:cNvSpPr/>
          <p:nvPr/>
        </p:nvSpPr>
        <p:spPr>
          <a:xfrm>
            <a:off x="445705" y="1340768"/>
            <a:ext cx="8229600" cy="2862322"/>
          </a:xfrm>
          <a:prstGeom prst="rect">
            <a:avLst/>
          </a:prstGeom>
        </p:spPr>
        <p:txBody>
          <a:bodyPr wrap="square">
            <a:spAutoFit/>
          </a:bodyPr>
          <a:lstStyle/>
          <a:p>
            <a:pPr marL="285750" indent="-285750">
              <a:buFont typeface="Arial" panose="020B0604020202020204" pitchFamily="34" charset="0"/>
              <a:buChar char="•"/>
            </a:pPr>
            <a:r>
              <a:rPr lang="en-ZA" dirty="0"/>
              <a:t>Sensor data: CO2, temperature and humidity.</a:t>
            </a:r>
          </a:p>
          <a:p>
            <a:pPr marL="285750" indent="-285750">
              <a:buFont typeface="Arial" panose="020B0604020202020204" pitchFamily="34" charset="0"/>
              <a:buChar char="•"/>
            </a:pPr>
            <a:r>
              <a:rPr lang="en-ZA" dirty="0"/>
              <a:t>lighting (LUX)</a:t>
            </a:r>
          </a:p>
          <a:p>
            <a:pPr marL="285750" indent="-285750">
              <a:buFont typeface="Arial" panose="020B0604020202020204" pitchFamily="34" charset="0"/>
              <a:buChar char="•"/>
            </a:pPr>
            <a:r>
              <a:rPr lang="en-ZA" dirty="0"/>
              <a:t>Continuous sensing and sampling of.</a:t>
            </a:r>
          </a:p>
          <a:p>
            <a:pPr marL="285750" indent="-285750">
              <a:buFont typeface="Arial" panose="020B0604020202020204" pitchFamily="34" charset="0"/>
              <a:buChar char="•"/>
            </a:pPr>
            <a:r>
              <a:rPr lang="en-ZA" dirty="0"/>
              <a:t>Ventilation source identified</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Full characterisation of the mechanical system prior to study:</a:t>
            </a:r>
          </a:p>
          <a:p>
            <a:pPr marL="742950" lvl="1" indent="-285750">
              <a:buFont typeface="Arial" panose="020B0604020202020204" pitchFamily="34" charset="0"/>
              <a:buChar char="•"/>
            </a:pPr>
            <a:r>
              <a:rPr lang="en-ZA" dirty="0"/>
              <a:t>air source, </a:t>
            </a:r>
          </a:p>
          <a:p>
            <a:pPr marL="742950" lvl="1" indent="-285750">
              <a:buFont typeface="Arial" panose="020B0604020202020204" pitchFamily="34" charset="0"/>
              <a:buChar char="•"/>
            </a:pPr>
            <a:r>
              <a:rPr lang="en-ZA" dirty="0"/>
              <a:t>airflow, </a:t>
            </a:r>
          </a:p>
          <a:p>
            <a:pPr marL="742950" lvl="1" indent="-285750">
              <a:buFont typeface="Arial" panose="020B0604020202020204" pitchFamily="34" charset="0"/>
              <a:buChar char="•"/>
            </a:pPr>
            <a:r>
              <a:rPr lang="en-ZA" dirty="0"/>
              <a:t>direction flow and</a:t>
            </a:r>
          </a:p>
          <a:p>
            <a:pPr marL="742950" lvl="1" indent="-285750">
              <a:buFont typeface="Arial" panose="020B0604020202020204" pitchFamily="34" charset="0"/>
              <a:buChar char="•"/>
            </a:pPr>
            <a:r>
              <a:rPr lang="en-ZA" dirty="0"/>
              <a:t>pressure differential between spaces within the various facilities. </a:t>
            </a:r>
          </a:p>
        </p:txBody>
      </p:sp>
      <p:sp>
        <p:nvSpPr>
          <p:cNvPr id="3" name="Rectangle 2"/>
          <p:cNvSpPr/>
          <p:nvPr/>
        </p:nvSpPr>
        <p:spPr>
          <a:xfrm>
            <a:off x="445705" y="6021288"/>
            <a:ext cx="1452642" cy="246221"/>
          </a:xfrm>
          <a:prstGeom prst="rect">
            <a:avLst/>
          </a:prstGeom>
        </p:spPr>
        <p:txBody>
          <a:bodyPr wrap="none">
            <a:spAutoFit/>
          </a:bodyPr>
          <a:lstStyle/>
          <a:p>
            <a:r>
              <a:rPr lang="en-ZA" sz="1000" i="1" dirty="0"/>
              <a:t>Reference: Nice, 2019</a:t>
            </a:r>
          </a:p>
        </p:txBody>
      </p:sp>
    </p:spTree>
    <p:extLst>
      <p:ext uri="{BB962C8B-B14F-4D97-AF65-F5344CB8AC3E}">
        <p14:creationId xmlns:p14="http://schemas.microsoft.com/office/powerpoint/2010/main" val="3992777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82612"/>
          </a:xfrm>
        </p:spPr>
        <p:txBody>
          <a:bodyPr>
            <a:normAutofit fontScale="90000"/>
          </a:bodyPr>
          <a:lstStyle/>
          <a:p>
            <a:pPr eaLnBrk="1" hangingPunct="1"/>
            <a:r>
              <a:rPr lang="en-ZA" sz="2600" dirty="0"/>
              <a:t>(4) MoBE Healthcare case study</a:t>
            </a:r>
            <a:br>
              <a:rPr lang="en-ZA" sz="2600" dirty="0"/>
            </a:br>
            <a:r>
              <a:rPr lang="en-ZA" sz="2600" b="0" dirty="0"/>
              <a:t>Methodology Microbiology</a:t>
            </a:r>
            <a:endParaRPr lang="en-GB" sz="2600" b="0" dirty="0">
              <a:latin typeface="Calibri" pitchFamily="34" charset="0"/>
            </a:endParaRPr>
          </a:p>
        </p:txBody>
      </p:sp>
      <p:sp>
        <p:nvSpPr>
          <p:cNvPr id="2" name="Rectangle 1"/>
          <p:cNvSpPr/>
          <p:nvPr/>
        </p:nvSpPr>
        <p:spPr>
          <a:xfrm>
            <a:off x="323528" y="1340768"/>
            <a:ext cx="8363272" cy="4955203"/>
          </a:xfrm>
          <a:prstGeom prst="rect">
            <a:avLst/>
          </a:prstGeom>
        </p:spPr>
        <p:txBody>
          <a:bodyPr wrap="square">
            <a:spAutoFit/>
          </a:bodyPr>
          <a:lstStyle/>
          <a:p>
            <a:pPr marL="285750" indent="-285750">
              <a:buFont typeface="Arial" panose="020B0604020202020204" pitchFamily="34" charset="0"/>
              <a:buChar char="•"/>
            </a:pPr>
            <a:r>
              <a:rPr lang="en-ZA" dirty="0"/>
              <a:t>Developed from a broad literature review that included sampling, equipment, analysis, sequencing techniques, database selection and the selection of bioinformatics platforms. </a:t>
            </a:r>
          </a:p>
          <a:p>
            <a:pPr marL="285750" indent="-285750">
              <a:buFont typeface="Arial" panose="020B0604020202020204" pitchFamily="34" charset="0"/>
              <a:buChar char="•"/>
            </a:pPr>
            <a:r>
              <a:rPr lang="en-ZA" dirty="0"/>
              <a:t>Air and surface sampling</a:t>
            </a:r>
          </a:p>
          <a:p>
            <a:pPr marL="285750" indent="-285750">
              <a:buFont typeface="Arial" panose="020B0604020202020204" pitchFamily="34" charset="0"/>
              <a:buChar char="•"/>
            </a:pPr>
            <a:r>
              <a:rPr lang="en-ZA" dirty="0"/>
              <a:t>Sampling once per room daily and seasonally (winter and summer)</a:t>
            </a:r>
          </a:p>
          <a:p>
            <a:pPr marL="285750" indent="-285750">
              <a:buFont typeface="Arial" panose="020B0604020202020204" pitchFamily="34" charset="0"/>
              <a:buChar char="•"/>
            </a:pPr>
            <a:r>
              <a:rPr lang="en-ZA" dirty="0"/>
              <a:t>External sampling twice per day</a:t>
            </a:r>
          </a:p>
          <a:p>
            <a:pPr marL="285750" indent="-285750">
              <a:buFont typeface="Arial" panose="020B0604020202020204" pitchFamily="34" charset="0"/>
              <a:buChar char="•"/>
            </a:pPr>
            <a:r>
              <a:rPr lang="en-ZA" dirty="0"/>
              <a:t>Culture analysis with selected media to detect growth of identified HAI indicator organisms, i.e. Staphylococcus aureus  &amp; Pseudomonas aeruginosa (from surfaces), Pneumocystis </a:t>
            </a:r>
            <a:r>
              <a:rPr lang="en-ZA" dirty="0" err="1"/>
              <a:t>carinii</a:t>
            </a:r>
            <a:r>
              <a:rPr lang="en-ZA" dirty="0"/>
              <a:t> pneumonia (PCP) &amp; Mycobacteria tuberculosis (air). </a:t>
            </a:r>
          </a:p>
          <a:p>
            <a:pPr marL="285750" indent="-285750">
              <a:buFont typeface="Arial" panose="020B0604020202020204" pitchFamily="34" charset="0"/>
              <a:buChar char="•"/>
            </a:pPr>
            <a:r>
              <a:rPr lang="en-ZA" dirty="0"/>
              <a:t>DNA-extraction and PCR (using 16S </a:t>
            </a:r>
            <a:r>
              <a:rPr lang="en-ZA" dirty="0" err="1"/>
              <a:t>rRNA</a:t>
            </a:r>
            <a:r>
              <a:rPr lang="en-ZA" dirty="0"/>
              <a:t> gene V3-V4 primers) were performed on both the air and surface samples. </a:t>
            </a:r>
          </a:p>
          <a:p>
            <a:pPr marL="285750" indent="-285750">
              <a:buFont typeface="Arial" panose="020B0604020202020204" pitchFamily="34" charset="0"/>
              <a:buChar char="•"/>
            </a:pPr>
            <a:r>
              <a:rPr lang="en-ZA" dirty="0"/>
              <a:t>6493 sequences per sample (175). </a:t>
            </a:r>
          </a:p>
          <a:p>
            <a:pPr marL="285750" indent="-285750">
              <a:buFont typeface="Arial" panose="020B0604020202020204" pitchFamily="34" charset="0"/>
              <a:buChar char="•"/>
            </a:pPr>
            <a:r>
              <a:rPr lang="en-ZA" dirty="0"/>
              <a:t>It is important to note that both culture and 16S </a:t>
            </a:r>
            <a:r>
              <a:rPr lang="en-ZA" dirty="0" err="1"/>
              <a:t>Rrna</a:t>
            </a:r>
            <a:r>
              <a:rPr lang="en-ZA" dirty="0"/>
              <a:t> sequencing or pyrosequencing is required, to determine both presence and viability of organisms. </a:t>
            </a:r>
          </a:p>
          <a:p>
            <a:endParaRPr lang="en-ZA" dirty="0"/>
          </a:p>
          <a:p>
            <a:r>
              <a:rPr lang="en-ZA" sz="1000" i="1" dirty="0"/>
              <a:t>Reference: Nice, 2019</a:t>
            </a:r>
          </a:p>
        </p:txBody>
      </p:sp>
    </p:spTree>
    <p:extLst>
      <p:ext uri="{BB962C8B-B14F-4D97-AF65-F5344CB8AC3E}">
        <p14:creationId xmlns:p14="http://schemas.microsoft.com/office/powerpoint/2010/main" val="595358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82612"/>
          </a:xfrm>
        </p:spPr>
        <p:txBody>
          <a:bodyPr>
            <a:normAutofit fontScale="90000"/>
          </a:bodyPr>
          <a:lstStyle/>
          <a:p>
            <a:pPr eaLnBrk="1" hangingPunct="1"/>
            <a:r>
              <a:rPr lang="en-ZA" sz="2600" dirty="0"/>
              <a:t>(4) MoBE Healthcare case study</a:t>
            </a:r>
            <a:br>
              <a:rPr lang="en-ZA" sz="2600" dirty="0"/>
            </a:br>
            <a:r>
              <a:rPr lang="en-ZA" sz="2600" b="0" dirty="0"/>
              <a:t>Microbiology</a:t>
            </a:r>
            <a:endParaRPr lang="en-GB" sz="2600" b="0" dirty="0">
              <a:latin typeface="Calibri" pitchFamily="34" charset="0"/>
            </a:endParaRPr>
          </a:p>
        </p:txBody>
      </p:sp>
      <p:pic>
        <p:nvPicPr>
          <p:cNvPr id="4098" name="Picture 28"/>
          <p:cNvPicPr>
            <a:picLocks noChangeAspect="1" noChangeArrowheads="1"/>
          </p:cNvPicPr>
          <p:nvPr/>
        </p:nvPicPr>
        <p:blipFill rotWithShape="1">
          <a:blip r:embed="rId2">
            <a:extLst>
              <a:ext uri="{28A0092B-C50C-407E-A947-70E740481C1C}">
                <a14:useLocalDpi xmlns:a14="http://schemas.microsoft.com/office/drawing/2010/main" val="0"/>
              </a:ext>
            </a:extLst>
          </a:blip>
          <a:srcRect t="4631"/>
          <a:stretch/>
        </p:blipFill>
        <p:spPr bwMode="auto">
          <a:xfrm>
            <a:off x="107504" y="1196751"/>
            <a:ext cx="8712968" cy="56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963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57200" y="274638"/>
            <a:ext cx="8363272"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000" b="1"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ZA" sz="2600" dirty="0"/>
              <a:t>(5) MoBE applied to Human settlement development</a:t>
            </a:r>
            <a:br>
              <a:rPr lang="en-ZA" sz="2600" dirty="0"/>
            </a:br>
            <a:r>
              <a:rPr lang="en-ZA" sz="2600" b="0" dirty="0"/>
              <a:t>Applying the Healthcare case study findings</a:t>
            </a:r>
            <a:endParaRPr lang="en-GB" sz="2600" b="0" dirty="0">
              <a:latin typeface="Calibri" pitchFamily="34" charset="0"/>
            </a:endParaRPr>
          </a:p>
        </p:txBody>
      </p:sp>
      <p:sp>
        <p:nvSpPr>
          <p:cNvPr id="2" name="Rectangle 1"/>
          <p:cNvSpPr/>
          <p:nvPr/>
        </p:nvSpPr>
        <p:spPr>
          <a:xfrm>
            <a:off x="323528" y="1305341"/>
            <a:ext cx="8363272" cy="4247317"/>
          </a:xfrm>
          <a:prstGeom prst="rect">
            <a:avLst/>
          </a:prstGeom>
        </p:spPr>
        <p:txBody>
          <a:bodyPr wrap="square">
            <a:spAutoFit/>
          </a:bodyPr>
          <a:lstStyle/>
          <a:p>
            <a:pPr algn="just"/>
            <a:r>
              <a:rPr lang="en-ZA" dirty="0"/>
              <a:t>Key findings </a:t>
            </a:r>
          </a:p>
          <a:p>
            <a:pPr algn="just"/>
            <a:endParaRPr lang="en-ZA" dirty="0"/>
          </a:p>
          <a:p>
            <a:pPr marL="285750" indent="-285750" algn="just">
              <a:buFont typeface="Arial" panose="020B0604020202020204" pitchFamily="34" charset="0"/>
              <a:buChar char="•"/>
            </a:pPr>
            <a:r>
              <a:rPr lang="en-ZA" dirty="0"/>
              <a:t>Spatial analysis enabled identification of integration of design and clustering. Comparing the global user flow patterns of both facilities seasonally, higher correlations were achieved in one facility over the other seasonally</a:t>
            </a:r>
          </a:p>
          <a:p>
            <a:pPr algn="just"/>
            <a:endParaRPr lang="en-ZA" dirty="0"/>
          </a:p>
          <a:p>
            <a:pPr marL="285750" indent="-285750" algn="just">
              <a:buFont typeface="Arial" panose="020B0604020202020204" pitchFamily="34" charset="0"/>
              <a:buChar char="•"/>
            </a:pPr>
            <a:r>
              <a:rPr lang="en-ZA" dirty="0"/>
              <a:t>Functional use variations and planning have a direct impact on the utilisation. Reveals hidden social logic in use patterns.</a:t>
            </a:r>
          </a:p>
          <a:p>
            <a:pPr algn="just"/>
            <a:endParaRPr lang="en-ZA" dirty="0"/>
          </a:p>
          <a:p>
            <a:pPr marL="285750" indent="-285750" algn="just">
              <a:buFont typeface="Arial" panose="020B0604020202020204" pitchFamily="34" charset="0"/>
              <a:buChar char="•"/>
            </a:pPr>
            <a:r>
              <a:rPr lang="en-ZA" dirty="0"/>
              <a:t>Higher occupied spaces indicated an increase in the number of Operational Taxonomic Units (OTU), i.e. a larger number of identified microorganisms compared to other rooms for both facilities.</a:t>
            </a:r>
          </a:p>
          <a:p>
            <a:pPr algn="just"/>
            <a:endParaRPr lang="en-ZA" dirty="0"/>
          </a:p>
          <a:p>
            <a:pPr marL="285750" indent="-285750" algn="just">
              <a:buFont typeface="Arial" panose="020B0604020202020204" pitchFamily="34" charset="0"/>
              <a:buChar char="•"/>
            </a:pPr>
            <a:r>
              <a:rPr lang="en-ZA" dirty="0"/>
              <a:t>The data indicated that there is a correlation with the change in flow patterns, occupancy and the quanta of organisms. </a:t>
            </a:r>
          </a:p>
        </p:txBody>
      </p:sp>
    </p:spTree>
    <p:extLst>
      <p:ext uri="{BB962C8B-B14F-4D97-AF65-F5344CB8AC3E}">
        <p14:creationId xmlns:p14="http://schemas.microsoft.com/office/powerpoint/2010/main" val="1984538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528994-C16D-4D56-BAC3-C3A9F42DF46C}"/>
              </a:ext>
            </a:extLst>
          </p:cNvPr>
          <p:cNvSpPr/>
          <p:nvPr/>
        </p:nvSpPr>
        <p:spPr>
          <a:xfrm>
            <a:off x="-12912" y="1412776"/>
            <a:ext cx="9156912" cy="544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itle 1"/>
          <p:cNvSpPr txBox="1">
            <a:spLocks/>
          </p:cNvSpPr>
          <p:nvPr/>
        </p:nvSpPr>
        <p:spPr bwMode="auto">
          <a:xfrm>
            <a:off x="457200" y="274638"/>
            <a:ext cx="8363272"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000" b="1"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ZA" sz="2600" dirty="0"/>
              <a:t>(5) MoBE applied to Human settlement development</a:t>
            </a:r>
            <a:br>
              <a:rPr lang="en-ZA" sz="2600" dirty="0"/>
            </a:br>
            <a:r>
              <a:rPr lang="en-ZA" sz="2600" b="0" dirty="0"/>
              <a:t>Applying the Healthcare case study findings</a:t>
            </a:r>
            <a:endParaRPr lang="en-GB" sz="2600" b="0" dirty="0">
              <a:latin typeface="Calibri" pitchFamily="34" charset="0"/>
            </a:endParaRPr>
          </a:p>
        </p:txBody>
      </p:sp>
      <p:sp>
        <p:nvSpPr>
          <p:cNvPr id="2" name="Rectangle 1"/>
          <p:cNvSpPr/>
          <p:nvPr/>
        </p:nvSpPr>
        <p:spPr>
          <a:xfrm>
            <a:off x="323528" y="1340768"/>
            <a:ext cx="8496944" cy="5078313"/>
          </a:xfrm>
          <a:prstGeom prst="rect">
            <a:avLst/>
          </a:prstGeom>
        </p:spPr>
        <p:txBody>
          <a:bodyPr wrap="square">
            <a:spAutoFit/>
          </a:bodyPr>
          <a:lstStyle/>
          <a:p>
            <a:pPr marL="285750" indent="-285750" algn="just">
              <a:buFont typeface="Arial" panose="020B0604020202020204" pitchFamily="34" charset="0"/>
              <a:buChar char="•"/>
            </a:pPr>
            <a:r>
              <a:rPr lang="en-ZA" dirty="0"/>
              <a:t>When considering occupancy rates and the variation in summer and winter in the microbial sampling of surface and air total OTU’s, an increase was observed in indicator species related to an air source. </a:t>
            </a:r>
          </a:p>
          <a:p>
            <a:pPr algn="just"/>
            <a:endParaRPr lang="en-ZA" dirty="0"/>
          </a:p>
          <a:p>
            <a:pPr marL="285750" indent="-285750" algn="just">
              <a:buFont typeface="Arial" panose="020B0604020202020204" pitchFamily="34" charset="0"/>
              <a:buChar char="•"/>
            </a:pPr>
            <a:r>
              <a:rPr lang="en-ZA" dirty="0"/>
              <a:t>Seasonal microbiome variations infers variable indoor environment conditions and a variation microbial communities (specie presence and abundance.) Room types are relevant (functional use), a 60% biome variation in most zones/rooms when grading activity rates.</a:t>
            </a:r>
          </a:p>
          <a:p>
            <a:pPr algn="just"/>
            <a:endParaRPr lang="en-ZA" dirty="0"/>
          </a:p>
          <a:p>
            <a:pPr marL="285750" indent="-285750" algn="just">
              <a:buFont typeface="Arial" panose="020B0604020202020204" pitchFamily="34" charset="0"/>
              <a:buChar char="•"/>
            </a:pPr>
            <a:r>
              <a:rPr lang="en-ZA" dirty="0"/>
              <a:t>Building systems and planning layout play a significant role in the microbial communities composition. </a:t>
            </a:r>
            <a:r>
              <a:rPr lang="en-ZA" dirty="0" err="1"/>
              <a:t>Ie</a:t>
            </a:r>
            <a:r>
              <a:rPr lang="en-ZA" dirty="0"/>
              <a:t>. Ventilation is a key driver in microbial community composition</a:t>
            </a:r>
          </a:p>
          <a:p>
            <a:pPr algn="just"/>
            <a:endParaRPr lang="en-ZA" dirty="0"/>
          </a:p>
          <a:p>
            <a:pPr marL="285750" indent="-285750" algn="just">
              <a:buFont typeface="Arial" panose="020B0604020202020204" pitchFamily="34" charset="0"/>
              <a:buChar char="•"/>
            </a:pPr>
            <a:r>
              <a:rPr lang="en-ZA" dirty="0"/>
              <a:t>Unique air and surface communities were observed</a:t>
            </a:r>
          </a:p>
          <a:p>
            <a:pPr algn="just"/>
            <a:endParaRPr lang="en-ZA" dirty="0"/>
          </a:p>
          <a:p>
            <a:pPr marL="285750" indent="-285750" algn="just">
              <a:buFont typeface="Arial" panose="020B0604020202020204" pitchFamily="34" charset="0"/>
              <a:buChar char="•"/>
            </a:pPr>
            <a:r>
              <a:rPr lang="en-ZA" dirty="0"/>
              <a:t>The two facilities were invariant (notes a similar biome composition)… postulating that similar typologies might present similar biomes (yet unique)… the verdict is still out</a:t>
            </a:r>
          </a:p>
        </p:txBody>
      </p:sp>
    </p:spTree>
    <p:extLst>
      <p:ext uri="{BB962C8B-B14F-4D97-AF65-F5344CB8AC3E}">
        <p14:creationId xmlns:p14="http://schemas.microsoft.com/office/powerpoint/2010/main" val="2867148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12" y="1412776"/>
            <a:ext cx="9156912" cy="544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242" name="Title 1"/>
          <p:cNvSpPr>
            <a:spLocks noGrp="1"/>
          </p:cNvSpPr>
          <p:nvPr>
            <p:ph type="title"/>
          </p:nvPr>
        </p:nvSpPr>
        <p:spPr>
          <a:xfrm>
            <a:off x="457200" y="274638"/>
            <a:ext cx="8363272" cy="582612"/>
          </a:xfrm>
        </p:spPr>
        <p:txBody>
          <a:bodyPr>
            <a:noAutofit/>
          </a:bodyPr>
          <a:lstStyle/>
          <a:p>
            <a:pPr eaLnBrk="1" hangingPunct="1"/>
            <a:r>
              <a:rPr lang="en-ZA" sz="2600" dirty="0"/>
              <a:t>(5) MoBE applied to Human settlement development</a:t>
            </a:r>
            <a:br>
              <a:rPr lang="en-ZA" sz="2600" dirty="0"/>
            </a:br>
            <a:r>
              <a:rPr lang="en-ZA" sz="2600" b="0" dirty="0"/>
              <a:t>Home &amp; urban microbiome for South Africa</a:t>
            </a:r>
            <a:endParaRPr lang="en-GB" sz="2600" b="0" dirty="0">
              <a:latin typeface="Calibri" pitchFamily="34" charset="0"/>
            </a:endParaRPr>
          </a:p>
        </p:txBody>
      </p:sp>
      <p:pic>
        <p:nvPicPr>
          <p:cNvPr id="3" name="Picture 6" descr="http://homemicrobiome.com/wp-content/uploads/2012/02/wp_hmp_logo3-480x2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3867858" cy="1692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59832" y="2319263"/>
            <a:ext cx="2736304" cy="461665"/>
          </a:xfrm>
          <a:prstGeom prst="rect">
            <a:avLst/>
          </a:prstGeom>
          <a:noFill/>
        </p:spPr>
        <p:txBody>
          <a:bodyPr wrap="square" rtlCol="0">
            <a:spAutoFit/>
          </a:bodyPr>
          <a:lstStyle/>
          <a:p>
            <a:r>
              <a:rPr lang="en-ZA" sz="2400" b="1" dirty="0">
                <a:solidFill>
                  <a:srgbClr val="FF0000"/>
                </a:solidFill>
              </a:rPr>
              <a:t>South Africa…??</a:t>
            </a:r>
          </a:p>
        </p:txBody>
      </p:sp>
      <p:sp>
        <p:nvSpPr>
          <p:cNvPr id="4" name="Rectangle 3"/>
          <p:cNvSpPr/>
          <p:nvPr/>
        </p:nvSpPr>
        <p:spPr>
          <a:xfrm>
            <a:off x="297782" y="3336454"/>
            <a:ext cx="8363272" cy="2585323"/>
          </a:xfrm>
          <a:prstGeom prst="rect">
            <a:avLst/>
          </a:prstGeom>
        </p:spPr>
        <p:txBody>
          <a:bodyPr wrap="square">
            <a:spAutoFit/>
          </a:bodyPr>
          <a:lstStyle/>
          <a:p>
            <a:pPr marL="285750" indent="-285750">
              <a:buFont typeface="Arial" panose="020B0604020202020204" pitchFamily="34" charset="0"/>
              <a:buChar char="•"/>
            </a:pPr>
            <a:r>
              <a:rPr lang="en-ZA" dirty="0"/>
              <a:t>Matching methodology as applied in the healthcare settings.</a:t>
            </a:r>
          </a:p>
          <a:p>
            <a:pPr marL="285750" indent="-285750">
              <a:buFont typeface="Arial" panose="020B0604020202020204" pitchFamily="34" charset="0"/>
              <a:buChar char="•"/>
            </a:pPr>
            <a:r>
              <a:rPr lang="en-ZA" dirty="0"/>
              <a:t>Seasonal investigations, in similar housing typologies in different regions within a metropole. </a:t>
            </a:r>
          </a:p>
          <a:p>
            <a:pPr marL="285750" indent="-285750">
              <a:buFont typeface="Arial" panose="020B0604020202020204" pitchFamily="34" charset="0"/>
              <a:buChar char="•"/>
            </a:pPr>
            <a:r>
              <a:rPr lang="en-ZA" dirty="0"/>
              <a:t>Compare high-rise housing typologies (urban environments) to low rise typologies (free standing dwelling in suburban environments). </a:t>
            </a:r>
          </a:p>
          <a:p>
            <a:pPr marL="285750" indent="-285750">
              <a:buFont typeface="Arial" panose="020B0604020202020204" pitchFamily="34" charset="0"/>
              <a:buChar char="•"/>
            </a:pPr>
            <a:r>
              <a:rPr lang="en-ZA" dirty="0"/>
              <a:t>Time related investigation, (considering both occupancy and in unoccupied)</a:t>
            </a:r>
          </a:p>
          <a:p>
            <a:pPr marL="285750" indent="-285750">
              <a:buFont typeface="Arial" panose="020B0604020202020204" pitchFamily="34" charset="0"/>
              <a:buChar char="•"/>
            </a:pPr>
            <a:r>
              <a:rPr lang="en-ZA" dirty="0"/>
              <a:t>Room comparison between typologies </a:t>
            </a:r>
          </a:p>
          <a:p>
            <a:pPr marL="285750" indent="-285750">
              <a:buFont typeface="Arial" panose="020B0604020202020204" pitchFamily="34" charset="0"/>
              <a:buChar char="•"/>
            </a:pPr>
            <a:r>
              <a:rPr lang="en-ZA" dirty="0"/>
              <a:t>Increased number of microbial samples per space due to potential low biomass </a:t>
            </a:r>
          </a:p>
        </p:txBody>
      </p:sp>
    </p:spTree>
    <p:extLst>
      <p:ext uri="{BB962C8B-B14F-4D97-AF65-F5344CB8AC3E}">
        <p14:creationId xmlns:p14="http://schemas.microsoft.com/office/powerpoint/2010/main" val="275526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912" y="0"/>
            <a:ext cx="91569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endParaRPr lang="en-ZA"/>
          </a:p>
        </p:txBody>
      </p:sp>
      <p:pic>
        <p:nvPicPr>
          <p:cNvPr id="1026" name="Picture 2" descr="Image result for south african human settlements]"/>
          <p:cNvPicPr>
            <a:picLocks noChangeAspect="1" noChangeArrowheads="1"/>
          </p:cNvPicPr>
          <p:nvPr/>
        </p:nvPicPr>
        <p:blipFill rotWithShape="1">
          <a:blip r:embed="rId2">
            <a:extLst>
              <a:ext uri="{28A0092B-C50C-407E-A947-70E740481C1C}">
                <a14:useLocalDpi xmlns:a14="http://schemas.microsoft.com/office/drawing/2010/main" val="0"/>
              </a:ext>
            </a:extLst>
          </a:blip>
          <a:srcRect r="11821"/>
          <a:stretch/>
        </p:blipFill>
        <p:spPr bwMode="auto">
          <a:xfrm>
            <a:off x="0" y="613"/>
            <a:ext cx="3275856" cy="2204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outh african human settlements]"/>
          <p:cNvPicPr>
            <a:picLocks noChangeAspect="1" noChangeArrowheads="1"/>
          </p:cNvPicPr>
          <p:nvPr/>
        </p:nvPicPr>
        <p:blipFill rotWithShape="1">
          <a:blip r:embed="rId3">
            <a:extLst>
              <a:ext uri="{28A0092B-C50C-407E-A947-70E740481C1C}">
                <a14:useLocalDpi xmlns:a14="http://schemas.microsoft.com/office/drawing/2010/main" val="0"/>
              </a:ext>
            </a:extLst>
          </a:blip>
          <a:srcRect r="11781"/>
          <a:stretch/>
        </p:blipFill>
        <p:spPr bwMode="auto">
          <a:xfrm>
            <a:off x="-12912" y="2326883"/>
            <a:ext cx="3288768" cy="24482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521647"/>
            <a:ext cx="7735411" cy="230832"/>
          </a:xfrm>
          <a:prstGeom prst="rect">
            <a:avLst/>
          </a:prstGeom>
          <a:noFill/>
        </p:spPr>
        <p:txBody>
          <a:bodyPr wrap="square" rtlCol="0">
            <a:spAutoFit/>
          </a:bodyPr>
          <a:lstStyle/>
          <a:p>
            <a:r>
              <a:rPr lang="en-ZA" sz="900" i="1" dirty="0"/>
              <a:t>Reference: Images: 1_DHS South Africa, 2_ </a:t>
            </a:r>
            <a:r>
              <a:rPr lang="en-ZA" sz="900" i="1" dirty="0" err="1"/>
              <a:t>Rafiq</a:t>
            </a:r>
            <a:r>
              <a:rPr lang="en-ZA" sz="900" i="1" dirty="0"/>
              <a:t> </a:t>
            </a:r>
            <a:r>
              <a:rPr lang="en-ZA" sz="900" i="1" dirty="0" err="1"/>
              <a:t>Maqbool</a:t>
            </a:r>
            <a:r>
              <a:rPr lang="en-ZA" sz="900" i="1" dirty="0"/>
              <a:t>/Associated Press &amp; Christian </a:t>
            </a:r>
            <a:r>
              <a:rPr lang="en-ZA" sz="900" i="1" dirty="0" err="1"/>
              <a:t>Als</a:t>
            </a:r>
            <a:r>
              <a:rPr lang="en-ZA" sz="900" i="1" dirty="0"/>
              <a:t>/</a:t>
            </a:r>
            <a:r>
              <a:rPr lang="en-ZA" sz="900" i="1" dirty="0" err="1"/>
              <a:t>Panos</a:t>
            </a:r>
            <a:r>
              <a:rPr lang="en-ZA" sz="900" i="1" dirty="0"/>
              <a:t>, 3_Cities Alliance &amp; News 24</a:t>
            </a:r>
          </a:p>
        </p:txBody>
      </p:sp>
      <p:grpSp>
        <p:nvGrpSpPr>
          <p:cNvPr id="8" name="Group 7"/>
          <p:cNvGrpSpPr/>
          <p:nvPr/>
        </p:nvGrpSpPr>
        <p:grpSpPr>
          <a:xfrm>
            <a:off x="1475656" y="1988840"/>
            <a:ext cx="900100" cy="504056"/>
            <a:chOff x="4355976" y="1844824"/>
            <a:chExt cx="900100" cy="504056"/>
          </a:xfrm>
        </p:grpSpPr>
        <p:sp>
          <p:nvSpPr>
            <p:cNvPr id="5" name="Flowchart: Connector 4"/>
            <p:cNvSpPr/>
            <p:nvPr/>
          </p:nvSpPr>
          <p:spPr>
            <a:xfrm>
              <a:off x="4355976" y="1844824"/>
              <a:ext cx="504056" cy="504056"/>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4463988" y="1912186"/>
              <a:ext cx="792088" cy="369332"/>
            </a:xfrm>
            <a:prstGeom prst="rect">
              <a:avLst/>
            </a:prstGeom>
            <a:noFill/>
          </p:spPr>
          <p:txBody>
            <a:bodyPr wrap="square" rtlCol="0">
              <a:spAutoFit/>
            </a:bodyPr>
            <a:lstStyle/>
            <a:p>
              <a:r>
                <a:rPr lang="en-ZA" b="1" dirty="0">
                  <a:solidFill>
                    <a:schemeClr val="bg1"/>
                  </a:solidFill>
                </a:rPr>
                <a:t>1</a:t>
              </a:r>
            </a:p>
          </p:txBody>
        </p:sp>
      </p:grpSp>
      <p:pic>
        <p:nvPicPr>
          <p:cNvPr id="1030" name="Picture 6"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r="16256"/>
          <a:stretch/>
        </p:blipFill>
        <p:spPr bwMode="auto">
          <a:xfrm>
            <a:off x="3383869" y="-10092"/>
            <a:ext cx="3276364" cy="22369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make housing affordable for the urban poor"/>
          <p:cNvPicPr>
            <a:picLocks noChangeAspect="1" noChangeArrowheads="1"/>
          </p:cNvPicPr>
          <p:nvPr/>
        </p:nvPicPr>
        <p:blipFill rotWithShape="1">
          <a:blip r:embed="rId5">
            <a:extLst>
              <a:ext uri="{28A0092B-C50C-407E-A947-70E740481C1C}">
                <a14:useLocalDpi xmlns:a14="http://schemas.microsoft.com/office/drawing/2010/main" val="0"/>
              </a:ext>
            </a:extLst>
          </a:blip>
          <a:srcRect r="16256"/>
          <a:stretch/>
        </p:blipFill>
        <p:spPr bwMode="auto">
          <a:xfrm>
            <a:off x="3383869" y="2348880"/>
            <a:ext cx="3276364" cy="244827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860032" y="1996829"/>
            <a:ext cx="900100" cy="504056"/>
            <a:chOff x="4355976" y="1844824"/>
            <a:chExt cx="900100" cy="504056"/>
          </a:xfrm>
        </p:grpSpPr>
        <p:sp>
          <p:nvSpPr>
            <p:cNvPr id="15" name="Flowchart: Connector 14"/>
            <p:cNvSpPr/>
            <p:nvPr/>
          </p:nvSpPr>
          <p:spPr>
            <a:xfrm>
              <a:off x="4355976" y="1844824"/>
              <a:ext cx="504056" cy="504056"/>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TextBox 15"/>
            <p:cNvSpPr txBox="1"/>
            <p:nvPr/>
          </p:nvSpPr>
          <p:spPr>
            <a:xfrm>
              <a:off x="4463988" y="1912186"/>
              <a:ext cx="792088" cy="369332"/>
            </a:xfrm>
            <a:prstGeom prst="rect">
              <a:avLst/>
            </a:prstGeom>
            <a:noFill/>
          </p:spPr>
          <p:txBody>
            <a:bodyPr wrap="square" rtlCol="0">
              <a:spAutoFit/>
            </a:bodyPr>
            <a:lstStyle/>
            <a:p>
              <a:r>
                <a:rPr lang="en-ZA" b="1" dirty="0">
                  <a:solidFill>
                    <a:schemeClr val="bg1"/>
                  </a:solidFill>
                </a:rPr>
                <a:t>2</a:t>
              </a:r>
            </a:p>
          </p:txBody>
        </p:sp>
      </p:grpSp>
      <p:pic>
        <p:nvPicPr>
          <p:cNvPr id="1034" name="Picture 10" descr="https://www.citiesalliance.org/sites/default/files/styles/full_content/public/news/Brazil1.gif?itok=mf4dYr7p"/>
          <p:cNvPicPr>
            <a:picLocks noChangeAspect="1" noChangeArrowheads="1"/>
          </p:cNvPicPr>
          <p:nvPr/>
        </p:nvPicPr>
        <p:blipFill rotWithShape="1">
          <a:blip r:embed="rId6">
            <a:extLst>
              <a:ext uri="{28A0092B-C50C-407E-A947-70E740481C1C}">
                <a14:useLocalDpi xmlns:a14="http://schemas.microsoft.com/office/drawing/2010/main" val="0"/>
              </a:ext>
            </a:extLst>
          </a:blip>
          <a:srcRect l="35468" r="22061"/>
          <a:stretch/>
        </p:blipFill>
        <p:spPr bwMode="auto">
          <a:xfrm>
            <a:off x="6768245" y="2348880"/>
            <a:ext cx="2375755" cy="24262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erial view of a favela, or shantytown, in Rio de Janeiro. (AF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8245" y="-10093"/>
            <a:ext cx="2375755" cy="223695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7786700" y="1999300"/>
            <a:ext cx="900100" cy="504056"/>
            <a:chOff x="4355976" y="1844824"/>
            <a:chExt cx="900100" cy="504056"/>
          </a:xfrm>
        </p:grpSpPr>
        <p:sp>
          <p:nvSpPr>
            <p:cNvPr id="20" name="Flowchart: Connector 19"/>
            <p:cNvSpPr/>
            <p:nvPr/>
          </p:nvSpPr>
          <p:spPr>
            <a:xfrm>
              <a:off x="4355976" y="1844824"/>
              <a:ext cx="504056" cy="504056"/>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p:cNvSpPr txBox="1"/>
            <p:nvPr/>
          </p:nvSpPr>
          <p:spPr>
            <a:xfrm>
              <a:off x="4463988" y="1912186"/>
              <a:ext cx="792088" cy="369332"/>
            </a:xfrm>
            <a:prstGeom prst="rect">
              <a:avLst/>
            </a:prstGeom>
            <a:noFill/>
          </p:spPr>
          <p:txBody>
            <a:bodyPr wrap="square" rtlCol="0">
              <a:spAutoFit/>
            </a:bodyPr>
            <a:lstStyle/>
            <a:p>
              <a:r>
                <a:rPr lang="en-ZA" b="1" dirty="0">
                  <a:solidFill>
                    <a:schemeClr val="bg1"/>
                  </a:solidFill>
                </a:rPr>
                <a:t>3</a:t>
              </a:r>
            </a:p>
          </p:txBody>
        </p:sp>
      </p:grpSp>
      <p:sp>
        <p:nvSpPr>
          <p:cNvPr id="10" name="Rectangle 9"/>
          <p:cNvSpPr/>
          <p:nvPr/>
        </p:nvSpPr>
        <p:spPr>
          <a:xfrm>
            <a:off x="251520" y="4931876"/>
            <a:ext cx="8712968" cy="369332"/>
          </a:xfrm>
          <a:prstGeom prst="rect">
            <a:avLst/>
          </a:prstGeom>
        </p:spPr>
        <p:txBody>
          <a:bodyPr wrap="square">
            <a:spAutoFit/>
          </a:bodyPr>
          <a:lstStyle/>
          <a:p>
            <a:r>
              <a:rPr lang="en-ZA" b="1" dirty="0"/>
              <a:t>         South Africa                                       India                                        Brazil</a:t>
            </a:r>
          </a:p>
        </p:txBody>
      </p:sp>
    </p:spTree>
    <p:extLst>
      <p:ext uri="{BB962C8B-B14F-4D97-AF65-F5344CB8AC3E}">
        <p14:creationId xmlns:p14="http://schemas.microsoft.com/office/powerpoint/2010/main" val="3460884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8760"/>
            <a:ext cx="8917093" cy="5544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242" name="Title 1"/>
          <p:cNvSpPr>
            <a:spLocks noGrp="1"/>
          </p:cNvSpPr>
          <p:nvPr>
            <p:ph type="title"/>
          </p:nvPr>
        </p:nvSpPr>
        <p:spPr>
          <a:xfrm>
            <a:off x="457200" y="274638"/>
            <a:ext cx="8363272" cy="582612"/>
          </a:xfrm>
        </p:spPr>
        <p:txBody>
          <a:bodyPr>
            <a:noAutofit/>
          </a:bodyPr>
          <a:lstStyle/>
          <a:p>
            <a:pPr eaLnBrk="1" hangingPunct="1"/>
            <a:r>
              <a:rPr lang="en-ZA" sz="2600" dirty="0"/>
              <a:t>(5) MoBE applied to Human settlement development</a:t>
            </a:r>
            <a:br>
              <a:rPr lang="en-ZA" sz="2600" dirty="0"/>
            </a:br>
            <a:r>
              <a:rPr lang="en-ZA" sz="2600" b="0" dirty="0"/>
              <a:t>Home microbiome for South Africa</a:t>
            </a:r>
            <a:endParaRPr lang="en-GB" sz="2600" b="0" dirty="0">
              <a:latin typeface="Calibri" pitchFamily="34" charset="0"/>
            </a:endParaRPr>
          </a:p>
        </p:txBody>
      </p:sp>
      <p:sp>
        <p:nvSpPr>
          <p:cNvPr id="5" name="Rectangle 4"/>
          <p:cNvSpPr/>
          <p:nvPr/>
        </p:nvSpPr>
        <p:spPr>
          <a:xfrm>
            <a:off x="132117" y="1498133"/>
            <a:ext cx="8784976" cy="4955203"/>
          </a:xfrm>
          <a:prstGeom prst="rect">
            <a:avLst/>
          </a:prstGeom>
        </p:spPr>
        <p:txBody>
          <a:bodyPr wrap="square">
            <a:spAutoFit/>
          </a:bodyPr>
          <a:lstStyle/>
          <a:p>
            <a:pPr marL="342900" indent="-342900">
              <a:buFont typeface="Arial" panose="020B0604020202020204" pitchFamily="34" charset="0"/>
              <a:buChar char="•"/>
            </a:pPr>
            <a:r>
              <a:rPr lang="en-US" dirty="0"/>
              <a:t>The findings will enable the development of a methodology for grading zones according to actions and movement patterns </a:t>
            </a:r>
          </a:p>
          <a:p>
            <a:pPr marL="342900" indent="-342900">
              <a:buFont typeface="Arial" panose="020B0604020202020204" pitchFamily="34" charset="0"/>
              <a:buChar char="•"/>
            </a:pPr>
            <a:r>
              <a:rPr lang="en-US" dirty="0"/>
              <a:t>Various design methodologies assessments: by function, by grading, by occupancy, by clustering, actual and potential social interaction etc. </a:t>
            </a:r>
          </a:p>
          <a:p>
            <a:pPr marL="285750" indent="-285750">
              <a:buFont typeface="Arial" panose="020B0604020202020204" pitchFamily="34" charset="0"/>
              <a:buChar char="•"/>
            </a:pPr>
            <a:r>
              <a:rPr lang="en-US" dirty="0"/>
              <a:t>Support the development of design matrix for Health, Risk and contamination in human settlements towards a:</a:t>
            </a:r>
          </a:p>
          <a:p>
            <a:pPr lvl="1" algn="just"/>
            <a:endParaRPr lang="en-US" dirty="0"/>
          </a:p>
          <a:p>
            <a:pPr lvl="1" algn="ctr"/>
            <a:r>
              <a:rPr lang="en-GB" b="1" dirty="0">
                <a:solidFill>
                  <a:srgbClr val="FF0000"/>
                </a:solidFill>
              </a:rPr>
              <a:t>Health Design decision tool: </a:t>
            </a:r>
          </a:p>
          <a:p>
            <a:pPr lvl="1" algn="ctr"/>
            <a:r>
              <a:rPr lang="en-GB" b="1" dirty="0">
                <a:solidFill>
                  <a:srgbClr val="FF0000"/>
                </a:solidFill>
              </a:rPr>
              <a:t>Architectural Design Microbial Risk Model  (ADMRM)</a:t>
            </a:r>
          </a:p>
          <a:p>
            <a:pPr lvl="1" algn="ctr"/>
            <a:endParaRPr lang="en-GB" b="1" dirty="0">
              <a:solidFill>
                <a:srgbClr val="FF0000"/>
              </a:solidFill>
            </a:endParaRPr>
          </a:p>
          <a:p>
            <a:pPr lvl="1" algn="ctr"/>
            <a:r>
              <a:rPr lang="en-GB" b="1" dirty="0">
                <a:solidFill>
                  <a:srgbClr val="FF0000"/>
                </a:solidFill>
              </a:rPr>
              <a:t>for</a:t>
            </a:r>
          </a:p>
          <a:p>
            <a:pPr lvl="1" algn="just"/>
            <a:endParaRPr lang="en-GB" b="1" dirty="0">
              <a:solidFill>
                <a:srgbClr val="FF0000"/>
              </a:solidFill>
            </a:endParaRPr>
          </a:p>
          <a:p>
            <a:pPr lvl="1" algn="ctr"/>
            <a:r>
              <a:rPr lang="en-ZA" b="1" dirty="0">
                <a:solidFill>
                  <a:srgbClr val="FF0000"/>
                </a:solidFill>
              </a:rPr>
              <a:t>Public Health, Public Spaces, Human Settlements, The Built Environment</a:t>
            </a:r>
          </a:p>
          <a:p>
            <a:pPr lvl="1" algn="just"/>
            <a:endParaRPr lang="en-ZA" b="1" dirty="0">
              <a:solidFill>
                <a:srgbClr val="FF0000"/>
              </a:solidFill>
            </a:endParaRPr>
          </a:p>
          <a:p>
            <a:pPr lvl="1" algn="just"/>
            <a:endParaRPr lang="en-ZA" b="1" dirty="0">
              <a:solidFill>
                <a:srgbClr val="FF0000"/>
              </a:solidFill>
            </a:endParaRPr>
          </a:p>
          <a:p>
            <a:pPr lvl="1" algn="ctr"/>
            <a:r>
              <a:rPr lang="en-ZA" sz="2800" b="1" dirty="0">
                <a:solidFill>
                  <a:srgbClr val="FF0000"/>
                </a:solidFill>
              </a:rPr>
              <a:t>Informed design = Smart design</a:t>
            </a:r>
            <a:endParaRPr lang="en-GB" sz="2800" b="1" dirty="0">
              <a:solidFill>
                <a:srgbClr val="FF0000"/>
              </a:solidFill>
            </a:endParaRPr>
          </a:p>
          <a:p>
            <a:r>
              <a:rPr lang="en-US" dirty="0"/>
              <a:t> </a:t>
            </a:r>
            <a:endParaRPr lang="en-GB" dirty="0"/>
          </a:p>
        </p:txBody>
      </p:sp>
    </p:spTree>
    <p:extLst>
      <p:ext uri="{BB962C8B-B14F-4D97-AF65-F5344CB8AC3E}">
        <p14:creationId xmlns:p14="http://schemas.microsoft.com/office/powerpoint/2010/main" val="192866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96752"/>
            <a:ext cx="9036496" cy="5616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3" descr="D:\PhD\PhD 2013-2015\01 Documents\PROJECT DIAGRAM PhD ADMRM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84784"/>
            <a:ext cx="8552309" cy="489654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457200" y="274638"/>
            <a:ext cx="8363272"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000" b="1"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ZA" sz="2600" dirty="0"/>
              <a:t>(5) MoBE applied to Human settlement development</a:t>
            </a:r>
            <a:br>
              <a:rPr lang="en-ZA" sz="2600" dirty="0"/>
            </a:br>
            <a:r>
              <a:rPr lang="en-ZA" sz="2600" b="0" dirty="0"/>
              <a:t>MoBE research roadmap ADMRM tool</a:t>
            </a:r>
            <a:endParaRPr lang="en-GB" sz="2600" b="0" dirty="0">
              <a:latin typeface="Calibri" pitchFamily="34" charset="0"/>
            </a:endParaRPr>
          </a:p>
        </p:txBody>
      </p:sp>
    </p:spTree>
    <p:extLst>
      <p:ext uri="{BB962C8B-B14F-4D97-AF65-F5344CB8AC3E}">
        <p14:creationId xmlns:p14="http://schemas.microsoft.com/office/powerpoint/2010/main" val="181645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96752"/>
            <a:ext cx="9036496" cy="5616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242" name="Title 1"/>
          <p:cNvSpPr>
            <a:spLocks noGrp="1"/>
          </p:cNvSpPr>
          <p:nvPr>
            <p:ph type="title"/>
          </p:nvPr>
        </p:nvSpPr>
        <p:spPr>
          <a:xfrm>
            <a:off x="457200" y="274638"/>
            <a:ext cx="8363272" cy="582612"/>
          </a:xfrm>
        </p:spPr>
        <p:txBody>
          <a:bodyPr>
            <a:noAutofit/>
          </a:bodyPr>
          <a:lstStyle/>
          <a:p>
            <a:pPr eaLnBrk="1" hangingPunct="1"/>
            <a:r>
              <a:rPr lang="en-ZA" sz="2600" dirty="0"/>
              <a:t>(6) Conclusion &amp; Findings</a:t>
            </a:r>
            <a:endParaRPr lang="en-GB" sz="2600" b="0" dirty="0">
              <a:latin typeface="Calibri" pitchFamily="34" charset="0"/>
            </a:endParaRPr>
          </a:p>
        </p:txBody>
      </p:sp>
      <p:sp>
        <p:nvSpPr>
          <p:cNvPr id="3" name="Rectangle 2"/>
          <p:cNvSpPr/>
          <p:nvPr/>
        </p:nvSpPr>
        <p:spPr>
          <a:xfrm>
            <a:off x="341784" y="1182652"/>
            <a:ext cx="8352928" cy="6340197"/>
          </a:xfrm>
          <a:prstGeom prst="rect">
            <a:avLst/>
          </a:prstGeom>
        </p:spPr>
        <p:txBody>
          <a:bodyPr wrap="square">
            <a:spAutoFit/>
          </a:bodyPr>
          <a:lstStyle/>
          <a:p>
            <a:pPr algn="just"/>
            <a:r>
              <a:rPr lang="en-ZA" dirty="0" err="1"/>
              <a:t>MoBE</a:t>
            </a:r>
            <a:r>
              <a:rPr lang="en-ZA" dirty="0"/>
              <a:t> research provides insight into the living environments, public indoor spaces that built environment practitioners create. It provides the missing link and platform for health associated data collection in BE studies. </a:t>
            </a:r>
          </a:p>
          <a:p>
            <a:pPr algn="just"/>
            <a:endParaRPr lang="en-ZA" dirty="0"/>
          </a:p>
          <a:p>
            <a:pPr algn="just"/>
            <a:r>
              <a:rPr lang="en-ZA" dirty="0"/>
              <a:t>Spatial analytics and indoor microbiome dependencies (common sources, ventilation etc.) demonstrated that the modelling techniques can be applied for risk grading in hospital environments and postulate towards other typologies </a:t>
            </a:r>
          </a:p>
          <a:p>
            <a:pPr algn="just"/>
            <a:endParaRPr lang="en-ZA" dirty="0"/>
          </a:p>
          <a:p>
            <a:pPr algn="just"/>
            <a:r>
              <a:rPr lang="en-ZA" dirty="0"/>
              <a:t>Developing a microbial design matrix will support planning selections, environmental awareness, material selection, user health, the characterisation of building typologies and appropriate building system selection.</a:t>
            </a:r>
          </a:p>
          <a:p>
            <a:pPr algn="just"/>
            <a:endParaRPr lang="en-ZA" dirty="0"/>
          </a:p>
          <a:p>
            <a:pPr algn="just"/>
            <a:r>
              <a:rPr lang="en-ZA" dirty="0">
                <a:solidFill>
                  <a:srgbClr val="C00000"/>
                </a:solidFill>
              </a:rPr>
              <a:t>The relevance to architecture and human </a:t>
            </a:r>
            <a:r>
              <a:rPr lang="en-ZA" dirty="0" err="1">
                <a:solidFill>
                  <a:srgbClr val="C00000"/>
                </a:solidFill>
              </a:rPr>
              <a:t>settleemnts</a:t>
            </a:r>
            <a:r>
              <a:rPr lang="en-ZA" dirty="0">
                <a:solidFill>
                  <a:srgbClr val="C00000"/>
                </a:solidFill>
              </a:rPr>
              <a:t> lies in the development of an </a:t>
            </a:r>
            <a:r>
              <a:rPr lang="en-ZA" b="1" dirty="0">
                <a:solidFill>
                  <a:srgbClr val="C00000"/>
                </a:solidFill>
              </a:rPr>
              <a:t>architectural design microbial risk model ‘ADMRM’</a:t>
            </a:r>
            <a:r>
              <a:rPr lang="en-ZA" dirty="0">
                <a:solidFill>
                  <a:srgbClr val="C00000"/>
                </a:solidFill>
              </a:rPr>
              <a:t> for the built environment, that incorporates various data sets and translates them for the built environment practitioner to apply in every day design and build planning</a:t>
            </a:r>
          </a:p>
          <a:p>
            <a:pPr algn="just"/>
            <a:endParaRPr lang="en-ZA" dirty="0">
              <a:solidFill>
                <a:srgbClr val="C00000"/>
              </a:solidFill>
            </a:endParaRPr>
          </a:p>
          <a:p>
            <a:pPr algn="just"/>
            <a:r>
              <a:rPr lang="en-ZA" dirty="0"/>
              <a:t>Applying </a:t>
            </a:r>
            <a:r>
              <a:rPr lang="en-ZA" dirty="0" err="1"/>
              <a:t>MoBE</a:t>
            </a:r>
            <a:r>
              <a:rPr lang="en-ZA" dirty="0"/>
              <a:t> research methodologies to human settlement investigation will provide empirical data that can support decision-making tools and policies in the human settlement domain for health.</a:t>
            </a:r>
          </a:p>
          <a:p>
            <a:pPr algn="just"/>
            <a:endParaRPr lang="en-ZA" dirty="0"/>
          </a:p>
          <a:p>
            <a:pPr algn="just"/>
            <a:endParaRPr lang="en-ZA" dirty="0"/>
          </a:p>
        </p:txBody>
      </p:sp>
    </p:spTree>
    <p:extLst>
      <p:ext uri="{BB962C8B-B14F-4D97-AF65-F5344CB8AC3E}">
        <p14:creationId xmlns:p14="http://schemas.microsoft.com/office/powerpoint/2010/main" val="2451719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1520" y="404664"/>
            <a:ext cx="8568952" cy="923330"/>
          </a:xfrm>
          <a:prstGeom prst="rect">
            <a:avLst/>
          </a:prstGeom>
          <a:noFill/>
        </p:spPr>
        <p:txBody>
          <a:bodyPr wrap="square" rtlCol="0">
            <a:spAutoFit/>
          </a:bodyPr>
          <a:lstStyle/>
          <a:p>
            <a:pPr algn="ctr"/>
            <a:endParaRPr lang="en-ZA" sz="2400" b="1" dirty="0"/>
          </a:p>
          <a:p>
            <a:pPr algn="ctr"/>
            <a:r>
              <a:rPr lang="en-ZA" sz="3000" b="1" cap="all" dirty="0"/>
              <a:t>THANK YOU</a:t>
            </a:r>
          </a:p>
        </p:txBody>
      </p:sp>
      <p:sp>
        <p:nvSpPr>
          <p:cNvPr id="6" name="TextBox 5"/>
          <p:cNvSpPr txBox="1"/>
          <p:nvPr/>
        </p:nvSpPr>
        <p:spPr>
          <a:xfrm>
            <a:off x="467544" y="1628800"/>
            <a:ext cx="8136904" cy="584775"/>
          </a:xfrm>
          <a:prstGeom prst="rect">
            <a:avLst/>
          </a:prstGeom>
          <a:noFill/>
        </p:spPr>
        <p:txBody>
          <a:bodyPr wrap="square" rtlCol="0">
            <a:spAutoFit/>
          </a:bodyPr>
          <a:lstStyle/>
          <a:p>
            <a:pPr algn="ctr"/>
            <a:endParaRPr lang="en-ZA" sz="1600" b="1" dirty="0"/>
          </a:p>
          <a:p>
            <a:pPr algn="ctr"/>
            <a:r>
              <a:rPr lang="en-ZA" sz="1600" dirty="0"/>
              <a:t>Jnice@csir.co.za</a:t>
            </a:r>
            <a:endParaRPr lang="en-GB" sz="1600" dirty="0"/>
          </a:p>
        </p:txBody>
      </p:sp>
    </p:spTree>
    <p:extLst>
      <p:ext uri="{BB962C8B-B14F-4D97-AF65-F5344CB8AC3E}">
        <p14:creationId xmlns:p14="http://schemas.microsoft.com/office/powerpoint/2010/main" val="210538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988840"/>
            <a:ext cx="7920880" cy="677108"/>
          </a:xfrm>
          <a:prstGeom prst="rect">
            <a:avLst/>
          </a:prstGeom>
        </p:spPr>
        <p:txBody>
          <a:bodyPr wrap="square">
            <a:spAutoFit/>
          </a:bodyPr>
          <a:lstStyle/>
          <a:p>
            <a:r>
              <a:rPr lang="en-US" sz="3800" dirty="0">
                <a:solidFill>
                  <a:srgbClr val="FF0000"/>
                </a:solidFill>
              </a:rPr>
              <a:t>78.7</a:t>
            </a:r>
            <a:r>
              <a:rPr lang="en-US" sz="3800" dirty="0"/>
              <a:t>       </a:t>
            </a:r>
            <a:r>
              <a:rPr lang="en-US" sz="3800" dirty="0">
                <a:solidFill>
                  <a:srgbClr val="FF0000"/>
                </a:solidFill>
              </a:rPr>
              <a:t>70</a:t>
            </a:r>
            <a:r>
              <a:rPr lang="en-US" sz="3800" dirty="0"/>
              <a:t>      </a:t>
            </a:r>
            <a:r>
              <a:rPr lang="en-US" sz="3800" b="1" dirty="0">
                <a:solidFill>
                  <a:srgbClr val="FF0000"/>
                </a:solidFill>
              </a:rPr>
              <a:t>50</a:t>
            </a:r>
            <a:r>
              <a:rPr lang="en-US" sz="3800" b="1" dirty="0"/>
              <a:t> </a:t>
            </a:r>
            <a:r>
              <a:rPr lang="en-US" sz="3800" dirty="0"/>
              <a:t>        </a:t>
            </a:r>
            <a:r>
              <a:rPr lang="en-US" sz="3800" dirty="0">
                <a:solidFill>
                  <a:srgbClr val="FF0000"/>
                </a:solidFill>
              </a:rPr>
              <a:t>25</a:t>
            </a:r>
            <a:r>
              <a:rPr lang="en-US" sz="3800" dirty="0"/>
              <a:t>            </a:t>
            </a:r>
            <a:r>
              <a:rPr lang="en-US" sz="3800" dirty="0">
                <a:solidFill>
                  <a:srgbClr val="FF0000"/>
                </a:solidFill>
              </a:rPr>
              <a:t>5</a:t>
            </a:r>
            <a:r>
              <a:rPr lang="en-US" sz="3800" dirty="0"/>
              <a:t>   </a:t>
            </a:r>
            <a:endParaRPr lang="en-GB" sz="3800" dirty="0"/>
          </a:p>
        </p:txBody>
      </p:sp>
      <p:sp>
        <p:nvSpPr>
          <p:cNvPr id="4" name="Rectangle 3"/>
          <p:cNvSpPr/>
          <p:nvPr/>
        </p:nvSpPr>
        <p:spPr>
          <a:xfrm>
            <a:off x="539552" y="2589909"/>
            <a:ext cx="2050334" cy="338554"/>
          </a:xfrm>
          <a:prstGeom prst="rect">
            <a:avLst/>
          </a:prstGeom>
        </p:spPr>
        <p:txBody>
          <a:bodyPr wrap="square">
            <a:spAutoFit/>
          </a:bodyPr>
          <a:lstStyle/>
          <a:p>
            <a:r>
              <a:rPr lang="en-US" sz="1600" dirty="0"/>
              <a:t>* Life   expectancy </a:t>
            </a:r>
            <a:endParaRPr lang="en-GB" sz="1600" dirty="0"/>
          </a:p>
        </p:txBody>
      </p:sp>
      <p:sp>
        <p:nvSpPr>
          <p:cNvPr id="6" name="Rectangle 5"/>
          <p:cNvSpPr/>
          <p:nvPr/>
        </p:nvSpPr>
        <p:spPr>
          <a:xfrm>
            <a:off x="2589886" y="2635171"/>
            <a:ext cx="1262034" cy="369332"/>
          </a:xfrm>
          <a:prstGeom prst="rect">
            <a:avLst/>
          </a:prstGeom>
        </p:spPr>
        <p:txBody>
          <a:bodyPr wrap="square">
            <a:spAutoFit/>
          </a:bodyPr>
          <a:lstStyle/>
          <a:p>
            <a:r>
              <a:rPr lang="en-US" dirty="0"/>
              <a:t>* Indoors</a:t>
            </a:r>
            <a:endParaRPr lang="en-GB" dirty="0"/>
          </a:p>
        </p:txBody>
      </p:sp>
      <p:sp>
        <p:nvSpPr>
          <p:cNvPr id="7" name="Rectangle 6"/>
          <p:cNvSpPr/>
          <p:nvPr/>
        </p:nvSpPr>
        <p:spPr>
          <a:xfrm>
            <a:off x="3851920" y="2635171"/>
            <a:ext cx="1369098" cy="369332"/>
          </a:xfrm>
          <a:prstGeom prst="rect">
            <a:avLst/>
          </a:prstGeom>
        </p:spPr>
        <p:txBody>
          <a:bodyPr wrap="square">
            <a:spAutoFit/>
          </a:bodyPr>
          <a:lstStyle/>
          <a:p>
            <a:r>
              <a:rPr lang="en-US" b="1" dirty="0"/>
              <a:t>* at home</a:t>
            </a:r>
            <a:endParaRPr lang="en-GB" b="1" dirty="0"/>
          </a:p>
        </p:txBody>
      </p:sp>
      <p:sp>
        <p:nvSpPr>
          <p:cNvPr id="8" name="Rectangle 7"/>
          <p:cNvSpPr/>
          <p:nvPr/>
        </p:nvSpPr>
        <p:spPr>
          <a:xfrm>
            <a:off x="5292080" y="2635171"/>
            <a:ext cx="2306148" cy="369332"/>
          </a:xfrm>
          <a:prstGeom prst="rect">
            <a:avLst/>
          </a:prstGeom>
        </p:spPr>
        <p:txBody>
          <a:bodyPr wrap="square">
            <a:spAutoFit/>
          </a:bodyPr>
          <a:lstStyle/>
          <a:p>
            <a:r>
              <a:rPr lang="en-US" dirty="0"/>
              <a:t>* sleeping (bedroom)</a:t>
            </a:r>
            <a:endParaRPr lang="en-GB" dirty="0"/>
          </a:p>
        </p:txBody>
      </p:sp>
      <p:sp>
        <p:nvSpPr>
          <p:cNvPr id="9" name="Rectangle 8"/>
          <p:cNvSpPr/>
          <p:nvPr/>
        </p:nvSpPr>
        <p:spPr>
          <a:xfrm>
            <a:off x="7628114" y="2635171"/>
            <a:ext cx="1080120" cy="369332"/>
          </a:xfrm>
          <a:prstGeom prst="rect">
            <a:avLst/>
          </a:prstGeom>
        </p:spPr>
        <p:txBody>
          <a:bodyPr wrap="square">
            <a:spAutoFit/>
          </a:bodyPr>
          <a:lstStyle/>
          <a:p>
            <a:r>
              <a:rPr lang="en-US" dirty="0"/>
              <a:t>* outside</a:t>
            </a:r>
            <a:endParaRPr lang="en-GB" dirty="0"/>
          </a:p>
        </p:txBody>
      </p:sp>
      <p:sp>
        <p:nvSpPr>
          <p:cNvPr id="10" name="Rectangle 9"/>
          <p:cNvSpPr/>
          <p:nvPr/>
        </p:nvSpPr>
        <p:spPr>
          <a:xfrm>
            <a:off x="611560" y="3724583"/>
            <a:ext cx="8280920" cy="1446550"/>
          </a:xfrm>
          <a:prstGeom prst="rect">
            <a:avLst/>
          </a:prstGeom>
        </p:spPr>
        <p:txBody>
          <a:bodyPr wrap="square">
            <a:spAutoFit/>
          </a:bodyPr>
          <a:lstStyle/>
          <a:p>
            <a:r>
              <a:rPr lang="en-US" sz="4400" b="1" dirty="0"/>
              <a:t>BUILDING HEALTH MATTERS</a:t>
            </a:r>
          </a:p>
          <a:p>
            <a:r>
              <a:rPr lang="en-US" sz="4400" b="1" dirty="0"/>
              <a:t>BUILDING DESIGN MATTERS</a:t>
            </a:r>
            <a:endParaRPr lang="en-GB" sz="4400" b="1" dirty="0"/>
          </a:p>
        </p:txBody>
      </p:sp>
    </p:spTree>
    <p:extLst>
      <p:ext uri="{BB962C8B-B14F-4D97-AF65-F5344CB8AC3E}">
        <p14:creationId xmlns:p14="http://schemas.microsoft.com/office/powerpoint/2010/main" val="429271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82612"/>
          </a:xfrm>
        </p:spPr>
        <p:txBody>
          <a:bodyPr>
            <a:normAutofit/>
          </a:bodyPr>
          <a:lstStyle/>
          <a:p>
            <a:pPr eaLnBrk="1" hangingPunct="1"/>
            <a:r>
              <a:rPr lang="en-ZA" sz="2600" dirty="0"/>
              <a:t>(1) Human settlements and urbanisation</a:t>
            </a:r>
            <a:endParaRPr lang="en-GB" sz="2600" b="0" dirty="0">
              <a:latin typeface="Calibri" pitchFamily="34" charset="0"/>
            </a:endParaRPr>
          </a:p>
        </p:txBody>
      </p:sp>
      <p:sp>
        <p:nvSpPr>
          <p:cNvPr id="3" name="Content Placeholder 2"/>
          <p:cNvSpPr>
            <a:spLocks noGrp="1"/>
          </p:cNvSpPr>
          <p:nvPr>
            <p:ph idx="1"/>
          </p:nvPr>
        </p:nvSpPr>
        <p:spPr>
          <a:xfrm>
            <a:off x="318356" y="1484784"/>
            <a:ext cx="8507288" cy="4248472"/>
          </a:xfrm>
        </p:spPr>
        <p:txBody>
          <a:bodyPr/>
          <a:lstStyle/>
          <a:p>
            <a:r>
              <a:rPr lang="en-ZA" sz="2000" dirty="0"/>
              <a:t>85-90% of our life are spent indoors</a:t>
            </a:r>
          </a:p>
          <a:p>
            <a:r>
              <a:rPr lang="en-ZA" sz="2000" dirty="0"/>
              <a:t>15% of all people entering healthcare environments acquire healthcare acquired infection (HAI)</a:t>
            </a:r>
          </a:p>
          <a:p>
            <a:r>
              <a:rPr lang="en-ZA" sz="2000" dirty="0"/>
              <a:t>60% die of the acquired infection</a:t>
            </a:r>
          </a:p>
          <a:p>
            <a:pPr marL="0" indent="0">
              <a:buNone/>
            </a:pPr>
            <a:endParaRPr lang="en-ZA" sz="2000" dirty="0"/>
          </a:p>
          <a:p>
            <a:r>
              <a:rPr lang="en-ZA" sz="2000" dirty="0"/>
              <a:t>300% projected rate of of urbanisation over the next 40 years for Africa</a:t>
            </a:r>
          </a:p>
          <a:p>
            <a:r>
              <a:rPr lang="en-ZA" sz="2000" dirty="0"/>
              <a:t>+- 1.3billion people will be living un urban environments</a:t>
            </a:r>
          </a:p>
          <a:p>
            <a:r>
              <a:rPr lang="en-ZA" sz="2000" dirty="0"/>
              <a:t>77% of South Africa in urban environments by 2050</a:t>
            </a:r>
          </a:p>
          <a:p>
            <a:pPr marL="0" indent="0">
              <a:buNone/>
            </a:pPr>
            <a:endParaRPr lang="en-ZA" sz="2000" dirty="0"/>
          </a:p>
          <a:p>
            <a:r>
              <a:rPr lang="en-ZA" sz="2000" dirty="0"/>
              <a:t>Health…epidemics?</a:t>
            </a:r>
          </a:p>
          <a:p>
            <a:r>
              <a:rPr lang="en-ZA" sz="2000" dirty="0"/>
              <a:t>Social infrastructure?</a:t>
            </a:r>
          </a:p>
          <a:p>
            <a:r>
              <a:rPr lang="en-ZA" sz="2000" dirty="0"/>
              <a:t>Quality housing?</a:t>
            </a:r>
          </a:p>
          <a:p>
            <a:r>
              <a:rPr lang="en-ZA" sz="2000" dirty="0"/>
              <a:t>Built Environment?</a:t>
            </a:r>
          </a:p>
          <a:p>
            <a:pPr marL="0" indent="0">
              <a:buNone/>
            </a:pPr>
            <a:endParaRPr lang="en-ZA" sz="1400" dirty="0"/>
          </a:p>
          <a:p>
            <a:pPr marL="0" indent="0">
              <a:buNone/>
            </a:pPr>
            <a:endParaRPr lang="en-ZA" sz="2000" dirty="0"/>
          </a:p>
        </p:txBody>
      </p:sp>
    </p:spTree>
    <p:extLst>
      <p:ext uri="{BB962C8B-B14F-4D97-AF65-F5344CB8AC3E}">
        <p14:creationId xmlns:p14="http://schemas.microsoft.com/office/powerpoint/2010/main" val="280489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453336"/>
            <a:ext cx="5760640" cy="230832"/>
          </a:xfrm>
          <a:prstGeom prst="rect">
            <a:avLst/>
          </a:prstGeom>
        </p:spPr>
        <p:txBody>
          <a:bodyPr wrap="square">
            <a:spAutoFit/>
          </a:bodyPr>
          <a:lstStyle/>
          <a:p>
            <a:r>
              <a:rPr lang="en-GB" sz="900" i="1" dirty="0"/>
              <a:t>Reference: https://biobe.uoregon.edu/files/2016/08/petridishart-182rj3x.jpg</a:t>
            </a:r>
          </a:p>
        </p:txBody>
      </p:sp>
      <p:pic>
        <p:nvPicPr>
          <p:cNvPr id="1026" name="Picture 2" descr="https://biobe.uoregon.edu/files/2016/08/petridishart-182rj3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06" y="980728"/>
            <a:ext cx="8834282" cy="52933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8895" y="312917"/>
            <a:ext cx="8136904" cy="400110"/>
          </a:xfrm>
          <a:prstGeom prst="rect">
            <a:avLst/>
          </a:prstGeom>
        </p:spPr>
        <p:txBody>
          <a:bodyPr wrap="square">
            <a:spAutoFit/>
          </a:bodyPr>
          <a:lstStyle/>
          <a:p>
            <a:r>
              <a:rPr lang="en-ZA" sz="2000" b="1" dirty="0"/>
              <a:t>A new perspective on human settlements &amp; the built environment</a:t>
            </a:r>
          </a:p>
        </p:txBody>
      </p:sp>
    </p:spTree>
    <p:extLst>
      <p:ext uri="{BB962C8B-B14F-4D97-AF65-F5344CB8AC3E}">
        <p14:creationId xmlns:p14="http://schemas.microsoft.com/office/powerpoint/2010/main" val="195372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582612"/>
          </a:xfrm>
        </p:spPr>
        <p:txBody>
          <a:bodyPr>
            <a:normAutofit fontScale="90000"/>
          </a:bodyPr>
          <a:lstStyle/>
          <a:p>
            <a:pPr eaLnBrk="1" hangingPunct="1"/>
            <a:r>
              <a:rPr lang="en-GB" sz="2800" dirty="0">
                <a:latin typeface="Calibri" pitchFamily="34" charset="0"/>
              </a:rPr>
              <a:t>(2) Healthy Buildings, Healthy People</a:t>
            </a:r>
            <a:br>
              <a:rPr lang="en-GB" sz="2800" dirty="0">
                <a:latin typeface="Calibri" pitchFamily="34" charset="0"/>
              </a:rPr>
            </a:br>
            <a:r>
              <a:rPr lang="en-GB" sz="2800" b="0" dirty="0">
                <a:latin typeface="Calibri" pitchFamily="34" charset="0"/>
              </a:rPr>
              <a:t>Transmission pathways</a:t>
            </a:r>
          </a:p>
        </p:txBody>
      </p:sp>
      <p:sp>
        <p:nvSpPr>
          <p:cNvPr id="4" name="Rectangle 3"/>
          <p:cNvSpPr/>
          <p:nvPr/>
        </p:nvSpPr>
        <p:spPr>
          <a:xfrm>
            <a:off x="0" y="1124744"/>
            <a:ext cx="9144000" cy="57332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2" y="1309258"/>
            <a:ext cx="8964486" cy="5144078"/>
            <a:chOff x="2" y="980729"/>
            <a:chExt cx="8964486" cy="5144078"/>
          </a:xfrm>
        </p:grpSpPr>
        <p:graphicFrame>
          <p:nvGraphicFramePr>
            <p:cNvPr id="6" name="Diagram 5"/>
            <p:cNvGraphicFramePr/>
            <p:nvPr>
              <p:extLst/>
            </p:nvPr>
          </p:nvGraphicFramePr>
          <p:xfrm>
            <a:off x="5364088" y="1789659"/>
            <a:ext cx="3600400" cy="337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7668344" y="997573"/>
              <a:ext cx="864096" cy="1200329"/>
            </a:xfrm>
            <a:prstGeom prst="rect">
              <a:avLst/>
            </a:prstGeom>
            <a:noFill/>
          </p:spPr>
          <p:txBody>
            <a:bodyPr wrap="square" rtlCol="0">
              <a:spAutoFit/>
            </a:bodyPr>
            <a:lstStyle/>
            <a:p>
              <a:pPr algn="r"/>
              <a:r>
                <a:rPr lang="en-ZA" sz="1200" dirty="0">
                  <a:solidFill>
                    <a:schemeClr val="bg1"/>
                  </a:solidFill>
                </a:rPr>
                <a:t>Bacteria</a:t>
              </a:r>
            </a:p>
            <a:p>
              <a:pPr algn="r"/>
              <a:r>
                <a:rPr lang="en-ZA" sz="1200" dirty="0">
                  <a:solidFill>
                    <a:schemeClr val="bg1"/>
                  </a:solidFill>
                </a:rPr>
                <a:t>Fungi</a:t>
              </a:r>
            </a:p>
            <a:p>
              <a:pPr algn="r"/>
              <a:r>
                <a:rPr lang="en-ZA" sz="1200" dirty="0">
                  <a:solidFill>
                    <a:schemeClr val="bg1"/>
                  </a:solidFill>
                </a:rPr>
                <a:t>Parasites</a:t>
              </a:r>
            </a:p>
            <a:p>
              <a:pPr algn="r"/>
              <a:r>
                <a:rPr lang="en-ZA" sz="1200" dirty="0">
                  <a:solidFill>
                    <a:schemeClr val="bg1"/>
                  </a:solidFill>
                </a:rPr>
                <a:t>Viruses</a:t>
              </a:r>
            </a:p>
            <a:p>
              <a:pPr algn="r"/>
              <a:r>
                <a:rPr lang="en-ZA" sz="1200" dirty="0">
                  <a:solidFill>
                    <a:schemeClr val="bg1"/>
                  </a:solidFill>
                </a:rPr>
                <a:t>Prion</a:t>
              </a:r>
            </a:p>
            <a:p>
              <a:pPr algn="r"/>
              <a:endParaRPr lang="en-GB" sz="1200" dirty="0"/>
            </a:p>
          </p:txBody>
        </p:sp>
        <p:sp>
          <p:nvSpPr>
            <p:cNvPr id="9" name="TextBox 8"/>
            <p:cNvSpPr txBox="1"/>
            <p:nvPr/>
          </p:nvSpPr>
          <p:spPr>
            <a:xfrm>
              <a:off x="7308306" y="3157813"/>
              <a:ext cx="1179908" cy="1015663"/>
            </a:xfrm>
            <a:prstGeom prst="rect">
              <a:avLst/>
            </a:prstGeom>
            <a:noFill/>
          </p:spPr>
          <p:txBody>
            <a:bodyPr wrap="square" rtlCol="0">
              <a:spAutoFit/>
            </a:bodyPr>
            <a:lstStyle/>
            <a:p>
              <a:pPr algn="r"/>
              <a:r>
                <a:rPr lang="en-ZA" sz="1200" dirty="0">
                  <a:solidFill>
                    <a:schemeClr val="bg1"/>
                  </a:solidFill>
                </a:rPr>
                <a:t>Human beings</a:t>
              </a:r>
            </a:p>
            <a:p>
              <a:pPr algn="r"/>
              <a:r>
                <a:rPr lang="en-ZA" sz="1200" dirty="0">
                  <a:solidFill>
                    <a:schemeClr val="bg1"/>
                  </a:solidFill>
                </a:rPr>
                <a:t>Animals</a:t>
              </a:r>
            </a:p>
            <a:p>
              <a:pPr algn="r"/>
              <a:r>
                <a:rPr lang="en-ZA" sz="1200" dirty="0">
                  <a:solidFill>
                    <a:schemeClr val="bg1"/>
                  </a:solidFill>
                </a:rPr>
                <a:t>Inanimate objects</a:t>
              </a:r>
            </a:p>
            <a:p>
              <a:pPr algn="r"/>
              <a:endParaRPr lang="en-GB" sz="1200" dirty="0"/>
            </a:p>
          </p:txBody>
        </p:sp>
        <p:sp>
          <p:nvSpPr>
            <p:cNvPr id="10" name="TextBox 9"/>
            <p:cNvSpPr txBox="1"/>
            <p:nvPr/>
          </p:nvSpPr>
          <p:spPr>
            <a:xfrm>
              <a:off x="7236296" y="4621780"/>
              <a:ext cx="1368152" cy="1200329"/>
            </a:xfrm>
            <a:prstGeom prst="rect">
              <a:avLst/>
            </a:prstGeom>
            <a:noFill/>
          </p:spPr>
          <p:txBody>
            <a:bodyPr wrap="square" rtlCol="0">
              <a:spAutoFit/>
            </a:bodyPr>
            <a:lstStyle/>
            <a:p>
              <a:pPr algn="r"/>
              <a:r>
                <a:rPr lang="en-ZA" sz="1200" dirty="0">
                  <a:solidFill>
                    <a:schemeClr val="bg1"/>
                  </a:solidFill>
                </a:rPr>
                <a:t>Blood</a:t>
              </a:r>
            </a:p>
            <a:p>
              <a:pPr algn="r"/>
              <a:r>
                <a:rPr lang="en-ZA" sz="1200" dirty="0">
                  <a:solidFill>
                    <a:schemeClr val="bg1"/>
                  </a:solidFill>
                </a:rPr>
                <a:t>Skin</a:t>
              </a:r>
            </a:p>
            <a:p>
              <a:pPr algn="r"/>
              <a:r>
                <a:rPr lang="en-ZA" sz="1200" dirty="0">
                  <a:solidFill>
                    <a:schemeClr val="bg1"/>
                  </a:solidFill>
                </a:rPr>
                <a:t>Mucosa</a:t>
              </a:r>
            </a:p>
            <a:p>
              <a:pPr algn="r"/>
              <a:r>
                <a:rPr lang="en-ZA" sz="1200" dirty="0">
                  <a:solidFill>
                    <a:schemeClr val="bg1"/>
                  </a:solidFill>
                </a:rPr>
                <a:t>Respiratory tract</a:t>
              </a:r>
            </a:p>
            <a:p>
              <a:pPr algn="r"/>
              <a:r>
                <a:rPr lang="en-ZA" sz="1200" dirty="0">
                  <a:solidFill>
                    <a:schemeClr val="bg1"/>
                  </a:solidFill>
                </a:rPr>
                <a:t>Intestinal tract</a:t>
              </a:r>
            </a:p>
            <a:p>
              <a:pPr algn="r"/>
              <a:endParaRPr lang="en-GB" sz="1200" dirty="0"/>
            </a:p>
          </p:txBody>
        </p:sp>
        <p:sp>
          <p:nvSpPr>
            <p:cNvPr id="11" name="TextBox 10"/>
            <p:cNvSpPr txBox="1"/>
            <p:nvPr/>
          </p:nvSpPr>
          <p:spPr>
            <a:xfrm>
              <a:off x="5508106" y="4813997"/>
              <a:ext cx="1198433" cy="830997"/>
            </a:xfrm>
            <a:prstGeom prst="rect">
              <a:avLst/>
            </a:prstGeom>
            <a:noFill/>
          </p:spPr>
          <p:txBody>
            <a:bodyPr wrap="square" rtlCol="0">
              <a:spAutoFit/>
            </a:bodyPr>
            <a:lstStyle/>
            <a:p>
              <a:pPr algn="ctr"/>
              <a:r>
                <a:rPr lang="en-ZA" sz="1200" dirty="0">
                  <a:solidFill>
                    <a:schemeClr val="bg1"/>
                  </a:solidFill>
                </a:rPr>
                <a:t>Airborne</a:t>
              </a:r>
            </a:p>
            <a:p>
              <a:pPr algn="ctr"/>
              <a:r>
                <a:rPr lang="en-ZA" sz="1200" dirty="0">
                  <a:solidFill>
                    <a:schemeClr val="bg1"/>
                  </a:solidFill>
                </a:rPr>
                <a:t>Contact</a:t>
              </a:r>
            </a:p>
            <a:p>
              <a:pPr algn="ctr"/>
              <a:r>
                <a:rPr lang="en-ZA" sz="1200" dirty="0">
                  <a:solidFill>
                    <a:schemeClr val="bg1"/>
                  </a:solidFill>
                </a:rPr>
                <a:t>Surface</a:t>
              </a:r>
            </a:p>
            <a:p>
              <a:pPr algn="ctr"/>
              <a:endParaRPr lang="en-GB" sz="1200" dirty="0"/>
            </a:p>
          </p:txBody>
        </p:sp>
        <p:sp>
          <p:nvSpPr>
            <p:cNvPr id="12" name="TextBox 11"/>
            <p:cNvSpPr txBox="1"/>
            <p:nvPr/>
          </p:nvSpPr>
          <p:spPr>
            <a:xfrm>
              <a:off x="5639851" y="980729"/>
              <a:ext cx="1452431" cy="1384995"/>
            </a:xfrm>
            <a:prstGeom prst="rect">
              <a:avLst/>
            </a:prstGeom>
            <a:noFill/>
          </p:spPr>
          <p:txBody>
            <a:bodyPr wrap="square" rtlCol="0">
              <a:spAutoFit/>
            </a:bodyPr>
            <a:lstStyle/>
            <a:p>
              <a:r>
                <a:rPr lang="en-ZA" sz="1200" dirty="0">
                  <a:solidFill>
                    <a:schemeClr val="bg1"/>
                  </a:solidFill>
                </a:rPr>
                <a:t>Age</a:t>
              </a:r>
            </a:p>
            <a:p>
              <a:r>
                <a:rPr lang="en-ZA" sz="1200" dirty="0">
                  <a:solidFill>
                    <a:schemeClr val="bg1"/>
                  </a:solidFill>
                </a:rPr>
                <a:t>Chronic illness</a:t>
              </a:r>
            </a:p>
            <a:p>
              <a:r>
                <a:rPr lang="en-ZA" sz="1200" dirty="0">
                  <a:solidFill>
                    <a:schemeClr val="bg1"/>
                  </a:solidFill>
                </a:rPr>
                <a:t>Nutrition</a:t>
              </a:r>
            </a:p>
            <a:p>
              <a:r>
                <a:rPr lang="en-ZA" sz="1200" dirty="0">
                  <a:solidFill>
                    <a:schemeClr val="bg1"/>
                  </a:solidFill>
                </a:rPr>
                <a:t>Chemotherapy</a:t>
              </a:r>
            </a:p>
            <a:p>
              <a:r>
                <a:rPr lang="en-ZA" sz="1200" dirty="0">
                  <a:solidFill>
                    <a:schemeClr val="bg1"/>
                  </a:solidFill>
                </a:rPr>
                <a:t>Radiation</a:t>
              </a:r>
            </a:p>
            <a:p>
              <a:r>
                <a:rPr lang="en-ZA" sz="1200" dirty="0">
                  <a:solidFill>
                    <a:schemeClr val="bg1"/>
                  </a:solidFill>
                </a:rPr>
                <a:t>Surgery</a:t>
              </a:r>
            </a:p>
            <a:p>
              <a:pPr algn="r"/>
              <a:endParaRPr lang="en-GB" sz="1200" dirty="0">
                <a:solidFill>
                  <a:schemeClr val="bg1"/>
                </a:solidFill>
              </a:endParaRPr>
            </a:p>
          </p:txBody>
        </p:sp>
        <p:sp>
          <p:nvSpPr>
            <p:cNvPr id="13" name="TextBox 12"/>
            <p:cNvSpPr txBox="1"/>
            <p:nvPr/>
          </p:nvSpPr>
          <p:spPr>
            <a:xfrm>
              <a:off x="5940152" y="3037604"/>
              <a:ext cx="1368152" cy="1200329"/>
            </a:xfrm>
            <a:prstGeom prst="rect">
              <a:avLst/>
            </a:prstGeom>
            <a:noFill/>
          </p:spPr>
          <p:txBody>
            <a:bodyPr wrap="square" rtlCol="0">
              <a:spAutoFit/>
            </a:bodyPr>
            <a:lstStyle/>
            <a:p>
              <a:r>
                <a:rPr lang="en-ZA" sz="1200" dirty="0">
                  <a:solidFill>
                    <a:schemeClr val="bg1"/>
                  </a:solidFill>
                </a:rPr>
                <a:t>Blood</a:t>
              </a:r>
            </a:p>
            <a:p>
              <a:r>
                <a:rPr lang="en-ZA" sz="1200" dirty="0">
                  <a:solidFill>
                    <a:schemeClr val="bg1"/>
                  </a:solidFill>
                </a:rPr>
                <a:t>Skin</a:t>
              </a:r>
            </a:p>
            <a:p>
              <a:r>
                <a:rPr lang="en-ZA" sz="1200" dirty="0">
                  <a:solidFill>
                    <a:schemeClr val="bg1"/>
                  </a:solidFill>
                </a:rPr>
                <a:t>Mucosa</a:t>
              </a:r>
            </a:p>
            <a:p>
              <a:r>
                <a:rPr lang="en-ZA" sz="1200" dirty="0">
                  <a:solidFill>
                    <a:schemeClr val="bg1"/>
                  </a:solidFill>
                </a:rPr>
                <a:t>Respiratory tract</a:t>
              </a:r>
            </a:p>
            <a:p>
              <a:r>
                <a:rPr lang="en-ZA" sz="1200" dirty="0">
                  <a:solidFill>
                    <a:schemeClr val="bg1"/>
                  </a:solidFill>
                </a:rPr>
                <a:t>Intestinal tract</a:t>
              </a:r>
            </a:p>
            <a:p>
              <a:endParaRPr lang="en-GB" sz="1200" dirty="0"/>
            </a:p>
          </p:txBody>
        </p:sp>
        <p:sp>
          <p:nvSpPr>
            <p:cNvPr id="14" name="Content Placeholder 2"/>
            <p:cNvSpPr txBox="1">
              <a:spLocks/>
            </p:cNvSpPr>
            <p:nvPr/>
          </p:nvSpPr>
          <p:spPr>
            <a:xfrm>
              <a:off x="2" y="1340768"/>
              <a:ext cx="5220073" cy="460851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fontAlgn="base">
                <a:spcAft>
                  <a:spcPct val="0"/>
                </a:spcAft>
                <a:buClr>
                  <a:schemeClr val="accent6"/>
                </a:buClr>
                <a:buSzPct val="100000"/>
                <a:buFont typeface="+mj-lt"/>
                <a:buAutoNum type="arabicPeriod"/>
                <a:defRPr/>
              </a:pPr>
              <a:r>
                <a:rPr lang="en-US" sz="1700" b="1" cap="all" dirty="0">
                  <a:solidFill>
                    <a:schemeClr val="bg1"/>
                  </a:solidFill>
                  <a:cs typeface="Arial" charset="0"/>
                </a:rPr>
                <a:t>Causative agent - </a:t>
              </a:r>
              <a:r>
                <a:rPr lang="en-US" sz="1700" cap="all" dirty="0">
                  <a:solidFill>
                    <a:schemeClr val="bg1"/>
                  </a:solidFill>
                  <a:cs typeface="Arial" charset="0"/>
                </a:rPr>
                <a:t>sufficient numbers, virulent, to destroy normal tissue</a:t>
              </a:r>
            </a:p>
            <a:p>
              <a:pPr marL="342900" lvl="1" indent="-342900" fontAlgn="base">
                <a:spcAft>
                  <a:spcPct val="0"/>
                </a:spcAft>
                <a:buClr>
                  <a:schemeClr val="accent6"/>
                </a:buClr>
                <a:buSzPct val="100000"/>
                <a:buFont typeface="+mj-lt"/>
                <a:buAutoNum type="arabicPeriod"/>
                <a:defRPr/>
              </a:pPr>
              <a:r>
                <a:rPr lang="en-US" sz="1700" b="1" cap="all" dirty="0">
                  <a:solidFill>
                    <a:schemeClr val="bg1"/>
                  </a:solidFill>
                  <a:cs typeface="Arial" charset="0"/>
                </a:rPr>
                <a:t>Reservoirs</a:t>
              </a:r>
              <a:r>
                <a:rPr lang="en-US" sz="1700" cap="all" dirty="0">
                  <a:solidFill>
                    <a:schemeClr val="bg1"/>
                  </a:solidFill>
                  <a:cs typeface="Arial" charset="0"/>
                </a:rPr>
                <a:t>  - where organism can reproduce, body tissue, waste of  humans, animals, insects, contaminated food &amp; water….FAVOURABLE CONDITIONS</a:t>
              </a:r>
            </a:p>
            <a:p>
              <a:pPr marL="342900" lvl="1" indent="-342900" fontAlgn="base">
                <a:spcAft>
                  <a:spcPct val="0"/>
                </a:spcAft>
                <a:buClr>
                  <a:schemeClr val="accent6"/>
                </a:buClr>
                <a:buSzPct val="100000"/>
                <a:buFont typeface="+mj-lt"/>
                <a:buAutoNum type="arabicPeriod"/>
                <a:defRPr/>
              </a:pPr>
              <a:r>
                <a:rPr lang="en-US" sz="1700" b="1" cap="all" dirty="0">
                  <a:solidFill>
                    <a:schemeClr val="bg1"/>
                  </a:solidFill>
                  <a:cs typeface="Arial" charset="0"/>
                </a:rPr>
                <a:t>Exit portal</a:t>
              </a:r>
              <a:r>
                <a:rPr lang="en-US" sz="1700" cap="all" dirty="0">
                  <a:solidFill>
                    <a:schemeClr val="bg1"/>
                  </a:solidFill>
                  <a:cs typeface="Arial" charset="0"/>
                </a:rPr>
                <a:t>  - where pathogens can leave the host, respiratory tract, or intestinal tract….EVEN THE ENVIRONMENT</a:t>
              </a:r>
            </a:p>
            <a:p>
              <a:pPr marL="342900" lvl="1" indent="-342900" fontAlgn="base">
                <a:spcAft>
                  <a:spcPct val="0"/>
                </a:spcAft>
                <a:buClr>
                  <a:schemeClr val="accent6"/>
                </a:buClr>
                <a:buSzPct val="100000"/>
                <a:buFont typeface="+mj-lt"/>
                <a:buAutoNum type="arabicPeriod"/>
                <a:defRPr/>
              </a:pPr>
              <a:r>
                <a:rPr lang="en-US" sz="1700" b="1" cap="all" dirty="0">
                  <a:solidFill>
                    <a:schemeClr val="bg1"/>
                  </a:solidFill>
                  <a:cs typeface="Arial" charset="0"/>
                </a:rPr>
                <a:t>Mode of transfer</a:t>
              </a:r>
              <a:r>
                <a:rPr lang="en-US" sz="1700" cap="all" dirty="0">
                  <a:solidFill>
                    <a:schemeClr val="bg1"/>
                  </a:solidFill>
                  <a:cs typeface="Arial" charset="0"/>
                </a:rPr>
                <a:t> – hands, air, SURFACES, vomit where pathogens move  from one place to the other</a:t>
              </a:r>
            </a:p>
            <a:p>
              <a:pPr marL="342900" lvl="1" indent="-342900" fontAlgn="base">
                <a:spcAft>
                  <a:spcPct val="0"/>
                </a:spcAft>
                <a:buClr>
                  <a:schemeClr val="accent6"/>
                </a:buClr>
                <a:buSzPct val="100000"/>
                <a:buFont typeface="+mj-lt"/>
                <a:buAutoNum type="arabicPeriod"/>
                <a:defRPr/>
              </a:pPr>
              <a:r>
                <a:rPr lang="en-US" sz="1700" b="1" cap="all" dirty="0">
                  <a:solidFill>
                    <a:schemeClr val="bg1"/>
                  </a:solidFill>
                  <a:cs typeface="Arial" charset="0"/>
                </a:rPr>
                <a:t>Portal of entry</a:t>
              </a:r>
              <a:r>
                <a:rPr lang="en-US" sz="1700" cap="all" dirty="0">
                  <a:solidFill>
                    <a:schemeClr val="bg1"/>
                  </a:solidFill>
                  <a:cs typeface="Arial" charset="0"/>
                </a:rPr>
                <a:t> – where pathogens can enter the body  open wounds, respiratory, intestinal &amp; 	reproductive tracts etc.</a:t>
              </a:r>
            </a:p>
            <a:p>
              <a:pPr marL="342900" lvl="1" indent="-342900" fontAlgn="base">
                <a:spcAft>
                  <a:spcPct val="0"/>
                </a:spcAft>
                <a:buClr>
                  <a:schemeClr val="accent6"/>
                </a:buClr>
                <a:buSzPct val="100000"/>
                <a:buFont typeface="+mj-lt"/>
                <a:buAutoNum type="arabicPeriod"/>
                <a:defRPr/>
              </a:pPr>
              <a:r>
                <a:rPr lang="en-US" sz="1700" b="1" cap="all" dirty="0">
                  <a:solidFill>
                    <a:schemeClr val="bg1"/>
                  </a:solidFill>
                  <a:cs typeface="Arial" charset="0"/>
                </a:rPr>
                <a:t>Susceptible host </a:t>
              </a:r>
              <a:r>
                <a:rPr lang="en-US" sz="1700" cap="all" dirty="0">
                  <a:solidFill>
                    <a:schemeClr val="bg1"/>
                  </a:solidFill>
                  <a:cs typeface="Arial" charset="0"/>
                </a:rPr>
                <a:t>- no immunity lack of adequate resistance, LTI ETC.</a:t>
              </a:r>
            </a:p>
          </p:txBody>
        </p:sp>
        <p:sp>
          <p:nvSpPr>
            <p:cNvPr id="15" name="Title 1"/>
            <p:cNvSpPr txBox="1">
              <a:spLocks/>
            </p:cNvSpPr>
            <p:nvPr/>
          </p:nvSpPr>
          <p:spPr>
            <a:xfrm>
              <a:off x="5778487" y="5822107"/>
              <a:ext cx="1175156" cy="3027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150" b="1" dirty="0">
                  <a:solidFill>
                    <a:schemeClr val="bg1"/>
                  </a:solidFill>
                </a:rPr>
                <a:t>CSIR. 2013</a:t>
              </a:r>
            </a:p>
            <a:p>
              <a:pPr algn="l"/>
              <a:endParaRPr lang="en-ZA" sz="1100" b="1" dirty="0">
                <a:solidFill>
                  <a:schemeClr val="bg1">
                    <a:lumMod val="50000"/>
                  </a:schemeClr>
                </a:solidFill>
                <a:latin typeface="Aharoni" pitchFamily="2" charset="-79"/>
                <a:cs typeface="Aharoni" pitchFamily="2" charset="-79"/>
              </a:endParaRPr>
            </a:p>
          </p:txBody>
        </p:sp>
      </p:grpSp>
      <p:sp>
        <p:nvSpPr>
          <p:cNvPr id="16" name="TextBox 15"/>
          <p:cNvSpPr txBox="1"/>
          <p:nvPr/>
        </p:nvSpPr>
        <p:spPr>
          <a:xfrm>
            <a:off x="6228184" y="2276871"/>
            <a:ext cx="360040" cy="646331"/>
          </a:xfrm>
          <a:prstGeom prst="rect">
            <a:avLst/>
          </a:prstGeom>
          <a:noFill/>
        </p:spPr>
        <p:txBody>
          <a:bodyPr wrap="square" rtlCol="0">
            <a:spAutoFit/>
          </a:bodyPr>
          <a:lstStyle/>
          <a:p>
            <a:r>
              <a:rPr lang="en-ZA" sz="3600" b="1" dirty="0">
                <a:solidFill>
                  <a:schemeClr val="accent6"/>
                </a:solidFill>
              </a:rPr>
              <a:t>6</a:t>
            </a:r>
            <a:endParaRPr lang="en-GB" sz="3600" b="1" dirty="0">
              <a:solidFill>
                <a:schemeClr val="accent6"/>
              </a:solidFill>
            </a:endParaRPr>
          </a:p>
        </p:txBody>
      </p:sp>
    </p:spTree>
    <p:extLst>
      <p:ext uri="{BB962C8B-B14F-4D97-AF65-F5344CB8AC3E}">
        <p14:creationId xmlns:p14="http://schemas.microsoft.com/office/powerpoint/2010/main" val="55875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26368" y="260648"/>
            <a:ext cx="8291264" cy="582612"/>
          </a:xfrm>
        </p:spPr>
        <p:txBody>
          <a:bodyPr>
            <a:normAutofit fontScale="90000"/>
          </a:bodyPr>
          <a:lstStyle/>
          <a:p>
            <a:pPr eaLnBrk="1" hangingPunct="1"/>
            <a:r>
              <a:rPr lang="en-GB" sz="3200" b="0" dirty="0">
                <a:latin typeface="Calibri" pitchFamily="34" charset="0"/>
              </a:rPr>
              <a:t>(2) </a:t>
            </a:r>
            <a:r>
              <a:rPr lang="en-GB" sz="3200" dirty="0">
                <a:latin typeface="Calibri" pitchFamily="34" charset="0"/>
              </a:rPr>
              <a:t>Healthy Buildings, Healthy People </a:t>
            </a:r>
            <a:br>
              <a:rPr lang="en-GB" sz="3200" dirty="0">
                <a:latin typeface="Calibri" pitchFamily="34" charset="0"/>
              </a:rPr>
            </a:br>
            <a:r>
              <a:rPr lang="en-GB" sz="3200" b="0" dirty="0">
                <a:latin typeface="Calibri" pitchFamily="34" charset="0"/>
              </a:rPr>
              <a:t>TB infection control &amp; HAI and buildings </a:t>
            </a:r>
            <a:endParaRPr lang="en-GB" sz="1800" b="0" dirty="0">
              <a:latin typeface="Calibri" pitchFamily="34" charset="0"/>
            </a:endParaRPr>
          </a:p>
        </p:txBody>
      </p:sp>
      <p:sp>
        <p:nvSpPr>
          <p:cNvPr id="5" name="TextBox 4"/>
          <p:cNvSpPr txBox="1"/>
          <p:nvPr/>
        </p:nvSpPr>
        <p:spPr>
          <a:xfrm>
            <a:off x="143508" y="1374442"/>
            <a:ext cx="8856984" cy="5016758"/>
          </a:xfrm>
          <a:prstGeom prst="rect">
            <a:avLst/>
          </a:prstGeom>
          <a:noFill/>
        </p:spPr>
        <p:txBody>
          <a:bodyPr wrap="square" rtlCol="0">
            <a:spAutoFit/>
          </a:bodyPr>
          <a:lstStyle/>
          <a:p>
            <a:pPr algn="just">
              <a:buClr>
                <a:schemeClr val="bg1"/>
              </a:buClr>
            </a:pPr>
            <a:r>
              <a:rPr lang="en-ZA" sz="1700" b="1" dirty="0"/>
              <a:t>SOUTH AFRICA</a:t>
            </a:r>
          </a:p>
          <a:p>
            <a:pPr algn="just">
              <a:buClr>
                <a:schemeClr val="bg1"/>
              </a:buClr>
            </a:pPr>
            <a:r>
              <a:rPr lang="en-ZA" sz="1700" dirty="0"/>
              <a:t>2015 – 55.00 MILLION POPULATION</a:t>
            </a:r>
          </a:p>
          <a:p>
            <a:pPr algn="just">
              <a:buClr>
                <a:schemeClr val="bg1"/>
              </a:buClr>
            </a:pPr>
            <a:endParaRPr lang="en-ZA" sz="500" dirty="0"/>
          </a:p>
          <a:p>
            <a:pPr algn="just">
              <a:buClr>
                <a:schemeClr val="bg1"/>
              </a:buClr>
            </a:pPr>
            <a:r>
              <a:rPr lang="en-ZA" sz="1700" b="1" dirty="0">
                <a:solidFill>
                  <a:srgbClr val="FF0000"/>
                </a:solidFill>
              </a:rPr>
              <a:t>DEVELOPED WORLD COUNTRIES  ESTIMATE HAI RATES:      9.8 PER 100 PEOPLE</a:t>
            </a:r>
          </a:p>
          <a:p>
            <a:pPr algn="just">
              <a:buClr>
                <a:schemeClr val="bg1"/>
              </a:buClr>
            </a:pPr>
            <a:r>
              <a:rPr lang="en-ZA" sz="1700" b="1" dirty="0">
                <a:solidFill>
                  <a:srgbClr val="FF0000"/>
                </a:solidFill>
              </a:rPr>
              <a:t>DEVELOPING WORLD COUNTRIES ESTIMATED HAI RATES: 15.5 PER 100 PEOPLE</a:t>
            </a:r>
          </a:p>
          <a:p>
            <a:pPr algn="just">
              <a:buClr>
                <a:schemeClr val="bg1"/>
              </a:buClr>
            </a:pPr>
            <a:r>
              <a:rPr lang="en-US" sz="1000" i="1" dirty="0"/>
              <a:t>(</a:t>
            </a:r>
            <a:r>
              <a:rPr lang="en-US" sz="1000" i="1" dirty="0" err="1"/>
              <a:t>Durlach</a:t>
            </a:r>
            <a:r>
              <a:rPr lang="en-US" sz="1000" i="1" dirty="0"/>
              <a:t> et al. 2012; Alvarez-Moreno et al. 2014 and Brink et al. 2006)</a:t>
            </a:r>
          </a:p>
          <a:p>
            <a:pPr algn="just">
              <a:buClr>
                <a:schemeClr val="bg1"/>
              </a:buClr>
            </a:pPr>
            <a:endParaRPr lang="en-US" sz="1000" i="1" dirty="0"/>
          </a:p>
          <a:p>
            <a:pPr algn="just">
              <a:buClr>
                <a:schemeClr val="bg1"/>
              </a:buClr>
            </a:pPr>
            <a:endParaRPr lang="en-US" sz="1000" b="1" i="1" dirty="0">
              <a:solidFill>
                <a:schemeClr val="accent6"/>
              </a:solidFill>
            </a:endParaRPr>
          </a:p>
          <a:p>
            <a:pPr marL="285750" indent="-285750">
              <a:buFont typeface="Arial" panose="020B0604020202020204" pitchFamily="34" charset="0"/>
              <a:buChar char="•"/>
            </a:pPr>
            <a:r>
              <a:rPr lang="en-US" sz="1700" dirty="0"/>
              <a:t>HAI in South Africa indicates a lack of policy and no implementation of any policy. </a:t>
            </a:r>
          </a:p>
          <a:p>
            <a:pPr marL="285750" indent="-285750">
              <a:buFont typeface="Arial" panose="020B0604020202020204" pitchFamily="34" charset="0"/>
              <a:buChar char="•"/>
            </a:pPr>
            <a:r>
              <a:rPr lang="en-US" sz="1700" dirty="0"/>
              <a:t>A gap in standard methodology for HAI reporting and measuring. </a:t>
            </a:r>
          </a:p>
          <a:p>
            <a:pPr marL="285750" indent="-285750">
              <a:buFont typeface="Arial" panose="020B0604020202020204" pitchFamily="34" charset="0"/>
              <a:buChar char="•"/>
            </a:pPr>
            <a:r>
              <a:rPr lang="en-US" sz="1700" dirty="0"/>
              <a:t>Only three studies between 1995 and 2008 have been published in Africa through the WHO, and none in South Africa, until 2017. </a:t>
            </a:r>
          </a:p>
          <a:p>
            <a:r>
              <a:rPr lang="en-US" sz="1700" dirty="0"/>
              <a:t> </a:t>
            </a:r>
            <a:r>
              <a:rPr lang="en-ZA" sz="1000" dirty="0"/>
              <a:t>(Whitelaw &amp; Dramowski, 2017)</a:t>
            </a:r>
          </a:p>
          <a:p>
            <a:endParaRPr lang="en-ZA" sz="1000" dirty="0"/>
          </a:p>
          <a:p>
            <a:endParaRPr lang="en-ZA" sz="1000" b="1" i="1" dirty="0">
              <a:solidFill>
                <a:schemeClr val="accent6"/>
              </a:solidFill>
            </a:endParaRPr>
          </a:p>
          <a:p>
            <a:pPr algn="just">
              <a:buClr>
                <a:schemeClr val="bg1"/>
              </a:buClr>
            </a:pPr>
            <a:endParaRPr lang="en-ZA" sz="500" dirty="0"/>
          </a:p>
          <a:p>
            <a:pPr algn="just">
              <a:buClr>
                <a:schemeClr val="bg1"/>
              </a:buClr>
            </a:pPr>
            <a:endParaRPr lang="en-ZA" sz="500" dirty="0"/>
          </a:p>
          <a:p>
            <a:pPr algn="just">
              <a:buClr>
                <a:schemeClr val="bg1"/>
              </a:buClr>
            </a:pPr>
            <a:r>
              <a:rPr lang="en-ZA" sz="1700" b="1" dirty="0"/>
              <a:t>LOCAL HEALTH IMPACT SOUTH AFRICA_TB</a:t>
            </a:r>
          </a:p>
          <a:p>
            <a:pPr algn="just">
              <a:buClr>
                <a:schemeClr val="bg1"/>
              </a:buClr>
            </a:pPr>
            <a:r>
              <a:rPr lang="en-ZA" sz="1700" b="1" dirty="0">
                <a:solidFill>
                  <a:srgbClr val="FF0000"/>
                </a:solidFill>
              </a:rPr>
              <a:t>2015 – TB PREVALENCE RSA		 696   / 100 000</a:t>
            </a:r>
          </a:p>
          <a:p>
            <a:pPr algn="just">
              <a:buClr>
                <a:schemeClr val="bg1"/>
              </a:buClr>
            </a:pPr>
            <a:r>
              <a:rPr lang="en-ZA" sz="1700" b="1" dirty="0">
                <a:solidFill>
                  <a:srgbClr val="FF0000"/>
                </a:solidFill>
              </a:rPr>
              <a:t>2015 – TB PREVELANCE </a:t>
            </a:r>
            <a:r>
              <a:rPr lang="en-ZA" sz="1000" dirty="0">
                <a:solidFill>
                  <a:srgbClr val="FF0000"/>
                </a:solidFill>
              </a:rPr>
              <a:t>(in high incidence areas)              </a:t>
            </a:r>
            <a:r>
              <a:rPr lang="en-ZA" sz="1700" b="1" dirty="0">
                <a:solidFill>
                  <a:srgbClr val="FF0000"/>
                </a:solidFill>
              </a:rPr>
              <a:t> 1165 / 100 000</a:t>
            </a:r>
          </a:p>
          <a:p>
            <a:pPr algn="just">
              <a:buClr>
                <a:schemeClr val="bg1"/>
              </a:buClr>
            </a:pPr>
            <a:r>
              <a:rPr lang="en-ZA" sz="1700" b="1" dirty="0">
                <a:solidFill>
                  <a:srgbClr val="FF0000"/>
                </a:solidFill>
              </a:rPr>
              <a:t>2015 -  5.5 MILLION HIV AIDS INFECTION     (61% TB Co-infection)</a:t>
            </a:r>
          </a:p>
          <a:p>
            <a:pPr algn="just">
              <a:buClr>
                <a:schemeClr val="bg1"/>
              </a:buClr>
            </a:pPr>
            <a:endParaRPr lang="en-ZA" sz="1700" b="1" dirty="0">
              <a:solidFill>
                <a:srgbClr val="FF0000"/>
              </a:solidFill>
            </a:endParaRPr>
          </a:p>
          <a:p>
            <a:pPr algn="just">
              <a:buClr>
                <a:schemeClr val="bg1"/>
              </a:buClr>
            </a:pPr>
            <a:endParaRPr lang="en-ZA" sz="1700" dirty="0"/>
          </a:p>
        </p:txBody>
      </p:sp>
    </p:spTree>
    <p:extLst>
      <p:ext uri="{BB962C8B-B14F-4D97-AF65-F5344CB8AC3E}">
        <p14:creationId xmlns:p14="http://schemas.microsoft.com/office/powerpoint/2010/main" val="220177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7" end="1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8" end="1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805264"/>
            <a:ext cx="1619672"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Content Placeholder 2"/>
          <p:cNvSpPr>
            <a:spLocks noGrp="1"/>
          </p:cNvSpPr>
          <p:nvPr>
            <p:ph idx="1"/>
          </p:nvPr>
        </p:nvSpPr>
        <p:spPr>
          <a:xfrm>
            <a:off x="413657" y="1484784"/>
            <a:ext cx="8406815" cy="4248472"/>
          </a:xfrm>
        </p:spPr>
        <p:txBody>
          <a:bodyPr/>
          <a:lstStyle/>
          <a:p>
            <a:pPr marL="0" indent="0">
              <a:buNone/>
            </a:pPr>
            <a:r>
              <a:rPr lang="en-ZA" dirty="0">
                <a:solidFill>
                  <a:schemeClr val="tx1"/>
                </a:solidFill>
              </a:rPr>
              <a:t>Determinants in settings with limited resources </a:t>
            </a:r>
            <a:endParaRPr lang="en-ZA" sz="1400" dirty="0">
              <a:solidFill>
                <a:schemeClr val="tx1"/>
              </a:solidFill>
            </a:endParaRPr>
          </a:p>
          <a:p>
            <a:pPr marL="0" indent="0">
              <a:buNone/>
            </a:pPr>
            <a:endParaRPr lang="en-ZA" sz="2000" dirty="0">
              <a:solidFill>
                <a:schemeClr val="tx1"/>
              </a:solidFill>
            </a:endParaRPr>
          </a:p>
          <a:p>
            <a:pPr>
              <a:buFont typeface="+mj-lt"/>
              <a:buAutoNum type="arabicPeriod"/>
            </a:pPr>
            <a:r>
              <a:rPr lang="en-ZA" b="1" dirty="0">
                <a:solidFill>
                  <a:schemeClr val="tx1"/>
                </a:solidFill>
              </a:rPr>
              <a:t>inadequate environmental hygienic conditions and waste disposal</a:t>
            </a:r>
            <a:r>
              <a:rPr lang="en-ZA" dirty="0">
                <a:solidFill>
                  <a:schemeClr val="tx1"/>
                </a:solidFill>
              </a:rPr>
              <a:t>;</a:t>
            </a:r>
          </a:p>
          <a:p>
            <a:pPr>
              <a:buFont typeface="+mj-lt"/>
              <a:buAutoNum type="arabicPeriod"/>
            </a:pPr>
            <a:r>
              <a:rPr lang="en-ZA" b="1" dirty="0">
                <a:solidFill>
                  <a:schemeClr val="tx1"/>
                </a:solidFill>
              </a:rPr>
              <a:t>poor infrastructure;</a:t>
            </a:r>
          </a:p>
          <a:p>
            <a:pPr>
              <a:buFont typeface="+mj-lt"/>
              <a:buAutoNum type="arabicPeriod"/>
            </a:pPr>
            <a:r>
              <a:rPr lang="en-ZA" dirty="0">
                <a:solidFill>
                  <a:schemeClr val="tx1"/>
                </a:solidFill>
              </a:rPr>
              <a:t>insufficient equipment;</a:t>
            </a:r>
          </a:p>
          <a:p>
            <a:pPr>
              <a:buFont typeface="+mj-lt"/>
              <a:buAutoNum type="arabicPeriod"/>
            </a:pPr>
            <a:r>
              <a:rPr lang="en-ZA" dirty="0">
                <a:solidFill>
                  <a:schemeClr val="tx1"/>
                </a:solidFill>
              </a:rPr>
              <a:t>understaffing;</a:t>
            </a:r>
          </a:p>
          <a:p>
            <a:pPr>
              <a:buFont typeface="+mj-lt"/>
              <a:buAutoNum type="arabicPeriod"/>
            </a:pPr>
            <a:r>
              <a:rPr lang="en-ZA" b="1" dirty="0">
                <a:solidFill>
                  <a:schemeClr val="tx1"/>
                </a:solidFill>
              </a:rPr>
              <a:t>overcrowding;</a:t>
            </a:r>
          </a:p>
          <a:p>
            <a:pPr>
              <a:buFont typeface="+mj-lt"/>
              <a:buAutoNum type="arabicPeriod"/>
            </a:pPr>
            <a:r>
              <a:rPr lang="en-ZA" dirty="0">
                <a:solidFill>
                  <a:schemeClr val="tx1"/>
                </a:solidFill>
              </a:rPr>
              <a:t>poor knowledge and application of basic infection control measures;</a:t>
            </a:r>
          </a:p>
          <a:p>
            <a:pPr>
              <a:buFont typeface="+mj-lt"/>
              <a:buAutoNum type="arabicPeriod"/>
            </a:pPr>
            <a:r>
              <a:rPr lang="en-ZA" dirty="0">
                <a:solidFill>
                  <a:schemeClr val="tx1"/>
                </a:solidFill>
              </a:rPr>
              <a:t>lack of procedure/protocol;</a:t>
            </a:r>
          </a:p>
          <a:p>
            <a:pPr>
              <a:buFont typeface="+mj-lt"/>
              <a:buAutoNum type="arabicPeriod"/>
            </a:pPr>
            <a:r>
              <a:rPr lang="en-ZA" dirty="0">
                <a:solidFill>
                  <a:schemeClr val="tx1"/>
                </a:solidFill>
              </a:rPr>
              <a:t>lack of knowledge of injection and blood transfusion safety;</a:t>
            </a:r>
          </a:p>
          <a:p>
            <a:pPr>
              <a:buFont typeface="+mj-lt"/>
              <a:buAutoNum type="arabicPeriod"/>
            </a:pPr>
            <a:r>
              <a:rPr lang="en-ZA" b="1" dirty="0">
                <a:solidFill>
                  <a:schemeClr val="tx1"/>
                </a:solidFill>
              </a:rPr>
              <a:t>absence of local and national guidelines and policies.</a:t>
            </a:r>
            <a:endParaRPr lang="en-GB" b="1" dirty="0">
              <a:solidFill>
                <a:schemeClr val="tx1"/>
              </a:solidFill>
            </a:endParaRPr>
          </a:p>
        </p:txBody>
      </p:sp>
      <p:sp>
        <p:nvSpPr>
          <p:cNvPr id="6" name="Title 1"/>
          <p:cNvSpPr>
            <a:spLocks noGrp="1"/>
          </p:cNvSpPr>
          <p:nvPr>
            <p:ph type="title"/>
          </p:nvPr>
        </p:nvSpPr>
        <p:spPr>
          <a:xfrm>
            <a:off x="457200" y="274638"/>
            <a:ext cx="8229600" cy="582612"/>
          </a:xfrm>
        </p:spPr>
        <p:txBody>
          <a:bodyPr>
            <a:normAutofit fontScale="90000"/>
          </a:bodyPr>
          <a:lstStyle/>
          <a:p>
            <a:pPr eaLnBrk="1" hangingPunct="1"/>
            <a:r>
              <a:rPr lang="en-GB" sz="2800" dirty="0">
                <a:latin typeface="Calibri" pitchFamily="34" charset="0"/>
              </a:rPr>
              <a:t>(2) Healthy Buildings, Healthy People</a:t>
            </a:r>
            <a:br>
              <a:rPr lang="en-GB" sz="2800" dirty="0">
                <a:latin typeface="Calibri" pitchFamily="34" charset="0"/>
              </a:rPr>
            </a:br>
            <a:r>
              <a:rPr lang="en-GB" sz="2800" b="0" dirty="0">
                <a:latin typeface="Calibri" pitchFamily="34" charset="0"/>
              </a:rPr>
              <a:t>Infection risk factors</a:t>
            </a:r>
            <a:endParaRPr lang="en-GB" sz="2800" dirty="0">
              <a:latin typeface="Calibri" pitchFamily="34" charset="0"/>
            </a:endParaRPr>
          </a:p>
        </p:txBody>
      </p:sp>
      <p:sp>
        <p:nvSpPr>
          <p:cNvPr id="8" name="Rectangle 7"/>
          <p:cNvSpPr/>
          <p:nvPr/>
        </p:nvSpPr>
        <p:spPr>
          <a:xfrm>
            <a:off x="251520" y="6453336"/>
            <a:ext cx="4572000" cy="230832"/>
          </a:xfrm>
          <a:prstGeom prst="rect">
            <a:avLst/>
          </a:prstGeom>
        </p:spPr>
        <p:txBody>
          <a:bodyPr>
            <a:spAutoFit/>
          </a:bodyPr>
          <a:lstStyle/>
          <a:p>
            <a:r>
              <a:rPr lang="en-GB" sz="900" i="1" dirty="0"/>
              <a:t>Reference: WHO</a:t>
            </a:r>
          </a:p>
        </p:txBody>
      </p:sp>
    </p:spTree>
    <p:extLst>
      <p:ext uri="{BB962C8B-B14F-4D97-AF65-F5344CB8AC3E}">
        <p14:creationId xmlns:p14="http://schemas.microsoft.com/office/powerpoint/2010/main" val="239670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SIR Overview 2012_16Feb12_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11908</TotalTime>
  <Words>2441</Words>
  <Application>Microsoft Office PowerPoint</Application>
  <PresentationFormat>On-screen Show (4:3)</PresentationFormat>
  <Paragraphs>301</Paragraphs>
  <Slides>33</Slides>
  <Notes>2</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33</vt:i4>
      </vt:variant>
    </vt:vector>
  </HeadingPairs>
  <TitlesOfParts>
    <vt:vector size="42" baseType="lpstr">
      <vt:lpstr>Aharoni</vt:lpstr>
      <vt:lpstr>Arial</vt:lpstr>
      <vt:lpstr>Calibri</vt:lpstr>
      <vt:lpstr>Times New Roman</vt:lpstr>
      <vt:lpstr>1_Custom Design</vt:lpstr>
      <vt:lpstr>2_Custom Design</vt:lpstr>
      <vt:lpstr>Custom Design</vt:lpstr>
      <vt:lpstr>1_Office Theme</vt:lpstr>
      <vt:lpstr>CSIR Overview 2012_16Feb12_ V1</vt:lpstr>
      <vt:lpstr>SASUF Symposium 2019  Considering healthy indoor environments in the development of human settlements by characterising the building indoor microbiome </vt:lpstr>
      <vt:lpstr>Contents</vt:lpstr>
      <vt:lpstr>PowerPoint Presentation</vt:lpstr>
      <vt:lpstr>PowerPoint Presentation</vt:lpstr>
      <vt:lpstr>(1) Human settlements and urbanisation</vt:lpstr>
      <vt:lpstr>PowerPoint Presentation</vt:lpstr>
      <vt:lpstr>(2) Healthy Buildings, Healthy People Transmission pathways</vt:lpstr>
      <vt:lpstr>(2) Healthy Buildings, Healthy People  TB infection control &amp; HAI and buildings </vt:lpstr>
      <vt:lpstr>(2) Healthy Buildings, Healthy People Infection risk factors</vt:lpstr>
      <vt:lpstr>(2) Healthy Buildings, Healthy People Built environment</vt:lpstr>
      <vt:lpstr>(2) Healthy Buildings, Healthy People Evidence base design</vt:lpstr>
      <vt:lpstr>(3) Microbiology of the Built Environments (MoBE)</vt:lpstr>
      <vt:lpstr>PowerPoint Presentation</vt:lpstr>
      <vt:lpstr>(3) Microbiology of the Built Environments (MoBE)</vt:lpstr>
      <vt:lpstr>PowerPoint Presentation</vt:lpstr>
      <vt:lpstr>(3) Microbiology of the Built Environments (MoBE)</vt:lpstr>
      <vt:lpstr>(3) Microbiology of the Built Environments (MoBE) Microbial factors and the built environment</vt:lpstr>
      <vt:lpstr>PowerPoint Presentation</vt:lpstr>
      <vt:lpstr>(3) Microbiology of the Built Environments (MoBE) Home microbiome</vt:lpstr>
      <vt:lpstr>(4) MoBE Healthcare case study</vt:lpstr>
      <vt:lpstr>(4) MoBE Healthcare case study</vt:lpstr>
      <vt:lpstr>(4) MoBE Healthcare case study Methodology Spatial analytics</vt:lpstr>
      <vt:lpstr>(4) MoBE Healthcare case study Methodology Spatial analytics</vt:lpstr>
      <vt:lpstr>(4) MoBE Healthcare case study Methodology Environmental &amp; engineering</vt:lpstr>
      <vt:lpstr>(4) MoBE Healthcare case study Methodology Microbiology</vt:lpstr>
      <vt:lpstr>(4) MoBE Healthcare case study Microbiology</vt:lpstr>
      <vt:lpstr>PowerPoint Presentation</vt:lpstr>
      <vt:lpstr>PowerPoint Presentation</vt:lpstr>
      <vt:lpstr>(5) MoBE applied to Human settlement development Home &amp; urban microbiome for South Africa</vt:lpstr>
      <vt:lpstr>(5) MoBE applied to Human settlement development Home microbiome for South Africa</vt:lpstr>
      <vt:lpstr>PowerPoint Presentation</vt:lpstr>
      <vt:lpstr>(6) Conclusion &amp; Findings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Passive design for Climate</dc:subject>
  <dc:creator>Dr. D.C.U. Conradie</dc:creator>
  <cp:lastModifiedBy>Jako Nice</cp:lastModifiedBy>
  <cp:revision>2167</cp:revision>
  <cp:lastPrinted>2012-02-22T10:35:35Z</cp:lastPrinted>
  <dcterms:created xsi:type="dcterms:W3CDTF">2011-10-31T07:02:05Z</dcterms:created>
  <dcterms:modified xsi:type="dcterms:W3CDTF">2019-05-06T10:14:54Z</dcterms:modified>
</cp:coreProperties>
</file>