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A6CE31C2-2EB5-4424-9BC7-7B565E7DFE8A}" type="datetimeFigureOut">
              <a:rPr lang="en-ZA" smtClean="0"/>
              <a:t>2019/05/05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3314636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6CE31C2-2EB5-4424-9BC7-7B565E7DFE8A}" type="datetimeFigureOut">
              <a:rPr lang="en-ZA" smtClean="0"/>
              <a:t>2019/05/05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1225405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6CE31C2-2EB5-4424-9BC7-7B565E7DFE8A}" type="datetimeFigureOut">
              <a:rPr lang="en-ZA" smtClean="0"/>
              <a:t>2019/05/05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303699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6CE31C2-2EB5-4424-9BC7-7B565E7DFE8A}" type="datetimeFigureOut">
              <a:rPr lang="en-ZA" smtClean="0"/>
              <a:t>2019/05/05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1079251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CE31C2-2EB5-4424-9BC7-7B565E7DFE8A}" type="datetimeFigureOut">
              <a:rPr lang="en-ZA" smtClean="0"/>
              <a:t>2019/05/05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1711323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A6CE31C2-2EB5-4424-9BC7-7B565E7DFE8A}" type="datetimeFigureOut">
              <a:rPr lang="en-ZA" smtClean="0"/>
              <a:t>2019/05/05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340843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A6CE31C2-2EB5-4424-9BC7-7B565E7DFE8A}" type="datetimeFigureOut">
              <a:rPr lang="en-ZA" smtClean="0"/>
              <a:t>2019/05/05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495264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A6CE31C2-2EB5-4424-9BC7-7B565E7DFE8A}" type="datetimeFigureOut">
              <a:rPr lang="en-ZA" smtClean="0"/>
              <a:t>2019/05/05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1021494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E31C2-2EB5-4424-9BC7-7B565E7DFE8A}" type="datetimeFigureOut">
              <a:rPr lang="en-ZA" smtClean="0"/>
              <a:t>2019/05/05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4195979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CE31C2-2EB5-4424-9BC7-7B565E7DFE8A}" type="datetimeFigureOut">
              <a:rPr lang="en-ZA" smtClean="0"/>
              <a:t>2019/05/05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1681338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CE31C2-2EB5-4424-9BC7-7B565E7DFE8A}" type="datetimeFigureOut">
              <a:rPr lang="en-ZA" smtClean="0"/>
              <a:t>2019/05/05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154407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CE31C2-2EB5-4424-9BC7-7B565E7DFE8A}" type="datetimeFigureOut">
              <a:rPr lang="en-ZA" smtClean="0"/>
              <a:t>2019/05/05</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EEE69-5FF2-4F41-8471-80065DC6A7E6}" type="slidenum">
              <a:rPr lang="en-ZA" smtClean="0"/>
              <a:t>‹#›</a:t>
            </a:fld>
            <a:endParaRPr lang="en-ZA"/>
          </a:p>
        </p:txBody>
      </p:sp>
    </p:spTree>
    <p:extLst>
      <p:ext uri="{BB962C8B-B14F-4D97-AF65-F5344CB8AC3E}">
        <p14:creationId xmlns:p14="http://schemas.microsoft.com/office/powerpoint/2010/main" val="3309242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emf"/></Relationships>
</file>

<file path=ppt/slides/_rels/slide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emf"/><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7.emf"/><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9.png"/><Relationship Id="rId2" Type="http://schemas.openxmlformats.org/officeDocument/2006/relationships/image" Target="../media/image18.emf"/><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Triangle 10"/>
          <p:cNvSpPr/>
          <p:nvPr/>
        </p:nvSpPr>
        <p:spPr>
          <a:xfrm rot="10800000">
            <a:off x="153739" y="9845"/>
            <a:ext cx="12032159" cy="3391792"/>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en-ZA" sz="1600" dirty="0">
                <a:solidFill>
                  <a:srgbClr val="FFFFFF"/>
                </a:solidFill>
                <a:effectLst/>
                <a:ea typeface="Calibri" panose="020F0502020204030204" pitchFamily="34" charset="0"/>
                <a:cs typeface="Times New Roman" panose="02020603050405020304" pitchFamily="18" charset="0"/>
              </a:rPr>
              <a:t> </a:t>
            </a:r>
            <a:endParaRPr lang="en-ZA" sz="1100" dirty="0">
              <a:effectLst/>
              <a:ea typeface="Calibri" panose="020F0502020204030204" pitchFamily="34" charset="0"/>
              <a:cs typeface="Times New Roman" panose="02020603050405020304" pitchFamily="18" charset="0"/>
            </a:endParaRPr>
          </a:p>
        </p:txBody>
      </p:sp>
      <p:sp>
        <p:nvSpPr>
          <p:cNvPr id="8" name="Text Box 2"/>
          <p:cNvSpPr txBox="1">
            <a:spLocks noGrp="1" noChangeArrowheads="1"/>
          </p:cNvSpPr>
          <p:nvPr>
            <p:ph type="subTitle" idx="1"/>
          </p:nvPr>
        </p:nvSpPr>
        <p:spPr bwMode="auto">
          <a:xfrm rot="16200000">
            <a:off x="-1879476" y="1889321"/>
            <a:ext cx="6028350" cy="2269397"/>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7658100" y="2108980"/>
            <a:ext cx="4527798" cy="4713538"/>
          </a:xfrm>
          <a:prstGeom prst="rect">
            <a:avLst/>
          </a:prstGeom>
        </p:spPr>
      </p:pic>
      <p:pic>
        <p:nvPicPr>
          <p:cNvPr id="9" name="Picture 8"/>
          <p:cNvPicPr/>
          <p:nvPr/>
        </p:nvPicPr>
        <p:blipFill>
          <a:blip r:embed="rId3">
            <a:extLst>
              <a:ext uri="{28A0092B-C50C-407E-A947-70E740481C1C}">
                <a14:useLocalDpi xmlns:a14="http://schemas.microsoft.com/office/drawing/2010/main" val="0"/>
              </a:ext>
            </a:extLst>
          </a:blip>
          <a:stretch>
            <a:fillRect/>
          </a:stretch>
        </p:blipFill>
        <p:spPr>
          <a:xfrm>
            <a:off x="7299779" y="1697614"/>
            <a:ext cx="1219200" cy="1219200"/>
          </a:xfrm>
          <a:prstGeom prst="ellipse">
            <a:avLst/>
          </a:prstGeom>
          <a:ln w="3175"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 name="Picture 9"/>
          <p:cNvPicPr/>
          <p:nvPr/>
        </p:nvPicPr>
        <p:blipFill>
          <a:blip r:embed="rId4">
            <a:extLst>
              <a:ext uri="{28A0092B-C50C-407E-A947-70E740481C1C}">
                <a14:useLocalDpi xmlns:a14="http://schemas.microsoft.com/office/drawing/2010/main" val="0"/>
              </a:ext>
            </a:extLst>
          </a:blip>
          <a:stretch>
            <a:fillRect/>
          </a:stretch>
        </p:blipFill>
        <p:spPr>
          <a:xfrm>
            <a:off x="6255081" y="1212790"/>
            <a:ext cx="1219200" cy="1219200"/>
          </a:xfrm>
          <a:prstGeom prst="ellipse">
            <a:avLst/>
          </a:prstGeom>
          <a:ln w="3175"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2" name="Picture 11" descr="https://sasuf2019.mandela.ac.za/getmedia/c2ede9b9-f764-4fcf-b450-18a9b4cffa2a/SASUF-Symposium-2019-ABSTRACT-REVIEW-FORM?width=224&amp;height=100"/>
          <p:cNvPicPr/>
          <p:nvPr/>
        </p:nvPicPr>
        <p:blipFill>
          <a:blip r:embed="rId5">
            <a:extLst>
              <a:ext uri="{28A0092B-C50C-407E-A947-70E740481C1C}">
                <a14:useLocalDpi xmlns:a14="http://schemas.microsoft.com/office/drawing/2010/main" val="0"/>
              </a:ext>
            </a:extLst>
          </a:blip>
          <a:srcRect/>
          <a:stretch>
            <a:fillRect/>
          </a:stretch>
        </p:blipFill>
        <p:spPr bwMode="auto">
          <a:xfrm>
            <a:off x="190135" y="614884"/>
            <a:ext cx="1898650" cy="847725"/>
          </a:xfrm>
          <a:prstGeom prst="rect">
            <a:avLst/>
          </a:prstGeom>
          <a:ln>
            <a:noFill/>
          </a:ln>
          <a:effectLst>
            <a:outerShdw blurRad="190500" algn="tl" rotWithShape="0">
              <a:srgbClr val="000000">
                <a:alpha val="70000"/>
              </a:srgbClr>
            </a:outerShdw>
          </a:effectLst>
        </p:spPr>
      </p:pic>
      <p:pic>
        <p:nvPicPr>
          <p:cNvPr id="14" name="Picture 13" descr="https://sasuf2019.mandela.ac.za/getmedia/c7b981bb-ef0b-43cc-9c53-d20d23e24d68/Logo-of-Department-of-Science-and-Technology?width=253&amp;height=100"/>
          <p:cNvPicPr/>
          <p:nvPr/>
        </p:nvPicPr>
        <p:blipFill>
          <a:blip r:embed="rId6">
            <a:extLst>
              <a:ext uri="{28A0092B-C50C-407E-A947-70E740481C1C}">
                <a14:useLocalDpi xmlns:a14="http://schemas.microsoft.com/office/drawing/2010/main" val="0"/>
              </a:ext>
            </a:extLst>
          </a:blip>
          <a:srcRect/>
          <a:stretch>
            <a:fillRect/>
          </a:stretch>
        </p:blipFill>
        <p:spPr bwMode="auto">
          <a:xfrm>
            <a:off x="197236" y="2572243"/>
            <a:ext cx="1908175" cy="678369"/>
          </a:xfrm>
          <a:prstGeom prst="rect">
            <a:avLst/>
          </a:prstGeom>
          <a:noFill/>
          <a:ln>
            <a:noFill/>
          </a:ln>
        </p:spPr>
      </p:pic>
      <p:pic>
        <p:nvPicPr>
          <p:cNvPr id="15" name="Picture 14"/>
          <p:cNvPicPr/>
          <p:nvPr/>
        </p:nvPicPr>
        <p:blipFill>
          <a:blip r:embed="rId7" cstate="print">
            <a:extLst>
              <a:ext uri="{28A0092B-C50C-407E-A947-70E740481C1C}">
                <a14:useLocalDpi xmlns:a14="http://schemas.microsoft.com/office/drawing/2010/main" val="0"/>
              </a:ext>
            </a:extLst>
          </a:blip>
          <a:stretch>
            <a:fillRect/>
          </a:stretch>
        </p:blipFill>
        <p:spPr>
          <a:xfrm>
            <a:off x="193503" y="1701831"/>
            <a:ext cx="1905000" cy="631190"/>
          </a:xfrm>
          <a:prstGeom prst="rect">
            <a:avLst/>
          </a:prstGeom>
        </p:spPr>
      </p:pic>
      <p:sp>
        <p:nvSpPr>
          <p:cNvPr id="4" name="Right Triangle 3"/>
          <p:cNvSpPr/>
          <p:nvPr/>
        </p:nvSpPr>
        <p:spPr>
          <a:xfrm>
            <a:off x="0" y="3608996"/>
            <a:ext cx="12147799" cy="3196057"/>
          </a:xfrm>
          <a:prstGeom prst="rtTriangle">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en-ZA" sz="1400" dirty="0" err="1" smtClean="0">
                <a:effectLst/>
                <a:latin typeface="Calibri" panose="020F0502020204030204" pitchFamily="34" charset="0"/>
                <a:ea typeface="Calibri" panose="020F0502020204030204" pitchFamily="34" charset="0"/>
                <a:cs typeface="Times New Roman" panose="02020603050405020304" pitchFamily="18" charset="0"/>
              </a:rPr>
              <a:t>zation</a:t>
            </a:r>
            <a:r>
              <a:rPr lang="en-ZA"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ZA" sz="1400" dirty="0">
                <a:effectLst/>
                <a:latin typeface="Calibri" panose="020F0502020204030204" pitchFamily="34" charset="0"/>
                <a:ea typeface="Calibri" panose="020F0502020204030204" pitchFamily="34" charset="0"/>
                <a:cs typeface="Times New Roman" panose="02020603050405020304" pitchFamily="18" charset="0"/>
              </a:rPr>
              <a:t>through research, innovations and partnerships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800" b="1"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itle 1"/>
          <p:cNvSpPr txBox="1">
            <a:spLocks/>
          </p:cNvSpPr>
          <p:nvPr/>
        </p:nvSpPr>
        <p:spPr>
          <a:xfrm>
            <a:off x="4202406" y="260940"/>
            <a:ext cx="7768636" cy="12826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400" b="1" dirty="0" smtClean="0">
                <a:solidFill>
                  <a:schemeClr val="bg1"/>
                </a:solidFill>
                <a:latin typeface="Arial" panose="020B0604020202020204" pitchFamily="34" charset="0"/>
                <a:cs typeface="Arial" panose="020B0604020202020204" pitchFamily="34" charset="0"/>
              </a:rPr>
              <a:t>South African Sweden University Forum (SASUF) 2019 Symposium</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r>
              <a:rPr lang="en-ZA" sz="1600" b="1"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endParaRPr lang="en-ZA" sz="1600" dirty="0">
              <a:latin typeface="Arial" panose="020B0604020202020204" pitchFamily="34" charset="0"/>
              <a:cs typeface="Arial" panose="020B0604020202020204" pitchFamily="34" charset="0"/>
            </a:endParaRPr>
          </a:p>
        </p:txBody>
      </p:sp>
      <p:sp>
        <p:nvSpPr>
          <p:cNvPr id="16" name="Title 1"/>
          <p:cNvSpPr txBox="1">
            <a:spLocks/>
          </p:cNvSpPr>
          <p:nvPr/>
        </p:nvSpPr>
        <p:spPr>
          <a:xfrm>
            <a:off x="7182707" y="1042755"/>
            <a:ext cx="5328212" cy="911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8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VENUE 2 </a:t>
            </a:r>
            <a:r>
              <a:rPr lang="en-ZA" sz="2800" b="1" dirty="0" smtClean="0">
                <a:solidFill>
                  <a:srgbClr val="FFC000"/>
                </a:solidFill>
                <a:latin typeface="Calibri" panose="020F0502020204030204" pitchFamily="34" charset="0"/>
                <a:ea typeface="Calibri" panose="020F0502020204030204" pitchFamily="34" charset="0"/>
                <a:cs typeface="Times New Roman" panose="02020603050405020304" pitchFamily="18" charset="0"/>
              </a:rPr>
              <a:t>– Conference Centre </a:t>
            </a:r>
            <a:br>
              <a:rPr lang="en-ZA" sz="2800" b="1" dirty="0" smtClean="0">
                <a:solidFill>
                  <a:srgbClr val="FFC000"/>
                </a:solidFill>
                <a:latin typeface="Calibri" panose="020F0502020204030204" pitchFamily="34" charset="0"/>
                <a:ea typeface="Calibri" panose="020F0502020204030204" pitchFamily="34" charset="0"/>
                <a:cs typeface="Times New Roman" panose="02020603050405020304" pitchFamily="18" charset="0"/>
              </a:rPr>
            </a:br>
            <a:endParaRPr lang="en-ZA" sz="2800" b="1" dirty="0">
              <a:solidFill>
                <a:srgbClr val="FFC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9" name="Title 1"/>
          <p:cNvSpPr>
            <a:spLocks noGrp="1"/>
          </p:cNvSpPr>
          <p:nvPr>
            <p:ph type="ctrTitle"/>
          </p:nvPr>
        </p:nvSpPr>
        <p:spPr>
          <a:xfrm rot="904817">
            <a:off x="2419048" y="2117963"/>
            <a:ext cx="4731081" cy="2387600"/>
          </a:xfrm>
        </p:spPr>
        <p:txBody>
          <a:bodyPr>
            <a:noAutofit/>
          </a:bodyPr>
          <a:lstStyle/>
          <a:p>
            <a:pPr>
              <a:lnSpc>
                <a:spcPct val="100000"/>
              </a:lnSpc>
              <a:spcAft>
                <a:spcPts val="600"/>
              </a:spcAft>
            </a:pPr>
            <a:r>
              <a:rPr lang="en-ZA" sz="1200" b="1" dirty="0" smtClean="0">
                <a:latin typeface="Arial" panose="020B0604020202020204" pitchFamily="34" charset="0"/>
                <a:cs typeface="Arial" panose="020B0604020202020204" pitchFamily="34" charset="0"/>
              </a:rPr>
              <a:t>Nelson </a:t>
            </a:r>
            <a:r>
              <a:rPr lang="en-ZA" sz="1200" b="1" dirty="0">
                <a:latin typeface="Arial" panose="020B0604020202020204" pitchFamily="34" charset="0"/>
                <a:cs typeface="Arial" panose="020B0604020202020204" pitchFamily="34" charset="0"/>
              </a:rPr>
              <a:t>Mandela </a:t>
            </a:r>
            <a:r>
              <a:rPr lang="en-ZA" sz="1200" b="1" dirty="0" smtClean="0">
                <a:latin typeface="Arial" panose="020B0604020202020204" pitchFamily="34" charset="0"/>
                <a:cs typeface="Arial" panose="020B0604020202020204" pitchFamily="34" charset="0"/>
              </a:rPr>
              <a:t>University</a:t>
            </a:r>
            <a:r>
              <a:rPr lang="en-ZA" sz="1200" dirty="0" smtClean="0">
                <a:latin typeface="Arial" panose="020B0604020202020204" pitchFamily="34" charset="0"/>
                <a:cs typeface="Arial" panose="020B0604020202020204" pitchFamily="34" charset="0"/>
              </a:rPr>
              <a:t>,</a:t>
            </a:r>
            <a:br>
              <a:rPr lang="en-ZA" sz="1200" dirty="0" smtClean="0">
                <a:latin typeface="Arial" panose="020B0604020202020204" pitchFamily="34" charset="0"/>
                <a:cs typeface="Arial" panose="020B0604020202020204" pitchFamily="34" charset="0"/>
              </a:rPr>
            </a:br>
            <a:r>
              <a:rPr lang="en-ZA" sz="1200" dirty="0" smtClean="0">
                <a:latin typeface="Arial" panose="020B0604020202020204" pitchFamily="34" charset="0"/>
                <a:cs typeface="Arial" panose="020B0604020202020204" pitchFamily="34" charset="0"/>
              </a:rPr>
              <a:t>in </a:t>
            </a:r>
            <a:r>
              <a:rPr lang="en-ZA" sz="1200" dirty="0">
                <a:latin typeface="Arial" panose="020B0604020202020204" pitchFamily="34" charset="0"/>
                <a:cs typeface="Arial" panose="020B0604020202020204" pitchFamily="34" charset="0"/>
              </a:rPr>
              <a:t>collaboration with, </a:t>
            </a:r>
            <a:br>
              <a:rPr lang="en-ZA" sz="1200" dirty="0">
                <a:latin typeface="Arial" panose="020B0604020202020204" pitchFamily="34" charset="0"/>
                <a:cs typeface="Arial" panose="020B0604020202020204" pitchFamily="34" charset="0"/>
              </a:rPr>
            </a:br>
            <a:r>
              <a:rPr lang="en-ZA" sz="1200" b="1" dirty="0">
                <a:latin typeface="Arial" panose="020B0604020202020204" pitchFamily="34" charset="0"/>
                <a:cs typeface="Arial" panose="020B0604020202020204" pitchFamily="34" charset="0"/>
              </a:rPr>
              <a:t>South Africa Sweden Universities Forum (SASUF),</a:t>
            </a:r>
            <a:r>
              <a:rPr lang="en-ZA" sz="1200" dirty="0">
                <a:latin typeface="Arial" panose="020B0604020202020204" pitchFamily="34" charset="0"/>
                <a:cs typeface="Arial" panose="020B0604020202020204" pitchFamily="34" charset="0"/>
              </a:rPr>
              <a:t/>
            </a:r>
            <a:br>
              <a:rPr lang="en-ZA" sz="1200" dirty="0">
                <a:latin typeface="Arial" panose="020B0604020202020204" pitchFamily="34" charset="0"/>
                <a:cs typeface="Arial" panose="020B0604020202020204" pitchFamily="34" charset="0"/>
              </a:rPr>
            </a:br>
            <a:r>
              <a:rPr lang="en-ZA" sz="1200" b="1" dirty="0">
                <a:latin typeface="Arial" panose="020B0604020202020204" pitchFamily="34" charset="0"/>
                <a:cs typeface="Arial" panose="020B0604020202020204" pitchFamily="34" charset="0"/>
              </a:rPr>
              <a:t>Department of Science and Technology</a:t>
            </a:r>
            <a:r>
              <a:rPr lang="en-ZA" sz="1200" dirty="0">
                <a:latin typeface="Arial" panose="020B0604020202020204" pitchFamily="34" charset="0"/>
                <a:cs typeface="Arial" panose="020B0604020202020204" pitchFamily="34" charset="0"/>
              </a:rPr>
              <a:t>, and</a:t>
            </a:r>
            <a:br>
              <a:rPr lang="en-ZA" sz="1200" dirty="0">
                <a:latin typeface="Arial" panose="020B0604020202020204" pitchFamily="34" charset="0"/>
                <a:cs typeface="Arial" panose="020B0604020202020204" pitchFamily="34" charset="0"/>
              </a:rPr>
            </a:br>
            <a:r>
              <a:rPr lang="en-ZA" sz="1200" b="1" dirty="0">
                <a:latin typeface="Arial" panose="020B0604020202020204" pitchFamily="34" charset="0"/>
                <a:cs typeface="Arial" panose="020B0604020202020204" pitchFamily="34" charset="0"/>
              </a:rPr>
              <a:t>Department of Human Settlements </a:t>
            </a:r>
            <a:r>
              <a:rPr lang="en-ZA" sz="1200" dirty="0">
                <a:latin typeface="Arial" panose="020B0604020202020204" pitchFamily="34" charset="0"/>
                <a:cs typeface="Arial" panose="020B0604020202020204" pitchFamily="34" charset="0"/>
              </a:rPr>
              <a:t/>
            </a:r>
            <a:br>
              <a:rPr lang="en-ZA" sz="1200" dirty="0">
                <a:latin typeface="Arial" panose="020B0604020202020204" pitchFamily="34" charset="0"/>
                <a:cs typeface="Arial" panose="020B0604020202020204" pitchFamily="34" charset="0"/>
              </a:rPr>
            </a:br>
            <a:r>
              <a:rPr lang="en-ZA" sz="1200" b="1" dirty="0">
                <a:latin typeface="Arial" panose="020B0604020202020204" pitchFamily="34" charset="0"/>
                <a:cs typeface="Arial" panose="020B0604020202020204" pitchFamily="34" charset="0"/>
              </a:rPr>
              <a:t> </a:t>
            </a:r>
            <a:r>
              <a:rPr lang="en-ZA" sz="1200" dirty="0">
                <a:latin typeface="Arial" panose="020B0604020202020204" pitchFamily="34" charset="0"/>
                <a:cs typeface="Arial" panose="020B0604020202020204" pitchFamily="34" charset="0"/>
              </a:rPr>
              <a:t/>
            </a:r>
            <a:br>
              <a:rPr lang="en-ZA" sz="1200" dirty="0">
                <a:latin typeface="Arial" panose="020B0604020202020204" pitchFamily="34" charset="0"/>
                <a:cs typeface="Arial" panose="020B0604020202020204" pitchFamily="34" charset="0"/>
              </a:rPr>
            </a:br>
            <a:r>
              <a:rPr lang="en-ZA" sz="1200" dirty="0">
                <a:latin typeface="Arial" panose="020B0604020202020204" pitchFamily="34" charset="0"/>
                <a:cs typeface="Arial" panose="020B0604020202020204" pitchFamily="34" charset="0"/>
              </a:rPr>
              <a:t>HOSTING</a:t>
            </a:r>
            <a:br>
              <a:rPr lang="en-ZA" sz="1200" dirty="0">
                <a:latin typeface="Arial" panose="020B0604020202020204" pitchFamily="34" charset="0"/>
                <a:cs typeface="Arial" panose="020B0604020202020204" pitchFamily="34" charset="0"/>
              </a:rPr>
            </a:br>
            <a:r>
              <a:rPr lang="en-ZA" sz="1200" dirty="0">
                <a:latin typeface="Arial" panose="020B0604020202020204" pitchFamily="34" charset="0"/>
                <a:cs typeface="Arial" panose="020B0604020202020204" pitchFamily="34" charset="0"/>
              </a:rPr>
              <a:t> </a:t>
            </a:r>
            <a:br>
              <a:rPr lang="en-ZA" sz="1200" dirty="0">
                <a:latin typeface="Arial" panose="020B0604020202020204" pitchFamily="34" charset="0"/>
                <a:cs typeface="Arial" panose="020B0604020202020204" pitchFamily="34" charset="0"/>
              </a:rPr>
            </a:br>
            <a:r>
              <a:rPr lang="en-ZA" sz="1200" b="1" dirty="0">
                <a:latin typeface="Arial" panose="020B0604020202020204" pitchFamily="34" charset="0"/>
                <a:cs typeface="Arial" panose="020B0604020202020204" pitchFamily="34" charset="0"/>
              </a:rPr>
              <a:t>Sustainable Urbanisation </a:t>
            </a:r>
            <a:r>
              <a:rPr lang="en-ZA" sz="1200" b="1" dirty="0" smtClean="0">
                <a:latin typeface="Arial" panose="020B0604020202020204" pitchFamily="34" charset="0"/>
                <a:cs typeface="Arial" panose="020B0604020202020204" pitchFamily="34" charset="0"/>
              </a:rPr>
              <a:t>Symposium</a:t>
            </a:r>
            <a:br>
              <a:rPr lang="en-ZA" sz="1200" b="1" dirty="0" smtClean="0">
                <a:latin typeface="Arial" panose="020B0604020202020204" pitchFamily="34" charset="0"/>
                <a:cs typeface="Arial" panose="020B0604020202020204" pitchFamily="34" charset="0"/>
              </a:rPr>
            </a:br>
            <a:r>
              <a:rPr lang="en-ZA" sz="1200" b="1" dirty="0">
                <a:latin typeface="Arial" panose="020B0604020202020204" pitchFamily="34" charset="0"/>
                <a:cs typeface="Arial" panose="020B0604020202020204" pitchFamily="34" charset="0"/>
              </a:rPr>
              <a:t/>
            </a:r>
            <a:br>
              <a:rPr lang="en-ZA" sz="1200" b="1" dirty="0">
                <a:latin typeface="Arial" panose="020B0604020202020204" pitchFamily="34" charset="0"/>
                <a:cs typeface="Arial" panose="020B0604020202020204" pitchFamily="34" charset="0"/>
              </a:rPr>
            </a:br>
            <a:r>
              <a:rPr lang="en-ZA" sz="1800" b="1" dirty="0" err="1">
                <a:solidFill>
                  <a:srgbClr val="FFC000"/>
                </a:solidFill>
                <a:latin typeface="Arial" panose="020B0604020202020204" pitchFamily="34" charset="0"/>
                <a:ea typeface="Calibri" panose="020F0502020204030204" pitchFamily="34" charset="0"/>
                <a:cs typeface="Arial" panose="020B0604020202020204" pitchFamily="34" charset="0"/>
              </a:rPr>
              <a:t>SYMPOSIUM</a:t>
            </a:r>
            <a:r>
              <a:rPr lang="en-ZA" sz="1800" b="1" dirty="0">
                <a:solidFill>
                  <a:srgbClr val="FFC000"/>
                </a:solidFill>
                <a:latin typeface="Arial" panose="020B0604020202020204" pitchFamily="34" charset="0"/>
                <a:ea typeface="Calibri" panose="020F0502020204030204" pitchFamily="34" charset="0"/>
                <a:cs typeface="Arial" panose="020B0604020202020204" pitchFamily="34" charset="0"/>
              </a:rPr>
              <a:t> THEME:</a:t>
            </a:r>
            <a:r>
              <a:rPr lang="en-ZA" sz="1800" dirty="0">
                <a:solidFill>
                  <a:srgbClr val="FFC000"/>
                </a:solidFill>
                <a:latin typeface="Arial" panose="020B0604020202020204" pitchFamily="34" charset="0"/>
                <a:ea typeface="Calibri" panose="020F0502020204030204" pitchFamily="34" charset="0"/>
                <a:cs typeface="Arial" panose="020B0604020202020204" pitchFamily="34" charset="0"/>
              </a:rPr>
              <a:t> </a:t>
            </a:r>
            <a:br>
              <a:rPr lang="en-ZA" sz="1800" dirty="0">
                <a:solidFill>
                  <a:srgbClr val="FFC000"/>
                </a:solidFill>
                <a:latin typeface="Arial" panose="020B0604020202020204" pitchFamily="34" charset="0"/>
                <a:ea typeface="Calibri" panose="020F0502020204030204" pitchFamily="34" charset="0"/>
                <a:cs typeface="Arial" panose="020B0604020202020204" pitchFamily="34" charset="0"/>
              </a:rPr>
            </a:br>
            <a:r>
              <a:rPr lang="en-ZA" sz="1800" b="1" dirty="0">
                <a:latin typeface="Arial" panose="020B0604020202020204" pitchFamily="34" charset="0"/>
                <a:ea typeface="Calibri" panose="020F0502020204030204" pitchFamily="34" charset="0"/>
                <a:cs typeface="Arial" panose="020B0604020202020204" pitchFamily="34" charset="0"/>
              </a:rPr>
              <a:t>Sustainable urbanization through research, innovations and partnerships</a:t>
            </a:r>
            <a:r>
              <a:rPr lang="en-ZA" sz="1600" dirty="0">
                <a:latin typeface="Arial" panose="020B0604020202020204" pitchFamily="34" charset="0"/>
                <a:ea typeface="Calibri" panose="020F0502020204030204" pitchFamily="34" charset="0"/>
                <a:cs typeface="Arial" panose="020B0604020202020204" pitchFamily="34" charset="0"/>
              </a:rPr>
              <a:t/>
            </a:r>
            <a:br>
              <a:rPr lang="en-ZA" sz="1600" dirty="0">
                <a:latin typeface="Arial" panose="020B0604020202020204" pitchFamily="34" charset="0"/>
                <a:ea typeface="Calibri" panose="020F0502020204030204" pitchFamily="34" charset="0"/>
                <a:cs typeface="Arial" panose="020B0604020202020204" pitchFamily="34" charset="0"/>
              </a:rPr>
            </a:br>
            <a:endParaRPr lang="en-ZA" sz="1600" dirty="0">
              <a:latin typeface="Arial" panose="020B0604020202020204" pitchFamily="34" charset="0"/>
              <a:cs typeface="Arial" panose="020B0604020202020204" pitchFamily="34" charset="0"/>
            </a:endParaRPr>
          </a:p>
        </p:txBody>
      </p:sp>
      <p:pic>
        <p:nvPicPr>
          <p:cNvPr id="21" name="Picture 20"/>
          <p:cNvPicPr>
            <a:picLocks noChangeAspect="1"/>
          </p:cNvPicPr>
          <p:nvPr/>
        </p:nvPicPr>
        <p:blipFill>
          <a:blip r:embed="rId8"/>
          <a:stretch>
            <a:fillRect/>
          </a:stretch>
        </p:blipFill>
        <p:spPr>
          <a:xfrm>
            <a:off x="204146" y="3504717"/>
            <a:ext cx="1877731" cy="627942"/>
          </a:xfrm>
          <a:prstGeom prst="rect">
            <a:avLst/>
          </a:prstGeom>
        </p:spPr>
      </p:pic>
      <p:pic>
        <p:nvPicPr>
          <p:cNvPr id="22" name="Picture 21"/>
          <p:cNvPicPr>
            <a:picLocks noChangeAspect="1"/>
          </p:cNvPicPr>
          <p:nvPr/>
        </p:nvPicPr>
        <p:blipFill>
          <a:blip r:embed="rId9"/>
          <a:stretch>
            <a:fillRect/>
          </a:stretch>
        </p:blipFill>
        <p:spPr>
          <a:xfrm>
            <a:off x="269605" y="4796901"/>
            <a:ext cx="5684251" cy="1846334"/>
          </a:xfrm>
          <a:prstGeom prst="rect">
            <a:avLst/>
          </a:prstGeom>
        </p:spPr>
      </p:pic>
    </p:spTree>
    <p:extLst>
      <p:ext uri="{BB962C8B-B14F-4D97-AF65-F5344CB8AC3E}">
        <p14:creationId xmlns:p14="http://schemas.microsoft.com/office/powerpoint/2010/main" val="3694482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234206" y="1797231"/>
            <a:ext cx="9960028" cy="4770977"/>
          </a:xfrm>
          <a:prstGeom prst="rect">
            <a:avLst/>
          </a:prstGeom>
        </p:spPr>
      </p:pic>
      <p:pic>
        <p:nvPicPr>
          <p:cNvPr id="4" name="Picture 3"/>
          <p:cNvPicPr>
            <a:picLocks noChangeAspect="1"/>
          </p:cNvPicPr>
          <p:nvPr/>
        </p:nvPicPr>
        <p:blipFill>
          <a:blip r:embed="rId3"/>
          <a:stretch>
            <a:fillRect/>
          </a:stretch>
        </p:blipFill>
        <p:spPr>
          <a:xfrm>
            <a:off x="16626" y="-6632"/>
            <a:ext cx="12192000" cy="2801130"/>
          </a:xfrm>
          <a:prstGeom prst="rect">
            <a:avLst/>
          </a:prstGeom>
        </p:spPr>
      </p:pic>
      <p:sp>
        <p:nvSpPr>
          <p:cNvPr id="5" name="Title 1"/>
          <p:cNvSpPr txBox="1">
            <a:spLocks/>
          </p:cNvSpPr>
          <p:nvPr/>
        </p:nvSpPr>
        <p:spPr>
          <a:xfrm>
            <a:off x="4202406" y="260940"/>
            <a:ext cx="7768636" cy="12826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400" b="1" dirty="0" smtClean="0">
                <a:solidFill>
                  <a:schemeClr val="bg1"/>
                </a:solidFill>
                <a:latin typeface="Arial" panose="020B0604020202020204" pitchFamily="34" charset="0"/>
                <a:cs typeface="Arial" panose="020B0604020202020204" pitchFamily="34" charset="0"/>
              </a:rPr>
              <a:t>South African Sweden University Forum (SASUF) 2019 Symposium</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r>
              <a:rPr lang="en-ZA" sz="1600" b="1"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endParaRPr lang="en-ZA" sz="16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4"/>
          <a:stretch>
            <a:fillRect/>
          </a:stretch>
        </p:blipFill>
        <p:spPr>
          <a:xfrm>
            <a:off x="-49376" y="-138197"/>
            <a:ext cx="3790105" cy="2046252"/>
          </a:xfrm>
          <a:prstGeom prst="rect">
            <a:avLst/>
          </a:prstGeom>
        </p:spPr>
      </p:pic>
      <p:pic>
        <p:nvPicPr>
          <p:cNvPr id="8" name="Picture 7"/>
          <p:cNvPicPr>
            <a:picLocks noChangeAspect="1"/>
          </p:cNvPicPr>
          <p:nvPr/>
        </p:nvPicPr>
        <p:blipFill>
          <a:blip r:embed="rId5"/>
          <a:stretch>
            <a:fillRect/>
          </a:stretch>
        </p:blipFill>
        <p:spPr>
          <a:xfrm>
            <a:off x="10411814" y="1170808"/>
            <a:ext cx="1780186" cy="2158171"/>
          </a:xfrm>
          <a:prstGeom prst="rect">
            <a:avLst/>
          </a:prstGeom>
        </p:spPr>
      </p:pic>
      <p:pic>
        <p:nvPicPr>
          <p:cNvPr id="7" name="Picture 6"/>
          <p:cNvPicPr>
            <a:picLocks noChangeAspect="1"/>
          </p:cNvPicPr>
          <p:nvPr/>
        </p:nvPicPr>
        <p:blipFill>
          <a:blip r:embed="rId6"/>
          <a:stretch>
            <a:fillRect/>
          </a:stretch>
        </p:blipFill>
        <p:spPr>
          <a:xfrm>
            <a:off x="9412931" y="1596171"/>
            <a:ext cx="1780186" cy="2158171"/>
          </a:xfrm>
          <a:prstGeom prst="rect">
            <a:avLst/>
          </a:prstGeom>
        </p:spPr>
      </p:pic>
      <p:pic>
        <p:nvPicPr>
          <p:cNvPr id="11" name="Picture 10"/>
          <p:cNvPicPr>
            <a:picLocks noChangeAspect="1"/>
          </p:cNvPicPr>
          <p:nvPr/>
        </p:nvPicPr>
        <p:blipFill>
          <a:blip r:embed="rId7"/>
          <a:stretch>
            <a:fillRect/>
          </a:stretch>
        </p:blipFill>
        <p:spPr>
          <a:xfrm>
            <a:off x="10291063" y="3881144"/>
            <a:ext cx="1773911" cy="585391"/>
          </a:xfrm>
          <a:prstGeom prst="rect">
            <a:avLst/>
          </a:prstGeom>
        </p:spPr>
      </p:pic>
      <p:pic>
        <p:nvPicPr>
          <p:cNvPr id="12" name="Picture 11"/>
          <p:cNvPicPr>
            <a:picLocks noChangeAspect="1"/>
          </p:cNvPicPr>
          <p:nvPr/>
        </p:nvPicPr>
        <p:blipFill>
          <a:blip r:embed="rId8"/>
          <a:stretch>
            <a:fillRect/>
          </a:stretch>
        </p:blipFill>
        <p:spPr>
          <a:xfrm>
            <a:off x="10247289" y="4761458"/>
            <a:ext cx="1718899" cy="608574"/>
          </a:xfrm>
          <a:prstGeom prst="rect">
            <a:avLst/>
          </a:prstGeom>
        </p:spPr>
      </p:pic>
      <p:pic>
        <p:nvPicPr>
          <p:cNvPr id="13" name="Picture 12"/>
          <p:cNvPicPr>
            <a:picLocks noChangeAspect="1"/>
          </p:cNvPicPr>
          <p:nvPr/>
        </p:nvPicPr>
        <p:blipFill>
          <a:blip r:embed="rId9"/>
          <a:stretch>
            <a:fillRect/>
          </a:stretch>
        </p:blipFill>
        <p:spPr>
          <a:xfrm>
            <a:off x="10291063" y="5701656"/>
            <a:ext cx="1900937" cy="634906"/>
          </a:xfrm>
          <a:prstGeom prst="rect">
            <a:avLst/>
          </a:prstGeom>
        </p:spPr>
      </p:pic>
    </p:spTree>
    <p:extLst>
      <p:ext uri="{BB962C8B-B14F-4D97-AF65-F5344CB8AC3E}">
        <p14:creationId xmlns:p14="http://schemas.microsoft.com/office/powerpoint/2010/main" val="15015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313094" y="2152959"/>
            <a:ext cx="11583114" cy="4530474"/>
          </a:xfrm>
          <a:prstGeom prst="rect">
            <a:avLst/>
          </a:prstGeom>
        </p:spPr>
      </p:pic>
      <p:pic>
        <p:nvPicPr>
          <p:cNvPr id="4" name="Picture 3"/>
          <p:cNvPicPr>
            <a:picLocks noChangeAspect="1"/>
          </p:cNvPicPr>
          <p:nvPr/>
        </p:nvPicPr>
        <p:blipFill>
          <a:blip r:embed="rId3"/>
          <a:stretch>
            <a:fillRect/>
          </a:stretch>
        </p:blipFill>
        <p:spPr>
          <a:xfrm>
            <a:off x="0" y="9695"/>
            <a:ext cx="12192000" cy="2801130"/>
          </a:xfrm>
          <a:prstGeom prst="rect">
            <a:avLst/>
          </a:prstGeom>
        </p:spPr>
      </p:pic>
      <p:sp>
        <p:nvSpPr>
          <p:cNvPr id="5" name="Title 1"/>
          <p:cNvSpPr txBox="1">
            <a:spLocks/>
          </p:cNvSpPr>
          <p:nvPr/>
        </p:nvSpPr>
        <p:spPr>
          <a:xfrm>
            <a:off x="4202406" y="260940"/>
            <a:ext cx="7768636" cy="12826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400" b="1" dirty="0" smtClean="0">
                <a:solidFill>
                  <a:schemeClr val="bg1"/>
                </a:solidFill>
                <a:latin typeface="Arial" panose="020B0604020202020204" pitchFamily="34" charset="0"/>
                <a:cs typeface="Arial" panose="020B0604020202020204" pitchFamily="34" charset="0"/>
              </a:rPr>
              <a:t>South African Sweden University Forum (SASUF) 2019 Symposium</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r>
              <a:rPr lang="en-ZA" sz="1600" b="1"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endParaRPr lang="en-ZA" sz="16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4"/>
          <a:stretch>
            <a:fillRect/>
          </a:stretch>
        </p:blipFill>
        <p:spPr>
          <a:xfrm>
            <a:off x="-84797" y="-163678"/>
            <a:ext cx="3867133" cy="2087839"/>
          </a:xfrm>
          <a:prstGeom prst="rect">
            <a:avLst/>
          </a:prstGeom>
        </p:spPr>
      </p:pic>
      <p:pic>
        <p:nvPicPr>
          <p:cNvPr id="8" name="Picture 7"/>
          <p:cNvPicPr>
            <a:picLocks noChangeAspect="1"/>
          </p:cNvPicPr>
          <p:nvPr/>
        </p:nvPicPr>
        <p:blipFill>
          <a:blip r:embed="rId5"/>
          <a:stretch>
            <a:fillRect/>
          </a:stretch>
        </p:blipFill>
        <p:spPr>
          <a:xfrm>
            <a:off x="10496611" y="978152"/>
            <a:ext cx="1780186" cy="2158171"/>
          </a:xfrm>
          <a:prstGeom prst="rect">
            <a:avLst/>
          </a:prstGeom>
        </p:spPr>
      </p:pic>
      <p:pic>
        <p:nvPicPr>
          <p:cNvPr id="7" name="Picture 6"/>
          <p:cNvPicPr>
            <a:picLocks noChangeAspect="1"/>
          </p:cNvPicPr>
          <p:nvPr/>
        </p:nvPicPr>
        <p:blipFill>
          <a:blip r:embed="rId6"/>
          <a:stretch>
            <a:fillRect/>
          </a:stretch>
        </p:blipFill>
        <p:spPr>
          <a:xfrm>
            <a:off x="9812455" y="1695364"/>
            <a:ext cx="1780186" cy="2158171"/>
          </a:xfrm>
          <a:prstGeom prst="rect">
            <a:avLst/>
          </a:prstGeom>
        </p:spPr>
      </p:pic>
    </p:spTree>
    <p:extLst>
      <p:ext uri="{BB962C8B-B14F-4D97-AF65-F5344CB8AC3E}">
        <p14:creationId xmlns:p14="http://schemas.microsoft.com/office/powerpoint/2010/main" val="52553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333814" y="2217588"/>
            <a:ext cx="11524371" cy="2675331"/>
          </a:xfrm>
          <a:prstGeom prst="rect">
            <a:avLst/>
          </a:prstGeom>
        </p:spPr>
      </p:pic>
      <p:pic>
        <p:nvPicPr>
          <p:cNvPr id="4" name="Picture 3"/>
          <p:cNvPicPr>
            <a:picLocks noChangeAspect="1"/>
          </p:cNvPicPr>
          <p:nvPr/>
        </p:nvPicPr>
        <p:blipFill>
          <a:blip r:embed="rId3"/>
          <a:stretch>
            <a:fillRect/>
          </a:stretch>
        </p:blipFill>
        <p:spPr>
          <a:xfrm>
            <a:off x="0" y="7520"/>
            <a:ext cx="12192000" cy="2751254"/>
          </a:xfrm>
          <a:prstGeom prst="rect">
            <a:avLst/>
          </a:prstGeom>
        </p:spPr>
      </p:pic>
      <p:sp>
        <p:nvSpPr>
          <p:cNvPr id="5" name="Title 1"/>
          <p:cNvSpPr txBox="1">
            <a:spLocks/>
          </p:cNvSpPr>
          <p:nvPr/>
        </p:nvSpPr>
        <p:spPr>
          <a:xfrm>
            <a:off x="4202406" y="260940"/>
            <a:ext cx="7768636" cy="12826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400" b="1" dirty="0" smtClean="0">
                <a:solidFill>
                  <a:schemeClr val="bg1"/>
                </a:solidFill>
                <a:latin typeface="Arial" panose="020B0604020202020204" pitchFamily="34" charset="0"/>
                <a:cs typeface="Arial" panose="020B0604020202020204" pitchFamily="34" charset="0"/>
              </a:rPr>
              <a:t>South African Sweden University Forum (SASUF) 2019 Symposium</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r>
              <a:rPr lang="en-ZA" sz="1600" b="1"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endParaRPr lang="en-ZA" sz="16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4"/>
          <a:stretch>
            <a:fillRect/>
          </a:stretch>
        </p:blipFill>
        <p:spPr>
          <a:xfrm>
            <a:off x="-122033" y="-108134"/>
            <a:ext cx="3972542" cy="2144749"/>
          </a:xfrm>
          <a:prstGeom prst="rect">
            <a:avLst/>
          </a:prstGeom>
        </p:spPr>
      </p:pic>
      <p:pic>
        <p:nvPicPr>
          <p:cNvPr id="8" name="Picture 7"/>
          <p:cNvPicPr>
            <a:picLocks noChangeAspect="1"/>
          </p:cNvPicPr>
          <p:nvPr/>
        </p:nvPicPr>
        <p:blipFill>
          <a:blip r:embed="rId5"/>
          <a:stretch>
            <a:fillRect/>
          </a:stretch>
        </p:blipFill>
        <p:spPr>
          <a:xfrm>
            <a:off x="10492934" y="982814"/>
            <a:ext cx="1780186" cy="2158171"/>
          </a:xfrm>
          <a:prstGeom prst="rect">
            <a:avLst/>
          </a:prstGeom>
        </p:spPr>
      </p:pic>
      <p:pic>
        <p:nvPicPr>
          <p:cNvPr id="7" name="Picture 6"/>
          <p:cNvPicPr>
            <a:picLocks noChangeAspect="1"/>
          </p:cNvPicPr>
          <p:nvPr/>
        </p:nvPicPr>
        <p:blipFill>
          <a:blip r:embed="rId6"/>
          <a:stretch>
            <a:fillRect/>
          </a:stretch>
        </p:blipFill>
        <p:spPr>
          <a:xfrm>
            <a:off x="9807659" y="1850980"/>
            <a:ext cx="1780186" cy="2158171"/>
          </a:xfrm>
          <a:prstGeom prst="rect">
            <a:avLst/>
          </a:prstGeom>
        </p:spPr>
      </p:pic>
      <p:pic>
        <p:nvPicPr>
          <p:cNvPr id="13" name="Picture 12"/>
          <p:cNvPicPr>
            <a:picLocks noChangeAspect="1"/>
          </p:cNvPicPr>
          <p:nvPr/>
        </p:nvPicPr>
        <p:blipFill>
          <a:blip r:embed="rId7"/>
          <a:stretch>
            <a:fillRect/>
          </a:stretch>
        </p:blipFill>
        <p:spPr>
          <a:xfrm>
            <a:off x="192567" y="5259527"/>
            <a:ext cx="3657942" cy="1207589"/>
          </a:xfrm>
          <a:prstGeom prst="rect">
            <a:avLst/>
          </a:prstGeom>
        </p:spPr>
      </p:pic>
      <p:pic>
        <p:nvPicPr>
          <p:cNvPr id="14" name="Picture 13"/>
          <p:cNvPicPr>
            <a:picLocks noChangeAspect="1"/>
          </p:cNvPicPr>
          <p:nvPr/>
        </p:nvPicPr>
        <p:blipFill>
          <a:blip r:embed="rId8"/>
          <a:stretch>
            <a:fillRect/>
          </a:stretch>
        </p:blipFill>
        <p:spPr>
          <a:xfrm>
            <a:off x="4476226" y="5349775"/>
            <a:ext cx="3239545" cy="1148849"/>
          </a:xfrm>
          <a:prstGeom prst="rect">
            <a:avLst/>
          </a:prstGeom>
        </p:spPr>
      </p:pic>
      <p:pic>
        <p:nvPicPr>
          <p:cNvPr id="15" name="Picture 14"/>
          <p:cNvPicPr>
            <a:picLocks noChangeAspect="1"/>
          </p:cNvPicPr>
          <p:nvPr/>
        </p:nvPicPr>
        <p:blipFill>
          <a:blip r:embed="rId9"/>
          <a:stretch>
            <a:fillRect/>
          </a:stretch>
        </p:blipFill>
        <p:spPr>
          <a:xfrm>
            <a:off x="8698356" y="5411192"/>
            <a:ext cx="3068092" cy="1026017"/>
          </a:xfrm>
          <a:prstGeom prst="rect">
            <a:avLst/>
          </a:prstGeom>
        </p:spPr>
      </p:pic>
    </p:spTree>
    <p:extLst>
      <p:ext uri="{BB962C8B-B14F-4D97-AF65-F5344CB8AC3E}">
        <p14:creationId xmlns:p14="http://schemas.microsoft.com/office/powerpoint/2010/main" val="1742840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56</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Nelson Mandela University, in collaboration with,  South Africa Sweden Universities Forum (SASUF), Department of Science and Technology, and Department of Human Settlements    HOSTING   Sustainable Urbanisation Symposium  SYMPOSIUM THEME:  Sustainable urbanization through research, innovations and partnerships </vt:lpstr>
      <vt:lpstr>PowerPoint Presentation</vt:lpstr>
      <vt:lpstr>PowerPoint Presentation</vt:lpstr>
      <vt:lpstr>PowerPoint Presentation</vt:lpstr>
    </vt:vector>
  </TitlesOfParts>
  <Company>Nelson Mandela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African Sweden University Forum (SASUF) 2019 Symposium   Nelson Mandela University, in collaboration with,  South Africa Sweden Universities Forum (SASUF), Department of Science and Technology, and Department of Human Settlements    HOSTING   Sustainable Urbanisation Symposium</dc:title>
  <dc:creator>Dale, Charlene (Ms) (Summerstrand Campus North)</dc:creator>
  <cp:lastModifiedBy>Dale, Charlene (Ms) (Summerstrand Campus North)</cp:lastModifiedBy>
  <cp:revision>14</cp:revision>
  <dcterms:created xsi:type="dcterms:W3CDTF">2019-05-05T12:42:05Z</dcterms:created>
  <dcterms:modified xsi:type="dcterms:W3CDTF">2019-05-05T19:09:31Z</dcterms:modified>
</cp:coreProperties>
</file>