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3" r:id="rId4"/>
    <p:sldId id="275" r:id="rId5"/>
    <p:sldId id="269" r:id="rId6"/>
    <p:sldId id="258" r:id="rId7"/>
    <p:sldId id="272" r:id="rId8"/>
    <p:sldId id="271" r:id="rId9"/>
    <p:sldId id="273" r:id="rId10"/>
    <p:sldId id="274" r:id="rId11"/>
    <p:sldId id="270" r:id="rId12"/>
    <p:sldId id="266" r:id="rId13"/>
    <p:sldId id="267" r:id="rId14"/>
    <p:sldId id="261" r:id="rId15"/>
    <p:sldId id="268" r:id="rId16"/>
    <p:sldId id="25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1B8A6-4F2A-4D0C-8897-CB93EBE6D3BB}" type="doc">
      <dgm:prSet loTypeId="urn:microsoft.com/office/officeart/2005/8/layout/hProcess11" loCatId="process" qsTypeId="urn:microsoft.com/office/officeart/2005/8/quickstyle/simple1" qsCatId="simple" csTypeId="urn:microsoft.com/office/officeart/2005/8/colors/accent1_2" csCatId="accent1" phldr="1"/>
      <dgm:spPr/>
    </dgm:pt>
    <dgm:pt modelId="{98221CE5-8A49-42B4-96A5-76D6612EF091}">
      <dgm:prSet phldrT="[Text]"/>
      <dgm:spPr/>
      <dgm:t>
        <a:bodyPr/>
        <a:lstStyle/>
        <a:p>
          <a:r>
            <a:rPr lang="en-US" dirty="0" smtClean="0"/>
            <a:t>Job creation</a:t>
          </a:r>
          <a:endParaRPr lang="en-US" dirty="0"/>
        </a:p>
      </dgm:t>
    </dgm:pt>
    <dgm:pt modelId="{378AABA5-1EC5-46AD-BD4D-41A7726DA44D}" type="parTrans" cxnId="{58073626-6674-4A7B-9E75-35E6A48D6034}">
      <dgm:prSet/>
      <dgm:spPr/>
      <dgm:t>
        <a:bodyPr/>
        <a:lstStyle/>
        <a:p>
          <a:endParaRPr lang="en-US"/>
        </a:p>
      </dgm:t>
    </dgm:pt>
    <dgm:pt modelId="{E4829FDE-3D03-491C-AEA9-17E854A4039D}" type="sibTrans" cxnId="{58073626-6674-4A7B-9E75-35E6A48D6034}">
      <dgm:prSet/>
      <dgm:spPr/>
      <dgm:t>
        <a:bodyPr/>
        <a:lstStyle/>
        <a:p>
          <a:endParaRPr lang="en-US"/>
        </a:p>
      </dgm:t>
    </dgm:pt>
    <dgm:pt modelId="{4270080F-59AF-4856-A712-CAE7E220DB54}">
      <dgm:prSet phldrT="[Text]"/>
      <dgm:spPr/>
      <dgm:t>
        <a:bodyPr/>
        <a:lstStyle/>
        <a:p>
          <a:r>
            <a:rPr lang="en-US" dirty="0" smtClean="0"/>
            <a:t>Skills development </a:t>
          </a:r>
          <a:endParaRPr lang="en-US" dirty="0"/>
        </a:p>
      </dgm:t>
    </dgm:pt>
    <dgm:pt modelId="{85678838-EBB6-4013-B80B-D19AD05B7AC7}" type="parTrans" cxnId="{7128B544-A538-4E5A-ACB4-90E2696917E0}">
      <dgm:prSet/>
      <dgm:spPr/>
      <dgm:t>
        <a:bodyPr/>
        <a:lstStyle/>
        <a:p>
          <a:endParaRPr lang="en-US"/>
        </a:p>
      </dgm:t>
    </dgm:pt>
    <dgm:pt modelId="{898FD2B1-5670-4859-A586-963E72B390AF}" type="sibTrans" cxnId="{7128B544-A538-4E5A-ACB4-90E2696917E0}">
      <dgm:prSet/>
      <dgm:spPr/>
      <dgm:t>
        <a:bodyPr/>
        <a:lstStyle/>
        <a:p>
          <a:endParaRPr lang="en-US"/>
        </a:p>
      </dgm:t>
    </dgm:pt>
    <dgm:pt modelId="{027BC517-36F5-4063-ABAE-E811A628059B}">
      <dgm:prSet phldrT="[Text]"/>
      <dgm:spPr/>
      <dgm:t>
        <a:bodyPr/>
        <a:lstStyle/>
        <a:p>
          <a:r>
            <a:rPr lang="en-US" dirty="0" smtClean="0"/>
            <a:t>Business Opportunities</a:t>
          </a:r>
          <a:endParaRPr lang="en-US" dirty="0"/>
        </a:p>
      </dgm:t>
    </dgm:pt>
    <dgm:pt modelId="{AC942975-C68C-43BC-9D0D-8F484BF3DF5C}" type="parTrans" cxnId="{CB5888F5-16DB-461A-A3A4-2EC655917AD3}">
      <dgm:prSet/>
      <dgm:spPr/>
      <dgm:t>
        <a:bodyPr/>
        <a:lstStyle/>
        <a:p>
          <a:endParaRPr lang="en-US"/>
        </a:p>
      </dgm:t>
    </dgm:pt>
    <dgm:pt modelId="{DC5212A1-1498-4B2E-B9B1-024C1B518E54}" type="sibTrans" cxnId="{CB5888F5-16DB-461A-A3A4-2EC655917AD3}">
      <dgm:prSet/>
      <dgm:spPr/>
      <dgm:t>
        <a:bodyPr/>
        <a:lstStyle/>
        <a:p>
          <a:endParaRPr lang="en-US"/>
        </a:p>
      </dgm:t>
    </dgm:pt>
    <dgm:pt modelId="{0FE96E55-C4C2-429C-9A12-1A9E0E8B9A0D}" type="pres">
      <dgm:prSet presAssocID="{4661B8A6-4F2A-4D0C-8897-CB93EBE6D3BB}" presName="Name0" presStyleCnt="0">
        <dgm:presLayoutVars>
          <dgm:dir/>
          <dgm:resizeHandles val="exact"/>
        </dgm:presLayoutVars>
      </dgm:prSet>
      <dgm:spPr/>
    </dgm:pt>
    <dgm:pt modelId="{A934E274-164D-4719-A17C-9540D91FCD50}" type="pres">
      <dgm:prSet presAssocID="{4661B8A6-4F2A-4D0C-8897-CB93EBE6D3BB}" presName="arrow" presStyleLbl="bgShp" presStyleIdx="0" presStyleCnt="1" custScaleX="94427" custScaleY="180485" custLinFactNeighborX="-49137" custLinFactNeighborY="34758"/>
      <dgm:spPr/>
    </dgm:pt>
    <dgm:pt modelId="{C3C629A6-FE7B-474E-A989-A6761453542B}" type="pres">
      <dgm:prSet presAssocID="{4661B8A6-4F2A-4D0C-8897-CB93EBE6D3BB}" presName="points" presStyleCnt="0"/>
      <dgm:spPr/>
    </dgm:pt>
    <dgm:pt modelId="{B1B63C16-5DD4-400A-A67C-73082E92E6A7}" type="pres">
      <dgm:prSet presAssocID="{98221CE5-8A49-42B4-96A5-76D6612EF091}" presName="compositeA" presStyleCnt="0"/>
      <dgm:spPr/>
    </dgm:pt>
    <dgm:pt modelId="{1B236C3C-CD15-44FE-B8F1-171FFF58AD4E}" type="pres">
      <dgm:prSet presAssocID="{98221CE5-8A49-42B4-96A5-76D6612EF091}" presName="textA" presStyleLbl="revTx" presStyleIdx="0" presStyleCnt="3">
        <dgm:presLayoutVars>
          <dgm:bulletEnabled val="1"/>
        </dgm:presLayoutVars>
      </dgm:prSet>
      <dgm:spPr/>
      <dgm:t>
        <a:bodyPr/>
        <a:lstStyle/>
        <a:p>
          <a:endParaRPr lang="en-US"/>
        </a:p>
      </dgm:t>
    </dgm:pt>
    <dgm:pt modelId="{AB945225-3711-426F-9974-47E7ABA08094}" type="pres">
      <dgm:prSet presAssocID="{98221CE5-8A49-42B4-96A5-76D6612EF091}" presName="circleA" presStyleLbl="node1" presStyleIdx="0" presStyleCnt="3"/>
      <dgm:spPr/>
    </dgm:pt>
    <dgm:pt modelId="{7325819A-1CF0-4954-822E-CE787FF8B5B6}" type="pres">
      <dgm:prSet presAssocID="{98221CE5-8A49-42B4-96A5-76D6612EF091}" presName="spaceA" presStyleCnt="0"/>
      <dgm:spPr/>
    </dgm:pt>
    <dgm:pt modelId="{9F61E77C-087F-450F-B86C-CDAFA262F5A9}" type="pres">
      <dgm:prSet presAssocID="{E4829FDE-3D03-491C-AEA9-17E854A4039D}" presName="space" presStyleCnt="0"/>
      <dgm:spPr/>
    </dgm:pt>
    <dgm:pt modelId="{04E6E554-F398-4E15-9F43-5F6BC6D992FD}" type="pres">
      <dgm:prSet presAssocID="{4270080F-59AF-4856-A712-CAE7E220DB54}" presName="compositeB" presStyleCnt="0"/>
      <dgm:spPr/>
    </dgm:pt>
    <dgm:pt modelId="{1DCF12D3-D997-4D86-A23C-E996B3BDC9D7}" type="pres">
      <dgm:prSet presAssocID="{4270080F-59AF-4856-A712-CAE7E220DB54}" presName="textB" presStyleLbl="revTx" presStyleIdx="1" presStyleCnt="3">
        <dgm:presLayoutVars>
          <dgm:bulletEnabled val="1"/>
        </dgm:presLayoutVars>
      </dgm:prSet>
      <dgm:spPr/>
      <dgm:t>
        <a:bodyPr/>
        <a:lstStyle/>
        <a:p>
          <a:endParaRPr lang="en-US"/>
        </a:p>
      </dgm:t>
    </dgm:pt>
    <dgm:pt modelId="{8251823F-FD78-4379-B133-118BE9FF440A}" type="pres">
      <dgm:prSet presAssocID="{4270080F-59AF-4856-A712-CAE7E220DB54}" presName="circleB" presStyleLbl="node1" presStyleIdx="1" presStyleCnt="3"/>
      <dgm:spPr/>
    </dgm:pt>
    <dgm:pt modelId="{7B5A9CF6-B029-4ED1-8F3C-4534A23FC590}" type="pres">
      <dgm:prSet presAssocID="{4270080F-59AF-4856-A712-CAE7E220DB54}" presName="spaceB" presStyleCnt="0"/>
      <dgm:spPr/>
    </dgm:pt>
    <dgm:pt modelId="{AC110CA7-2B28-40E6-B2BC-8B0406AD8570}" type="pres">
      <dgm:prSet presAssocID="{898FD2B1-5670-4859-A586-963E72B390AF}" presName="space" presStyleCnt="0"/>
      <dgm:spPr/>
    </dgm:pt>
    <dgm:pt modelId="{3593E350-1035-4535-B44B-EC675BED9B72}" type="pres">
      <dgm:prSet presAssocID="{027BC517-36F5-4063-ABAE-E811A628059B}" presName="compositeA" presStyleCnt="0"/>
      <dgm:spPr/>
    </dgm:pt>
    <dgm:pt modelId="{FB6C3596-B2EB-4C56-9B49-4E073508BF52}" type="pres">
      <dgm:prSet presAssocID="{027BC517-36F5-4063-ABAE-E811A628059B}" presName="textA" presStyleLbl="revTx" presStyleIdx="2" presStyleCnt="3" custScaleY="169970">
        <dgm:presLayoutVars>
          <dgm:bulletEnabled val="1"/>
        </dgm:presLayoutVars>
      </dgm:prSet>
      <dgm:spPr/>
      <dgm:t>
        <a:bodyPr/>
        <a:lstStyle/>
        <a:p>
          <a:endParaRPr lang="en-US"/>
        </a:p>
      </dgm:t>
    </dgm:pt>
    <dgm:pt modelId="{9E82C3EF-0E81-4C7F-A640-7726B6F8E572}" type="pres">
      <dgm:prSet presAssocID="{027BC517-36F5-4063-ABAE-E811A628059B}" presName="circleA" presStyleLbl="node1" presStyleIdx="2" presStyleCnt="3"/>
      <dgm:spPr/>
    </dgm:pt>
    <dgm:pt modelId="{4B1B2D2C-FF35-4B06-8D6B-93B2CD34B569}" type="pres">
      <dgm:prSet presAssocID="{027BC517-36F5-4063-ABAE-E811A628059B}" presName="spaceA" presStyleCnt="0"/>
      <dgm:spPr/>
    </dgm:pt>
  </dgm:ptLst>
  <dgm:cxnLst>
    <dgm:cxn modelId="{D3EC9108-8546-454A-A0B9-0D5D0C0F7564}" type="presOf" srcId="{4270080F-59AF-4856-A712-CAE7E220DB54}" destId="{1DCF12D3-D997-4D86-A23C-E996B3BDC9D7}" srcOrd="0" destOrd="0" presId="urn:microsoft.com/office/officeart/2005/8/layout/hProcess11"/>
    <dgm:cxn modelId="{FD27BB90-DD15-46CE-9D67-A6CBA537FBF5}" type="presOf" srcId="{027BC517-36F5-4063-ABAE-E811A628059B}" destId="{FB6C3596-B2EB-4C56-9B49-4E073508BF52}" srcOrd="0" destOrd="0" presId="urn:microsoft.com/office/officeart/2005/8/layout/hProcess11"/>
    <dgm:cxn modelId="{58073626-6674-4A7B-9E75-35E6A48D6034}" srcId="{4661B8A6-4F2A-4D0C-8897-CB93EBE6D3BB}" destId="{98221CE5-8A49-42B4-96A5-76D6612EF091}" srcOrd="0" destOrd="0" parTransId="{378AABA5-1EC5-46AD-BD4D-41A7726DA44D}" sibTransId="{E4829FDE-3D03-491C-AEA9-17E854A4039D}"/>
    <dgm:cxn modelId="{8EB65404-87D7-4221-89FC-2B526B477BFA}" type="presOf" srcId="{4661B8A6-4F2A-4D0C-8897-CB93EBE6D3BB}" destId="{0FE96E55-C4C2-429C-9A12-1A9E0E8B9A0D}" srcOrd="0" destOrd="0" presId="urn:microsoft.com/office/officeart/2005/8/layout/hProcess11"/>
    <dgm:cxn modelId="{CB5888F5-16DB-461A-A3A4-2EC655917AD3}" srcId="{4661B8A6-4F2A-4D0C-8897-CB93EBE6D3BB}" destId="{027BC517-36F5-4063-ABAE-E811A628059B}" srcOrd="2" destOrd="0" parTransId="{AC942975-C68C-43BC-9D0D-8F484BF3DF5C}" sibTransId="{DC5212A1-1498-4B2E-B9B1-024C1B518E54}"/>
    <dgm:cxn modelId="{7128B544-A538-4E5A-ACB4-90E2696917E0}" srcId="{4661B8A6-4F2A-4D0C-8897-CB93EBE6D3BB}" destId="{4270080F-59AF-4856-A712-CAE7E220DB54}" srcOrd="1" destOrd="0" parTransId="{85678838-EBB6-4013-B80B-D19AD05B7AC7}" sibTransId="{898FD2B1-5670-4859-A586-963E72B390AF}"/>
    <dgm:cxn modelId="{049F63EC-2CFB-45EB-AD44-A209FB8D85ED}" type="presOf" srcId="{98221CE5-8A49-42B4-96A5-76D6612EF091}" destId="{1B236C3C-CD15-44FE-B8F1-171FFF58AD4E}" srcOrd="0" destOrd="0" presId="urn:microsoft.com/office/officeart/2005/8/layout/hProcess11"/>
    <dgm:cxn modelId="{CCD77790-D00D-4577-B444-BB6C0977EFD0}" type="presParOf" srcId="{0FE96E55-C4C2-429C-9A12-1A9E0E8B9A0D}" destId="{A934E274-164D-4719-A17C-9540D91FCD50}" srcOrd="0" destOrd="0" presId="urn:microsoft.com/office/officeart/2005/8/layout/hProcess11"/>
    <dgm:cxn modelId="{C729761D-2175-4082-B293-30F99CFD8C47}" type="presParOf" srcId="{0FE96E55-C4C2-429C-9A12-1A9E0E8B9A0D}" destId="{C3C629A6-FE7B-474E-A989-A6761453542B}" srcOrd="1" destOrd="0" presId="urn:microsoft.com/office/officeart/2005/8/layout/hProcess11"/>
    <dgm:cxn modelId="{8DDF47CC-1201-4A9A-B969-391F9B684A84}" type="presParOf" srcId="{C3C629A6-FE7B-474E-A989-A6761453542B}" destId="{B1B63C16-5DD4-400A-A67C-73082E92E6A7}" srcOrd="0" destOrd="0" presId="urn:microsoft.com/office/officeart/2005/8/layout/hProcess11"/>
    <dgm:cxn modelId="{8381948C-9A73-41CF-9A4B-BF6C18D7F6B0}" type="presParOf" srcId="{B1B63C16-5DD4-400A-A67C-73082E92E6A7}" destId="{1B236C3C-CD15-44FE-B8F1-171FFF58AD4E}" srcOrd="0" destOrd="0" presId="urn:microsoft.com/office/officeart/2005/8/layout/hProcess11"/>
    <dgm:cxn modelId="{13CF9ABC-73BF-4F3D-9979-D620CDB63388}" type="presParOf" srcId="{B1B63C16-5DD4-400A-A67C-73082E92E6A7}" destId="{AB945225-3711-426F-9974-47E7ABA08094}" srcOrd="1" destOrd="0" presId="urn:microsoft.com/office/officeart/2005/8/layout/hProcess11"/>
    <dgm:cxn modelId="{57E175C3-847C-4451-9C1F-9D018506F341}" type="presParOf" srcId="{B1B63C16-5DD4-400A-A67C-73082E92E6A7}" destId="{7325819A-1CF0-4954-822E-CE787FF8B5B6}" srcOrd="2" destOrd="0" presId="urn:microsoft.com/office/officeart/2005/8/layout/hProcess11"/>
    <dgm:cxn modelId="{A463DC5C-FC3B-4935-AFD6-50413D184F63}" type="presParOf" srcId="{C3C629A6-FE7B-474E-A989-A6761453542B}" destId="{9F61E77C-087F-450F-B86C-CDAFA262F5A9}" srcOrd="1" destOrd="0" presId="urn:microsoft.com/office/officeart/2005/8/layout/hProcess11"/>
    <dgm:cxn modelId="{E0431CC0-D6A7-4819-AF9B-7BE4F25814EA}" type="presParOf" srcId="{C3C629A6-FE7B-474E-A989-A6761453542B}" destId="{04E6E554-F398-4E15-9F43-5F6BC6D992FD}" srcOrd="2" destOrd="0" presId="urn:microsoft.com/office/officeart/2005/8/layout/hProcess11"/>
    <dgm:cxn modelId="{CF22466F-D070-4C3A-9149-2B6E84280359}" type="presParOf" srcId="{04E6E554-F398-4E15-9F43-5F6BC6D992FD}" destId="{1DCF12D3-D997-4D86-A23C-E996B3BDC9D7}" srcOrd="0" destOrd="0" presId="urn:microsoft.com/office/officeart/2005/8/layout/hProcess11"/>
    <dgm:cxn modelId="{1DE31F5F-BD84-47B0-B092-B726892D727B}" type="presParOf" srcId="{04E6E554-F398-4E15-9F43-5F6BC6D992FD}" destId="{8251823F-FD78-4379-B133-118BE9FF440A}" srcOrd="1" destOrd="0" presId="urn:microsoft.com/office/officeart/2005/8/layout/hProcess11"/>
    <dgm:cxn modelId="{E68AE05F-8D6E-47B2-BFFE-344AC3E5C6D1}" type="presParOf" srcId="{04E6E554-F398-4E15-9F43-5F6BC6D992FD}" destId="{7B5A9CF6-B029-4ED1-8F3C-4534A23FC590}" srcOrd="2" destOrd="0" presId="urn:microsoft.com/office/officeart/2005/8/layout/hProcess11"/>
    <dgm:cxn modelId="{907CAEEA-26BC-41D0-A84C-6FC9D9651017}" type="presParOf" srcId="{C3C629A6-FE7B-474E-A989-A6761453542B}" destId="{AC110CA7-2B28-40E6-B2BC-8B0406AD8570}" srcOrd="3" destOrd="0" presId="urn:microsoft.com/office/officeart/2005/8/layout/hProcess11"/>
    <dgm:cxn modelId="{4F935E21-9AC4-4C26-9BDD-4839B962E073}" type="presParOf" srcId="{C3C629A6-FE7B-474E-A989-A6761453542B}" destId="{3593E350-1035-4535-B44B-EC675BED9B72}" srcOrd="4" destOrd="0" presId="urn:microsoft.com/office/officeart/2005/8/layout/hProcess11"/>
    <dgm:cxn modelId="{D170E2ED-6167-4598-BE5D-474921DD2BF6}" type="presParOf" srcId="{3593E350-1035-4535-B44B-EC675BED9B72}" destId="{FB6C3596-B2EB-4C56-9B49-4E073508BF52}" srcOrd="0" destOrd="0" presId="urn:microsoft.com/office/officeart/2005/8/layout/hProcess11"/>
    <dgm:cxn modelId="{8E7CEECB-DBBB-4880-839C-CB01F0107A97}" type="presParOf" srcId="{3593E350-1035-4535-B44B-EC675BED9B72}" destId="{9E82C3EF-0E81-4C7F-A640-7726B6F8E572}" srcOrd="1" destOrd="0" presId="urn:microsoft.com/office/officeart/2005/8/layout/hProcess11"/>
    <dgm:cxn modelId="{B9036045-A890-47A5-AA52-B6EC9BEAADFA}" type="presParOf" srcId="{3593E350-1035-4535-B44B-EC675BED9B72}" destId="{4B1B2D2C-FF35-4B06-8D6B-93B2CD34B569}"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4E274-164D-4719-A17C-9540D91FCD50}">
      <dsp:nvSpPr>
        <dsp:cNvPr id="0" name=""/>
        <dsp:cNvSpPr/>
      </dsp:nvSpPr>
      <dsp:spPr>
        <a:xfrm>
          <a:off x="0" y="248873"/>
          <a:ext cx="3391259" cy="64616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36C3C-CD15-44FE-B8F1-171FFF58AD4E}">
      <dsp:nvSpPr>
        <dsp:cNvPr id="0" name=""/>
        <dsp:cNvSpPr/>
      </dsp:nvSpPr>
      <dsp:spPr>
        <a:xfrm>
          <a:off x="50826" y="0"/>
          <a:ext cx="1041648" cy="35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Job creation</a:t>
          </a:r>
          <a:endParaRPr lang="en-US" sz="800" kern="1200" dirty="0"/>
        </a:p>
      </dsp:txBody>
      <dsp:txXfrm>
        <a:off x="50826" y="0"/>
        <a:ext cx="1041648" cy="358014"/>
      </dsp:txXfrm>
    </dsp:sp>
    <dsp:sp modelId="{AB945225-3711-426F-9974-47E7ABA08094}">
      <dsp:nvSpPr>
        <dsp:cNvPr id="0" name=""/>
        <dsp:cNvSpPr/>
      </dsp:nvSpPr>
      <dsp:spPr>
        <a:xfrm>
          <a:off x="526899" y="402766"/>
          <a:ext cx="89503" cy="8950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F12D3-D997-4D86-A23C-E996B3BDC9D7}">
      <dsp:nvSpPr>
        <dsp:cNvPr id="0" name=""/>
        <dsp:cNvSpPr/>
      </dsp:nvSpPr>
      <dsp:spPr>
        <a:xfrm>
          <a:off x="1144557" y="537021"/>
          <a:ext cx="1041648" cy="35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Skills development </a:t>
          </a:r>
          <a:endParaRPr lang="en-US" sz="800" kern="1200" dirty="0"/>
        </a:p>
      </dsp:txBody>
      <dsp:txXfrm>
        <a:off x="1144557" y="537021"/>
        <a:ext cx="1041648" cy="358014"/>
      </dsp:txXfrm>
    </dsp:sp>
    <dsp:sp modelId="{8251823F-FD78-4379-B133-118BE9FF440A}">
      <dsp:nvSpPr>
        <dsp:cNvPr id="0" name=""/>
        <dsp:cNvSpPr/>
      </dsp:nvSpPr>
      <dsp:spPr>
        <a:xfrm>
          <a:off x="1620630" y="402766"/>
          <a:ext cx="89503" cy="8950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C3596-B2EB-4C56-9B49-4E073508BF52}">
      <dsp:nvSpPr>
        <dsp:cNvPr id="0" name=""/>
        <dsp:cNvSpPr/>
      </dsp:nvSpPr>
      <dsp:spPr>
        <a:xfrm>
          <a:off x="2238289" y="-62625"/>
          <a:ext cx="1041648" cy="60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Business Opportunities</a:t>
          </a:r>
          <a:endParaRPr lang="en-US" sz="800" kern="1200" dirty="0"/>
        </a:p>
      </dsp:txBody>
      <dsp:txXfrm>
        <a:off x="2238289" y="-62625"/>
        <a:ext cx="1041648" cy="608517"/>
      </dsp:txXfrm>
    </dsp:sp>
    <dsp:sp modelId="{9E82C3EF-0E81-4C7F-A640-7726B6F8E572}">
      <dsp:nvSpPr>
        <dsp:cNvPr id="0" name=""/>
        <dsp:cNvSpPr/>
      </dsp:nvSpPr>
      <dsp:spPr>
        <a:xfrm>
          <a:off x="2714361" y="465391"/>
          <a:ext cx="89503" cy="8950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emf"/><Relationship Id="rId7" Type="http://schemas.openxmlformats.org/officeDocument/2006/relationships/diagramData" Target="../diagrams/data1.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jp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9.emf"/><Relationship Id="rId9"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za/url?sa=i&amp;rct=j&amp;q=&amp;esrc=s&amp;source=images&amp;cd=&amp;ved=2ahUKEwiNicqh5dvgAhVKRBoKHZcrAuIQjRx6BAgBEAU&amp;url=https://www.shipbreakingbd.info/Shipbreaking%20around%20the%20world.html&amp;psig=AOvVaw1v0xopLc-qg3NRL8lKxtA8&amp;ust=15513526571331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7025" y="1064136"/>
            <a:ext cx="7543800" cy="1903085"/>
          </a:xfrm>
          <a:prstGeom prst="rect">
            <a:avLst/>
          </a:prstGeom>
        </p:spPr>
        <p:txBody>
          <a:bodyPr wrap="square">
            <a:spAutoFit/>
          </a:bodyPr>
          <a:lstStyle/>
          <a:p>
            <a:pPr algn="ctr">
              <a:lnSpc>
                <a:spcPct val="150000"/>
              </a:lnSpc>
              <a:spcAft>
                <a:spcPts val="800"/>
              </a:spcAft>
            </a:pPr>
            <a:r>
              <a:rPr lang="en-ZA" sz="2000" b="1" dirty="0">
                <a:latin typeface="Times New Roman" panose="02020603050405020304" pitchFamily="18" charset="0"/>
                <a:ea typeface="Calibri" panose="020F0502020204030204" pitchFamily="34" charset="0"/>
                <a:cs typeface="Times New Roman" panose="02020603050405020304" pitchFamily="18" charset="0"/>
              </a:rPr>
              <a:t>Ship recycling as a viable option for enhancing business, employment and inclusive economic growth and </a:t>
            </a:r>
            <a:r>
              <a:rPr lang="en-ZA" sz="2000" b="1" dirty="0" smtClean="0">
                <a:latin typeface="Times New Roman" panose="02020603050405020304" pitchFamily="18" charset="0"/>
                <a:ea typeface="Calibri" panose="020F0502020204030204" pitchFamily="34" charset="0"/>
                <a:cs typeface="Times New Roman" panose="02020603050405020304" pitchFamily="18" charset="0"/>
              </a:rPr>
              <a:t>sustainable development</a:t>
            </a:r>
            <a:r>
              <a:rPr lang="en-ZA" sz="2000" b="1" dirty="0">
                <a:latin typeface="Times New Roman" panose="02020603050405020304" pitchFamily="18" charset="0"/>
                <a:ea typeface="Calibri" panose="020F0502020204030204" pitchFamily="34" charset="0"/>
                <a:cs typeface="Times New Roman" panose="02020603050405020304" pitchFamily="18" charset="0"/>
              </a:rPr>
              <a:t>: </a:t>
            </a:r>
            <a:r>
              <a:rPr lang="en-ZA" sz="2000" b="1" dirty="0" smtClean="0">
                <a:latin typeface="Times New Roman" panose="02020603050405020304" pitchFamily="18" charset="0"/>
                <a:ea typeface="Calibri" panose="020F0502020204030204" pitchFamily="34" charset="0"/>
                <a:cs typeface="Times New Roman" panose="02020603050405020304" pitchFamily="18" charset="0"/>
              </a:rPr>
              <a:t>A case of </a:t>
            </a:r>
            <a:r>
              <a:rPr lang="en-ZA" sz="2000" b="1" dirty="0">
                <a:latin typeface="Times New Roman" panose="02020603050405020304" pitchFamily="18" charset="0"/>
                <a:ea typeface="Calibri" panose="020F0502020204030204" pitchFamily="34" charset="0"/>
                <a:cs typeface="Times New Roman" panose="02020603050405020304" pitchFamily="18" charset="0"/>
              </a:rPr>
              <a:t>South Africa</a:t>
            </a:r>
            <a:r>
              <a:rPr lang="en-ZA" sz="20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50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43126" y="4048125"/>
            <a:ext cx="9077324" cy="2114550"/>
          </a:xfrm>
          <a:prstGeom prst="rect">
            <a:avLst/>
          </a:prstGeom>
        </p:spPr>
      </p:pic>
    </p:spTree>
    <p:extLst>
      <p:ext uri="{BB962C8B-B14F-4D97-AF65-F5344CB8AC3E}">
        <p14:creationId xmlns:p14="http://schemas.microsoft.com/office/powerpoint/2010/main" val="111794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217" y="624110"/>
            <a:ext cx="9658395" cy="743136"/>
          </a:xfrm>
        </p:spPr>
        <p:txBody>
          <a:bodyPr/>
          <a:lstStyle/>
          <a:p>
            <a:r>
              <a:rPr lang="en-ZA" dirty="0" smtClean="0"/>
              <a:t>Dry-Dock method-Responsible method</a:t>
            </a:r>
            <a:endParaRPr lang="en-ZA" dirty="0"/>
          </a:p>
        </p:txBody>
      </p:sp>
      <p:sp>
        <p:nvSpPr>
          <p:cNvPr id="3" name="Content Placeholder 2"/>
          <p:cNvSpPr>
            <a:spLocks noGrp="1"/>
          </p:cNvSpPr>
          <p:nvPr>
            <p:ph idx="1"/>
          </p:nvPr>
        </p:nvSpPr>
        <p:spPr>
          <a:xfrm>
            <a:off x="1254034" y="1628503"/>
            <a:ext cx="10250578" cy="4650377"/>
          </a:xfrm>
        </p:spPr>
        <p:txBody>
          <a:bodyPr/>
          <a:lstStyle/>
          <a:p>
            <a:pPr marL="0" indent="0">
              <a:buNone/>
            </a:pPr>
            <a:r>
              <a:rPr lang="en-US" dirty="0"/>
              <a:t>In Dry Dock method or Berth method</a:t>
            </a:r>
            <a:r>
              <a:rPr lang="en-US" b="1" dirty="0"/>
              <a:t>, </a:t>
            </a:r>
            <a:r>
              <a:rPr lang="en-US" dirty="0" smtClean="0"/>
              <a:t>old </a:t>
            </a:r>
            <a:r>
              <a:rPr lang="en-US" dirty="0"/>
              <a:t>ship is taken to dry dock facility </a:t>
            </a:r>
            <a:r>
              <a:rPr lang="en-US" dirty="0" smtClean="0"/>
              <a:t>in a </a:t>
            </a:r>
            <a:r>
              <a:rPr lang="en-US" dirty="0"/>
              <a:t>ship recycling yard. </a:t>
            </a:r>
            <a:endParaRPr lang="en-US" dirty="0" smtClean="0"/>
          </a:p>
          <a:p>
            <a:r>
              <a:rPr lang="en-US" dirty="0" smtClean="0"/>
              <a:t>The </a:t>
            </a:r>
            <a:r>
              <a:rPr lang="en-US" dirty="0"/>
              <a:t>major difference between dry dock method and beach</a:t>
            </a:r>
          </a:p>
          <a:p>
            <a:r>
              <a:rPr lang="en-US" dirty="0"/>
              <a:t>method is the presence of a concrete barrier between the dismantled vessel and </a:t>
            </a:r>
            <a:r>
              <a:rPr lang="en-US" dirty="0" smtClean="0"/>
              <a:t>sea water</a:t>
            </a:r>
            <a:r>
              <a:rPr lang="en-US" dirty="0"/>
              <a:t>. </a:t>
            </a:r>
            <a:endParaRPr lang="en-US" dirty="0" smtClean="0"/>
          </a:p>
          <a:p>
            <a:r>
              <a:rPr lang="en-US" dirty="0" smtClean="0"/>
              <a:t>Progressive </a:t>
            </a:r>
            <a:r>
              <a:rPr lang="en-US" dirty="0"/>
              <a:t>sliding for transporting the vessel within the yard premises </a:t>
            </a:r>
            <a:r>
              <a:rPr lang="en-US" dirty="0" smtClean="0"/>
              <a:t>is absent </a:t>
            </a:r>
            <a:r>
              <a:rPr lang="en-US" dirty="0"/>
              <a:t>in the </a:t>
            </a:r>
            <a:r>
              <a:rPr lang="en-US" dirty="0" smtClean="0"/>
              <a:t>latter(beaching method).</a:t>
            </a:r>
          </a:p>
          <a:p>
            <a:r>
              <a:rPr lang="en-US" dirty="0" smtClean="0"/>
              <a:t>Western </a:t>
            </a:r>
            <a:r>
              <a:rPr lang="en-US" dirty="0"/>
              <a:t>European countries and United States practice this</a:t>
            </a:r>
          </a:p>
          <a:p>
            <a:pPr marL="0" indent="0">
              <a:buNone/>
            </a:pPr>
            <a:r>
              <a:rPr lang="en-ZA" dirty="0" smtClean="0"/>
              <a:t>Method(Dry-dock method).</a:t>
            </a:r>
            <a:endParaRPr lang="en-ZA" dirty="0"/>
          </a:p>
        </p:txBody>
      </p:sp>
    </p:spTree>
    <p:extLst>
      <p:ext uri="{BB962C8B-B14F-4D97-AF65-F5344CB8AC3E}">
        <p14:creationId xmlns:p14="http://schemas.microsoft.com/office/powerpoint/2010/main" val="3830902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63" y="624110"/>
            <a:ext cx="9510349" cy="804096"/>
          </a:xfrm>
        </p:spPr>
        <p:txBody>
          <a:bodyPr/>
          <a:lstStyle/>
          <a:p>
            <a:r>
              <a:rPr lang="en-ZA" dirty="0" smtClean="0"/>
              <a:t>Economic value of this industry</a:t>
            </a:r>
            <a:endParaRPr lang="en-ZA" dirty="0"/>
          </a:p>
        </p:txBody>
      </p:sp>
      <p:sp>
        <p:nvSpPr>
          <p:cNvPr id="3" name="Content Placeholder 2"/>
          <p:cNvSpPr>
            <a:spLocks noGrp="1"/>
          </p:cNvSpPr>
          <p:nvPr>
            <p:ph idx="1"/>
          </p:nvPr>
        </p:nvSpPr>
        <p:spPr>
          <a:xfrm>
            <a:off x="1384663" y="1724297"/>
            <a:ext cx="10119949" cy="4632960"/>
          </a:xfrm>
        </p:spPr>
        <p:txBody>
          <a:bodyPr/>
          <a:lstStyle/>
          <a:p>
            <a:pPr lvl="0">
              <a:buClr>
                <a:srgbClr val="A53010"/>
              </a:buClr>
              <a:buFont typeface="Wingdings" panose="05000000000000000000" pitchFamily="2" charset="2"/>
              <a:buChar char="q"/>
            </a:pPr>
            <a:r>
              <a:rPr lang="en-ZA" dirty="0" smtClean="0"/>
              <a:t>Employment opportunities- 1 vessel more than 200 tons employ approximately 200 people. </a:t>
            </a:r>
            <a:r>
              <a:rPr lang="en-ZA" dirty="0" smtClean="0">
                <a:solidFill>
                  <a:prstClr val="black">
                    <a:lumMod val="75000"/>
                    <a:lumOff val="25000"/>
                  </a:prstClr>
                </a:solidFill>
              </a:rPr>
              <a:t>Ship </a:t>
            </a:r>
            <a:r>
              <a:rPr lang="en-ZA" dirty="0">
                <a:solidFill>
                  <a:prstClr val="black">
                    <a:lumMod val="75000"/>
                    <a:lumOff val="25000"/>
                  </a:prstClr>
                </a:solidFill>
              </a:rPr>
              <a:t>recycling or scrapping is labour </a:t>
            </a:r>
            <a:r>
              <a:rPr lang="en-ZA" dirty="0" smtClean="0">
                <a:solidFill>
                  <a:prstClr val="black">
                    <a:lumMod val="75000"/>
                    <a:lumOff val="25000"/>
                  </a:prstClr>
                </a:solidFill>
              </a:rPr>
              <a:t>intensive( cutting, transporting, lifting, cleaning etc.)</a:t>
            </a:r>
          </a:p>
          <a:p>
            <a:pPr lvl="0">
              <a:buClr>
                <a:srgbClr val="A53010"/>
              </a:buClr>
              <a:buFont typeface="Wingdings" panose="05000000000000000000" pitchFamily="2" charset="2"/>
              <a:buChar char="q"/>
            </a:pPr>
            <a:r>
              <a:rPr lang="en-ZA" dirty="0" smtClean="0">
                <a:solidFill>
                  <a:prstClr val="black">
                    <a:lumMod val="75000"/>
                    <a:lumOff val="25000"/>
                  </a:prstClr>
                </a:solidFill>
              </a:rPr>
              <a:t>Business opportunities- cleaning, steel production and fabrication companies </a:t>
            </a:r>
            <a:r>
              <a:rPr lang="en-ZA" dirty="0" err="1" smtClean="0">
                <a:solidFill>
                  <a:prstClr val="black">
                    <a:lumMod val="75000"/>
                    <a:lumOff val="25000"/>
                  </a:prstClr>
                </a:solidFill>
              </a:rPr>
              <a:t>ect</a:t>
            </a:r>
            <a:r>
              <a:rPr lang="en-ZA" dirty="0" smtClean="0">
                <a:solidFill>
                  <a:prstClr val="black">
                    <a:lumMod val="75000"/>
                    <a:lumOff val="25000"/>
                  </a:prstClr>
                </a:solidFill>
              </a:rPr>
              <a:t>.</a:t>
            </a:r>
            <a:endParaRPr lang="en-ZA" dirty="0">
              <a:solidFill>
                <a:prstClr val="black">
                  <a:lumMod val="75000"/>
                  <a:lumOff val="25000"/>
                </a:prstClr>
              </a:solidFill>
            </a:endParaRPr>
          </a:p>
          <a:p>
            <a:pPr>
              <a:buFont typeface="Wingdings" panose="05000000000000000000" pitchFamily="2" charset="2"/>
              <a:buChar char="q"/>
            </a:pPr>
            <a:r>
              <a:rPr lang="en-ZA" dirty="0" smtClean="0"/>
              <a:t>Environmental sustainability- reduce mining and preservation of natural resources such as Iron Ore, Coal and water usage</a:t>
            </a:r>
            <a:r>
              <a:rPr lang="en-ZA" dirty="0" smtClean="0"/>
              <a:t>.</a:t>
            </a:r>
          </a:p>
          <a:p>
            <a:pPr marL="0" indent="0">
              <a:buNone/>
            </a:pPr>
            <a:endParaRPr lang="en-ZA" dirty="0" smtClean="0"/>
          </a:p>
          <a:p>
            <a:pPr marL="0" indent="0">
              <a:buNone/>
            </a:pPr>
            <a:endParaRPr lang="en-ZA" dirty="0"/>
          </a:p>
        </p:txBody>
      </p:sp>
    </p:spTree>
    <p:extLst>
      <p:ext uri="{BB962C8B-B14F-4D97-AF65-F5344CB8AC3E}">
        <p14:creationId xmlns:p14="http://schemas.microsoft.com/office/powerpoint/2010/main" val="152734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Research approach and Method</a:t>
            </a:r>
            <a:endParaRPr lang="en-ZA" dirty="0"/>
          </a:p>
        </p:txBody>
      </p:sp>
      <p:sp>
        <p:nvSpPr>
          <p:cNvPr id="3" name="Content Placeholder 2"/>
          <p:cNvSpPr>
            <a:spLocks noGrp="1"/>
          </p:cNvSpPr>
          <p:nvPr>
            <p:ph idx="1"/>
          </p:nvPr>
        </p:nvSpPr>
        <p:spPr>
          <a:xfrm>
            <a:off x="1436914" y="1767841"/>
            <a:ext cx="10067698" cy="4685210"/>
          </a:xfrm>
        </p:spPr>
        <p:txBody>
          <a:bodyPr/>
          <a:lstStyle/>
          <a:p>
            <a:pPr marL="0" indent="0">
              <a:buNone/>
            </a:pPr>
            <a:r>
              <a:rPr lang="en-ZA" dirty="0"/>
              <a:t>The qualitative method was used in this study and twelve participants were recruited and interviewed from both the public and private sector. </a:t>
            </a:r>
            <a:endParaRPr lang="en-ZA" dirty="0" smtClean="0"/>
          </a:p>
          <a:p>
            <a:pPr marL="0" indent="0">
              <a:buNone/>
            </a:pPr>
            <a:r>
              <a:rPr lang="en-ZA" dirty="0" smtClean="0"/>
              <a:t>Criterion </a:t>
            </a:r>
            <a:r>
              <a:rPr lang="en-ZA" dirty="0"/>
              <a:t>and snowball sampling technique was used to recruit participants. </a:t>
            </a:r>
            <a:endParaRPr lang="en-ZA" dirty="0" smtClean="0"/>
          </a:p>
          <a:p>
            <a:pPr marL="0" indent="0">
              <a:buNone/>
            </a:pPr>
            <a:r>
              <a:rPr lang="en-ZA" dirty="0" smtClean="0"/>
              <a:t>They </a:t>
            </a:r>
            <a:r>
              <a:rPr lang="en-ZA" dirty="0"/>
              <a:t>were selected according to the following criteria; work within the maritime sector in South Africa; knowledgeable about the marine environment; knowledgeable about environmental protection and preservation; knowledgeable about the maritime economy and business opportunities; non-racial, and able to speak English and/or Xhosa. </a:t>
            </a:r>
            <a:endParaRPr lang="en-ZA" dirty="0" smtClean="0"/>
          </a:p>
          <a:p>
            <a:pPr marL="0" indent="0">
              <a:buNone/>
            </a:pPr>
            <a:r>
              <a:rPr lang="en-ZA" dirty="0" smtClean="0"/>
              <a:t>The </a:t>
            </a:r>
            <a:r>
              <a:rPr lang="en-ZA" dirty="0"/>
              <a:t>data was analysed through thematic and coding technique. All participants gave consent to participate voluntary and throughout the research study, ethics were observed.</a:t>
            </a:r>
          </a:p>
          <a:p>
            <a:endParaRPr lang="en-ZA" dirty="0"/>
          </a:p>
        </p:txBody>
      </p:sp>
    </p:spTree>
    <p:extLst>
      <p:ext uri="{BB962C8B-B14F-4D97-AF65-F5344CB8AC3E}">
        <p14:creationId xmlns:p14="http://schemas.microsoft.com/office/powerpoint/2010/main" val="338995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67" y="624110"/>
            <a:ext cx="9710646" cy="647341"/>
          </a:xfrm>
        </p:spPr>
        <p:txBody>
          <a:bodyPr/>
          <a:lstStyle/>
          <a:p>
            <a:r>
              <a:rPr lang="en-ZA" dirty="0" smtClean="0"/>
              <a:t>Capacity to practice</a:t>
            </a:r>
            <a:endParaRPr lang="en-ZA" dirty="0"/>
          </a:p>
        </p:txBody>
      </p:sp>
      <p:sp>
        <p:nvSpPr>
          <p:cNvPr id="3" name="Content Placeholder 2"/>
          <p:cNvSpPr>
            <a:spLocks noGrp="1"/>
          </p:cNvSpPr>
          <p:nvPr>
            <p:ph idx="1"/>
          </p:nvPr>
        </p:nvSpPr>
        <p:spPr>
          <a:xfrm>
            <a:off x="1314993" y="1515291"/>
            <a:ext cx="10580915" cy="5103223"/>
          </a:xfrm>
        </p:spPr>
        <p:txBody>
          <a:bodyPr/>
          <a:lstStyle/>
          <a:p>
            <a:r>
              <a:rPr lang="en-ZA" dirty="0" smtClean="0"/>
              <a:t>Capacity:</a:t>
            </a:r>
          </a:p>
          <a:p>
            <a:pPr marL="0" indent="0">
              <a:buNone/>
            </a:pPr>
            <a:r>
              <a:rPr lang="en-ZA" dirty="0" smtClean="0"/>
              <a:t>South African government has got capacity to establish and run an effective green ship recycling industry. It has various institution, organizations and regulations that can keep the checks and balances in terms of practising the industry from all angles; Environmental, Health and Safety, labour issues.  </a:t>
            </a:r>
          </a:p>
          <a:p>
            <a:pPr>
              <a:buFont typeface="Arial" panose="020B0604020202020204" pitchFamily="34" charset="0"/>
              <a:buChar char="•"/>
            </a:pPr>
            <a:r>
              <a:rPr lang="en-ZA" dirty="0" smtClean="0"/>
              <a:t>S.A Constitution </a:t>
            </a:r>
          </a:p>
          <a:p>
            <a:pPr>
              <a:buFont typeface="Arial" panose="020B0604020202020204" pitchFamily="34" charset="0"/>
              <a:buChar char="•"/>
            </a:pPr>
            <a:r>
              <a:rPr lang="en-ZA" dirty="0" smtClean="0"/>
              <a:t>NEMA-National Environmental Management Act 2008.</a:t>
            </a:r>
          </a:p>
          <a:p>
            <a:pPr>
              <a:buFont typeface="Arial" panose="020B0604020202020204" pitchFamily="34" charset="0"/>
              <a:buChar char="•"/>
            </a:pPr>
            <a:r>
              <a:rPr lang="en-ZA" dirty="0" smtClean="0"/>
              <a:t>Government Departments e.g. DEA</a:t>
            </a:r>
          </a:p>
          <a:p>
            <a:pPr>
              <a:buFont typeface="Arial" panose="020B0604020202020204" pitchFamily="34" charset="0"/>
              <a:buChar char="•"/>
            </a:pPr>
            <a:r>
              <a:rPr lang="en-ZA" dirty="0" smtClean="0"/>
              <a:t>Labour Union for workers </a:t>
            </a:r>
          </a:p>
          <a:p>
            <a:pPr>
              <a:buFont typeface="Arial" panose="020B0604020202020204" pitchFamily="34" charset="0"/>
              <a:buChar char="•"/>
            </a:pPr>
            <a:r>
              <a:rPr lang="en-ZA" dirty="0" smtClean="0"/>
              <a:t>Effective legal system(Labour court, environmental court etc.). </a:t>
            </a:r>
          </a:p>
          <a:p>
            <a:pPr>
              <a:buFont typeface="Arial" panose="020B0604020202020204" pitchFamily="34" charset="0"/>
              <a:buChar char="•"/>
            </a:pPr>
            <a:r>
              <a:rPr lang="en-ZA" dirty="0" smtClean="0"/>
              <a:t>IMO member </a:t>
            </a:r>
            <a:endParaRPr lang="en-ZA" dirty="0"/>
          </a:p>
        </p:txBody>
      </p:sp>
    </p:spTree>
    <p:extLst>
      <p:ext uri="{BB962C8B-B14F-4D97-AF65-F5344CB8AC3E}">
        <p14:creationId xmlns:p14="http://schemas.microsoft.com/office/powerpoint/2010/main" val="3636182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1" y="403606"/>
            <a:ext cx="9713912" cy="653670"/>
          </a:xfrm>
          <a:noFill/>
        </p:spPr>
        <p:txBody>
          <a:bodyPr>
            <a:normAutofit fontScale="90000"/>
          </a:bodyPr>
          <a:lstStyle/>
          <a:p>
            <a:r>
              <a:rPr lang="en-ZA" b="1" dirty="0" smtClean="0">
                <a:solidFill>
                  <a:srgbClr val="0070C0"/>
                </a:solidFill>
              </a:rPr>
              <a:t>Job Opportunities V.S Green Ship Recycling</a:t>
            </a:r>
            <a:endParaRPr lang="en-ZA" b="1" dirty="0">
              <a:solidFill>
                <a:srgbClr val="0070C0"/>
              </a:solidFill>
            </a:endParaRPr>
          </a:p>
        </p:txBody>
      </p:sp>
      <p:pic>
        <p:nvPicPr>
          <p:cNvPr id="9" name="Content Placeholder 8"/>
          <p:cNvPicPr>
            <a:picLocks noGrp="1" noChangeAspect="1"/>
          </p:cNvPicPr>
          <p:nvPr>
            <p:ph idx="1"/>
          </p:nvPr>
        </p:nvPicPr>
        <p:blipFill>
          <a:blip r:embed="rId2"/>
          <a:stretch>
            <a:fillRect/>
          </a:stretch>
        </p:blipFill>
        <p:spPr>
          <a:xfrm>
            <a:off x="325974" y="967090"/>
            <a:ext cx="5236626" cy="2948182"/>
          </a:xfrm>
          <a:prstGeom prst="ellipse">
            <a:avLst/>
          </a:prstGeom>
          <a:ln>
            <a:noFill/>
          </a:ln>
          <a:effectLst>
            <a:softEdge rad="112500"/>
          </a:effectLst>
        </p:spPr>
      </p:pic>
      <p:pic>
        <p:nvPicPr>
          <p:cNvPr id="10" name="Picture 9"/>
          <p:cNvPicPr>
            <a:picLocks noChangeAspect="1"/>
          </p:cNvPicPr>
          <p:nvPr/>
        </p:nvPicPr>
        <p:blipFill>
          <a:blip r:embed="rId3"/>
          <a:stretch>
            <a:fillRect/>
          </a:stretch>
        </p:blipFill>
        <p:spPr>
          <a:xfrm>
            <a:off x="5744006" y="596372"/>
            <a:ext cx="6262340" cy="29873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p:cNvPicPr>
            <a:picLocks noChangeAspect="1"/>
          </p:cNvPicPr>
          <p:nvPr/>
        </p:nvPicPr>
        <p:blipFill>
          <a:blip r:embed="rId4"/>
          <a:stretch>
            <a:fillRect/>
          </a:stretch>
        </p:blipFill>
        <p:spPr>
          <a:xfrm>
            <a:off x="516474" y="4478757"/>
            <a:ext cx="6379625" cy="2785315"/>
          </a:xfrm>
          <a:prstGeom prst="ellipse">
            <a:avLst/>
          </a:prstGeom>
          <a:ln>
            <a:noFill/>
          </a:ln>
          <a:effectLst>
            <a:softEdge rad="112500"/>
          </a:effectLst>
        </p:spPr>
      </p:pic>
      <p:pic>
        <p:nvPicPr>
          <p:cNvPr id="12" name="Picture 11"/>
          <p:cNvPicPr>
            <a:picLocks noChangeAspect="1"/>
          </p:cNvPicPr>
          <p:nvPr/>
        </p:nvPicPr>
        <p:blipFill>
          <a:blip r:embed="rId5"/>
          <a:stretch>
            <a:fillRect/>
          </a:stretch>
        </p:blipFill>
        <p:spPr>
          <a:xfrm>
            <a:off x="7477124" y="4182357"/>
            <a:ext cx="5119340" cy="2767390"/>
          </a:xfrm>
          <a:prstGeom prst="ellipse">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9050" y="2688683"/>
            <a:ext cx="4862593" cy="2756687"/>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aphicFrame>
        <p:nvGraphicFramePr>
          <p:cNvPr id="4" name="Diagram 3"/>
          <p:cNvGraphicFramePr/>
          <p:nvPr>
            <p:extLst>
              <p:ext uri="{D42A27DB-BD31-4B8C-83A1-F6EECF244321}">
                <p14:modId xmlns:p14="http://schemas.microsoft.com/office/powerpoint/2010/main" val="3156428183"/>
              </p:ext>
            </p:extLst>
          </p:nvPr>
        </p:nvGraphicFramePr>
        <p:xfrm>
          <a:off x="144568" y="3583720"/>
          <a:ext cx="3591409" cy="8950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2888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 and Recommendations</a:t>
            </a:r>
            <a:endParaRPr lang="en-ZA" dirty="0"/>
          </a:p>
        </p:txBody>
      </p:sp>
      <p:sp>
        <p:nvSpPr>
          <p:cNvPr id="3" name="Content Placeholder 2"/>
          <p:cNvSpPr>
            <a:spLocks noGrp="1"/>
          </p:cNvSpPr>
          <p:nvPr>
            <p:ph idx="1"/>
          </p:nvPr>
        </p:nvSpPr>
        <p:spPr>
          <a:xfrm>
            <a:off x="1341120" y="1905001"/>
            <a:ext cx="10163492" cy="4548050"/>
          </a:xfrm>
        </p:spPr>
        <p:txBody>
          <a:bodyPr>
            <a:normAutofit fontScale="85000" lnSpcReduction="10000"/>
          </a:bodyPr>
          <a:lstStyle/>
          <a:p>
            <a:pPr lvl="0"/>
            <a:r>
              <a:rPr lang="en-US" dirty="0"/>
              <a:t>South African need to rectify the Hong Kong Convention, 2009, on the Safe and Environmentally Sound Recycling of Ships so as to enable the establishment and guided practice of this industry.</a:t>
            </a:r>
            <a:endParaRPr lang="en-ZA" dirty="0"/>
          </a:p>
          <a:p>
            <a:pPr lvl="0"/>
            <a:r>
              <a:rPr lang="en-ZA" dirty="0"/>
              <a:t>Transnet together with other critical and important stakeholders that have a role in the maritime industry, to conduct a thorough environmental impact assessment and environmental integrated management in the Port of </a:t>
            </a:r>
            <a:r>
              <a:rPr lang="en-ZA" dirty="0" err="1"/>
              <a:t>Ngqurha</a:t>
            </a:r>
            <a:r>
              <a:rPr lang="en-ZA" dirty="0"/>
              <a:t>, Port of </a:t>
            </a:r>
            <a:r>
              <a:rPr lang="en-ZA" dirty="0" err="1"/>
              <a:t>Saldanha</a:t>
            </a:r>
            <a:r>
              <a:rPr lang="en-ZA" dirty="0"/>
              <a:t> and Richards Bay in order to ascertain the best port to establish and build ship recycling facility. This assessment will further assist in ensuring the balance of economic and environmental interest. </a:t>
            </a:r>
          </a:p>
          <a:p>
            <a:pPr lvl="0"/>
            <a:r>
              <a:rPr lang="en-ZA" dirty="0"/>
              <a:t>Transnet as a state-owned entity that has authority over the ports in South Africa, should allocate a suitable site for the green ship recycling industry in South Africa. In doing so, it would be guided by the outcomes or results of the EIA and environmental integrated management (EIM).</a:t>
            </a:r>
          </a:p>
          <a:p>
            <a:pPr lvl="0"/>
            <a:r>
              <a:rPr lang="en-ZA" dirty="0"/>
              <a:t>Upon rectification of the Hong Kong Convention, legislation that domesticates the Hong Kong Convention should be created. These legislation should contain processes and procedures that regulate the operations of recycling facilities, owners and workers in the industry.</a:t>
            </a:r>
          </a:p>
          <a:p>
            <a:pPr lvl="0"/>
            <a:r>
              <a:rPr lang="en-ZA" dirty="0"/>
              <a:t>A private-public partnership between government and private sector- interested parties in the industry should be established.</a:t>
            </a:r>
          </a:p>
          <a:p>
            <a:pPr lvl="0"/>
            <a:r>
              <a:rPr lang="en-ZA" dirty="0"/>
              <a:t>Alternatively, government through Transnet make space for private companies to open recycling facility in the port land. </a:t>
            </a:r>
          </a:p>
          <a:p>
            <a:endParaRPr lang="en-ZA" dirty="0"/>
          </a:p>
        </p:txBody>
      </p:sp>
    </p:spTree>
    <p:extLst>
      <p:ext uri="{BB962C8B-B14F-4D97-AF65-F5344CB8AC3E}">
        <p14:creationId xmlns:p14="http://schemas.microsoft.com/office/powerpoint/2010/main" val="4221425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77" y="624110"/>
            <a:ext cx="9609136" cy="576040"/>
          </a:xfrm>
          <a:solidFill>
            <a:srgbClr val="92D050"/>
          </a:solidFill>
        </p:spPr>
        <p:txBody>
          <a:bodyPr>
            <a:normAutofit fontScale="90000"/>
          </a:bodyPr>
          <a:lstStyle/>
          <a:p>
            <a:pPr algn="ctr"/>
            <a:r>
              <a:rPr lang="en-ZA" b="1" dirty="0" smtClean="0"/>
              <a:t>Suitable and potential site: Recycling Yard </a:t>
            </a:r>
            <a:endParaRPr lang="en-ZA" b="1" dirty="0"/>
          </a:p>
        </p:txBody>
      </p:sp>
      <p:pic>
        <p:nvPicPr>
          <p:cNvPr id="4" name="Content Placeholder 3"/>
          <p:cNvPicPr>
            <a:picLocks noGrp="1" noChangeAspect="1"/>
          </p:cNvPicPr>
          <p:nvPr>
            <p:ph idx="1"/>
          </p:nvPr>
        </p:nvPicPr>
        <p:blipFill>
          <a:blip r:embed="rId2"/>
          <a:stretch>
            <a:fillRect/>
          </a:stretch>
        </p:blipFill>
        <p:spPr>
          <a:xfrm>
            <a:off x="1895476" y="1200150"/>
            <a:ext cx="9609136" cy="3790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477" y="5192648"/>
            <a:ext cx="9609136" cy="1665351"/>
          </a:xfrm>
          <a:prstGeom prst="rect">
            <a:avLst/>
          </a:prstGeom>
        </p:spPr>
      </p:pic>
      <p:sp>
        <p:nvSpPr>
          <p:cNvPr id="6" name="TextBox 5"/>
          <p:cNvSpPr txBox="1"/>
          <p:nvPr/>
        </p:nvSpPr>
        <p:spPr>
          <a:xfrm flipH="1">
            <a:off x="3419474" y="4991101"/>
            <a:ext cx="6800849" cy="369332"/>
          </a:xfrm>
          <a:prstGeom prst="rect">
            <a:avLst/>
          </a:prstGeom>
          <a:solidFill>
            <a:srgbClr val="00B050"/>
          </a:solidFill>
        </p:spPr>
        <p:txBody>
          <a:bodyPr wrap="square" rtlCol="0">
            <a:spAutoFit/>
          </a:bodyPr>
          <a:lstStyle/>
          <a:p>
            <a:pPr algn="ctr"/>
            <a:r>
              <a:rPr lang="en-ZA" b="1" dirty="0" smtClean="0"/>
              <a:t>Operation Phakisa: Green Ship Recycling</a:t>
            </a:r>
            <a:endParaRPr lang="en-ZA" b="1" dirty="0"/>
          </a:p>
        </p:txBody>
      </p:sp>
    </p:spTree>
    <p:extLst>
      <p:ext uri="{BB962C8B-B14F-4D97-AF65-F5344CB8AC3E}">
        <p14:creationId xmlns:p14="http://schemas.microsoft.com/office/powerpoint/2010/main" val="301066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4" y="2098765"/>
            <a:ext cx="10067698" cy="2316481"/>
          </a:xfrm>
        </p:spPr>
        <p:txBody>
          <a:bodyPr>
            <a:normAutofit/>
          </a:bodyPr>
          <a:lstStyle/>
          <a:p>
            <a:pPr marL="0" indent="0" algn="ctr">
              <a:buNone/>
            </a:pPr>
            <a:r>
              <a:rPr lang="en-ZA" sz="9600" dirty="0" smtClean="0"/>
              <a:t>THANK YOU!!!</a:t>
            </a:r>
            <a:endParaRPr lang="en-ZA" sz="9600" dirty="0"/>
          </a:p>
        </p:txBody>
      </p:sp>
    </p:spTree>
    <p:extLst>
      <p:ext uri="{BB962C8B-B14F-4D97-AF65-F5344CB8AC3E}">
        <p14:creationId xmlns:p14="http://schemas.microsoft.com/office/powerpoint/2010/main" val="37789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Table of Contents</a:t>
            </a:r>
            <a:endParaRPr lang="en-ZA" dirty="0"/>
          </a:p>
        </p:txBody>
      </p:sp>
      <p:sp>
        <p:nvSpPr>
          <p:cNvPr id="3" name="Content Placeholder 2"/>
          <p:cNvSpPr>
            <a:spLocks noGrp="1"/>
          </p:cNvSpPr>
          <p:nvPr>
            <p:ph idx="1"/>
          </p:nvPr>
        </p:nvSpPr>
        <p:spPr>
          <a:xfrm>
            <a:off x="1428206" y="1905000"/>
            <a:ext cx="10006738" cy="4197531"/>
          </a:xfrm>
        </p:spPr>
        <p:txBody>
          <a:bodyPr>
            <a:normAutofit/>
          </a:bodyPr>
          <a:lstStyle/>
          <a:p>
            <a:r>
              <a:rPr lang="en-ZA" sz="2400" dirty="0" smtClean="0"/>
              <a:t>Introduction and </a:t>
            </a:r>
            <a:r>
              <a:rPr lang="en-ZA" sz="2400" dirty="0" smtClean="0"/>
              <a:t>Background</a:t>
            </a:r>
          </a:p>
          <a:p>
            <a:r>
              <a:rPr lang="en-ZA" sz="2400" dirty="0" smtClean="0"/>
              <a:t>Research objectives</a:t>
            </a:r>
          </a:p>
          <a:p>
            <a:r>
              <a:rPr lang="en-ZA" sz="2400" dirty="0" smtClean="0"/>
              <a:t>Regulating bodies</a:t>
            </a:r>
          </a:p>
          <a:p>
            <a:r>
              <a:rPr lang="en-ZA" sz="2400" dirty="0" smtClean="0"/>
              <a:t>Recycling methods</a:t>
            </a:r>
          </a:p>
          <a:p>
            <a:r>
              <a:rPr lang="en-ZA" sz="2400" dirty="0" smtClean="0"/>
              <a:t>Economic value</a:t>
            </a:r>
            <a:endParaRPr lang="en-ZA" sz="2400" dirty="0" smtClean="0"/>
          </a:p>
          <a:p>
            <a:r>
              <a:rPr lang="en-ZA" sz="2400" dirty="0" smtClean="0"/>
              <a:t>Research Approach and Method </a:t>
            </a:r>
          </a:p>
          <a:p>
            <a:r>
              <a:rPr lang="en-ZA" sz="2400" dirty="0" smtClean="0"/>
              <a:t>Research findings</a:t>
            </a:r>
          </a:p>
          <a:p>
            <a:r>
              <a:rPr lang="en-ZA" sz="2400" dirty="0" smtClean="0"/>
              <a:t>Recommendations and Conclusion </a:t>
            </a:r>
          </a:p>
          <a:p>
            <a:pPr marL="0" indent="0">
              <a:buNone/>
            </a:pPr>
            <a:endParaRPr lang="en-ZA" sz="2400" dirty="0" smtClean="0"/>
          </a:p>
        </p:txBody>
      </p:sp>
    </p:spTree>
    <p:extLst>
      <p:ext uri="{BB962C8B-B14F-4D97-AF65-F5344CB8AC3E}">
        <p14:creationId xmlns:p14="http://schemas.microsoft.com/office/powerpoint/2010/main" val="3944581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91" y="624110"/>
            <a:ext cx="9684521" cy="603799"/>
          </a:xfrm>
        </p:spPr>
        <p:txBody>
          <a:bodyPr>
            <a:normAutofit fontScale="90000"/>
          </a:bodyPr>
          <a:lstStyle/>
          <a:p>
            <a:r>
              <a:rPr lang="en-ZA" dirty="0" smtClean="0"/>
              <a:t>Introduction</a:t>
            </a:r>
            <a:endParaRPr lang="en-ZA" dirty="0"/>
          </a:p>
        </p:txBody>
      </p:sp>
      <p:sp>
        <p:nvSpPr>
          <p:cNvPr id="3" name="Content Placeholder 2"/>
          <p:cNvSpPr>
            <a:spLocks noGrp="1"/>
          </p:cNvSpPr>
          <p:nvPr>
            <p:ph idx="1"/>
          </p:nvPr>
        </p:nvSpPr>
        <p:spPr>
          <a:xfrm>
            <a:off x="1410789" y="1227908"/>
            <a:ext cx="10093823" cy="5630091"/>
          </a:xfrm>
        </p:spPr>
        <p:txBody>
          <a:bodyPr>
            <a:normAutofit/>
          </a:bodyPr>
          <a:lstStyle/>
          <a:p>
            <a:pPr marL="0" indent="0">
              <a:buNone/>
            </a:pPr>
            <a:r>
              <a:rPr lang="en-US" dirty="0"/>
              <a:t>Maritime industry </a:t>
            </a:r>
            <a:r>
              <a:rPr lang="en-US" dirty="0" smtClean="0"/>
              <a:t>plays </a:t>
            </a:r>
            <a:r>
              <a:rPr lang="en-US" dirty="0"/>
              <a:t>a </a:t>
            </a:r>
            <a:r>
              <a:rPr lang="en-US" dirty="0" smtClean="0"/>
              <a:t>critical </a:t>
            </a:r>
            <a:r>
              <a:rPr lang="en-US" dirty="0"/>
              <a:t>role in respect of economic growth and social development through employment and business </a:t>
            </a:r>
            <a:r>
              <a:rPr lang="en-US" dirty="0" smtClean="0"/>
              <a:t>opportunities</a:t>
            </a:r>
            <a:r>
              <a:rPr lang="en-US" dirty="0"/>
              <a:t> </a:t>
            </a:r>
            <a:r>
              <a:rPr lang="en-US" dirty="0" smtClean="0"/>
              <a:t>in various sectors.</a:t>
            </a:r>
          </a:p>
          <a:p>
            <a:pPr marL="0" indent="0">
              <a:buNone/>
            </a:pPr>
            <a:r>
              <a:rPr lang="en-US" dirty="0" smtClean="0"/>
              <a:t>South </a:t>
            </a:r>
            <a:r>
              <a:rPr lang="en-US" dirty="0"/>
              <a:t>African government introduced the oceans economy strategy - Operation Phakisa Oceans </a:t>
            </a:r>
            <a:r>
              <a:rPr lang="en-US" dirty="0" smtClean="0"/>
              <a:t>Economy in 2014 </a:t>
            </a:r>
            <a:r>
              <a:rPr lang="en-US" dirty="0"/>
              <a:t>- in order to leverage on lucrative economic </a:t>
            </a:r>
            <a:r>
              <a:rPr lang="en-US" dirty="0" smtClean="0"/>
              <a:t>opportunities in order to address its triple challenges of poverty, unemployment and inequality;</a:t>
            </a:r>
          </a:p>
          <a:p>
            <a:pPr>
              <a:buFont typeface="Wingdings" panose="05000000000000000000" pitchFamily="2" charset="2"/>
              <a:buChar char="q"/>
            </a:pPr>
            <a:r>
              <a:rPr lang="en-US" dirty="0" smtClean="0"/>
              <a:t>Sustainable social and economic development</a:t>
            </a:r>
          </a:p>
          <a:p>
            <a:pPr marL="0" indent="0">
              <a:buNone/>
            </a:pPr>
            <a:r>
              <a:rPr lang="en-US" dirty="0" smtClean="0"/>
              <a:t>This strategy</a:t>
            </a:r>
            <a:r>
              <a:rPr lang="en-US" dirty="0"/>
              <a:t> </a:t>
            </a:r>
            <a:r>
              <a:rPr lang="en-US" dirty="0" smtClean="0"/>
              <a:t>estimated that oceans economy would contribute in GDP approximately </a:t>
            </a:r>
            <a:r>
              <a:rPr lang="en-US" dirty="0"/>
              <a:t>R177 billion and </a:t>
            </a:r>
            <a:r>
              <a:rPr lang="en-US" dirty="0" smtClean="0"/>
              <a:t>1 million jobs by 2033 (</a:t>
            </a:r>
            <a:r>
              <a:rPr lang="en-US" dirty="0"/>
              <a:t>Operation Phakisa, 2014</a:t>
            </a:r>
            <a:r>
              <a:rPr lang="en-US" dirty="0" smtClean="0"/>
              <a:t>).</a:t>
            </a:r>
            <a:endParaRPr lang="en-ZA" dirty="0"/>
          </a:p>
          <a:p>
            <a:pPr marL="0" indent="0">
              <a:buNone/>
            </a:pPr>
            <a:r>
              <a:rPr lang="en-ZA" dirty="0" smtClean="0"/>
              <a:t>OP has 6 focus areas with 2 enablers;</a:t>
            </a:r>
          </a:p>
          <a:p>
            <a:pPr marL="0" indent="0">
              <a:buNone/>
            </a:pPr>
            <a:endParaRPr lang="en-ZA" dirty="0" smtClean="0"/>
          </a:p>
          <a:p>
            <a:pPr>
              <a:buFont typeface="Wingdings" panose="05000000000000000000" pitchFamily="2" charset="2"/>
              <a:buChar char="v"/>
            </a:pPr>
            <a:endParaRPr lang="en-ZA" sz="1200" dirty="0" smtClean="0"/>
          </a:p>
          <a:p>
            <a:pPr>
              <a:buFont typeface="Wingdings" panose="05000000000000000000" pitchFamily="2" charset="2"/>
              <a:buChar char="v"/>
            </a:pPr>
            <a:endParaRPr lang="en-ZA" sz="1200" dirty="0" smtClean="0"/>
          </a:p>
          <a:p>
            <a:pPr>
              <a:buFont typeface="Wingdings" panose="05000000000000000000" pitchFamily="2" charset="2"/>
              <a:buChar char="v"/>
            </a:pPr>
            <a:endParaRPr lang="en-ZA" sz="1200" dirty="0"/>
          </a:p>
        </p:txBody>
      </p:sp>
      <p:graphicFrame>
        <p:nvGraphicFramePr>
          <p:cNvPr id="4" name="Table 3"/>
          <p:cNvGraphicFramePr>
            <a:graphicFrameLocks noGrp="1"/>
          </p:cNvGraphicFramePr>
          <p:nvPr>
            <p:extLst>
              <p:ext uri="{D42A27DB-BD31-4B8C-83A1-F6EECF244321}">
                <p14:modId xmlns:p14="http://schemas.microsoft.com/office/powerpoint/2010/main" val="3554531028"/>
              </p:ext>
            </p:extLst>
          </p:nvPr>
        </p:nvGraphicFramePr>
        <p:xfrm>
          <a:off x="1410789" y="4293324"/>
          <a:ext cx="10319658" cy="2498911"/>
        </p:xfrm>
        <a:graphic>
          <a:graphicData uri="http://schemas.openxmlformats.org/drawingml/2006/table">
            <a:tbl>
              <a:tblPr firstRow="1" bandRow="1">
                <a:tableStyleId>{5C22544A-7EE6-4342-B048-85BDC9FD1C3A}</a:tableStyleId>
              </a:tblPr>
              <a:tblGrid>
                <a:gridCol w="5159829">
                  <a:extLst>
                    <a:ext uri="{9D8B030D-6E8A-4147-A177-3AD203B41FA5}">
                      <a16:colId xmlns:a16="http://schemas.microsoft.com/office/drawing/2014/main" val="759884157"/>
                    </a:ext>
                  </a:extLst>
                </a:gridCol>
                <a:gridCol w="5159829">
                  <a:extLst>
                    <a:ext uri="{9D8B030D-6E8A-4147-A177-3AD203B41FA5}">
                      <a16:colId xmlns:a16="http://schemas.microsoft.com/office/drawing/2014/main" val="3268735649"/>
                    </a:ext>
                  </a:extLst>
                </a:gridCol>
              </a:tblGrid>
              <a:tr h="304351">
                <a:tc>
                  <a:txBody>
                    <a:bodyPr/>
                    <a:lstStyle/>
                    <a:p>
                      <a:r>
                        <a:rPr lang="en-ZA" sz="1200" dirty="0" smtClean="0"/>
                        <a:t>Focus Areas(Labs)</a:t>
                      </a:r>
                      <a:endParaRPr lang="en-ZA" sz="1200" dirty="0"/>
                    </a:p>
                  </a:txBody>
                  <a:tcPr/>
                </a:tc>
                <a:tc>
                  <a:txBody>
                    <a:bodyPr/>
                    <a:lstStyle/>
                    <a:p>
                      <a:r>
                        <a:rPr lang="en-ZA" sz="1200" dirty="0" smtClean="0"/>
                        <a:t>Enablers( Cut across all labs)</a:t>
                      </a:r>
                      <a:endParaRPr lang="en-ZA" sz="1200" dirty="0"/>
                    </a:p>
                  </a:txBody>
                  <a:tcPr/>
                </a:tc>
                <a:extLst>
                  <a:ext uri="{0D108BD9-81ED-4DB2-BD59-A6C34878D82A}">
                    <a16:rowId xmlns:a16="http://schemas.microsoft.com/office/drawing/2014/main" val="936505039"/>
                  </a:ext>
                </a:extLst>
              </a:tr>
              <a:tr h="304351">
                <a:tc>
                  <a:txBody>
                    <a:bodyPr/>
                    <a:lstStyle/>
                    <a:p>
                      <a:r>
                        <a:rPr lang="en-ZA" sz="1200" dirty="0" smtClean="0"/>
                        <a:t>Marine transport</a:t>
                      </a:r>
                      <a:r>
                        <a:rPr lang="en-ZA" sz="1200" baseline="0" dirty="0" smtClean="0"/>
                        <a:t> and Manufacturing </a:t>
                      </a:r>
                      <a:endParaRPr lang="en-ZA" sz="1200" dirty="0"/>
                    </a:p>
                  </a:txBody>
                  <a:tcPr/>
                </a:tc>
                <a:tc>
                  <a:txBody>
                    <a:bodyPr/>
                    <a:lstStyle/>
                    <a:p>
                      <a:r>
                        <a:rPr lang="en-ZA" dirty="0" smtClean="0"/>
                        <a:t>Skills development</a:t>
                      </a:r>
                      <a:r>
                        <a:rPr lang="en-ZA" baseline="0" dirty="0" smtClean="0"/>
                        <a:t> and Capacity Building</a:t>
                      </a:r>
                      <a:endParaRPr lang="en-ZA" dirty="0"/>
                    </a:p>
                  </a:txBody>
                  <a:tcPr/>
                </a:tc>
                <a:extLst>
                  <a:ext uri="{0D108BD9-81ED-4DB2-BD59-A6C34878D82A}">
                    <a16:rowId xmlns:a16="http://schemas.microsoft.com/office/drawing/2014/main" val="2001829441"/>
                  </a:ext>
                </a:extLst>
              </a:tr>
              <a:tr h="261258">
                <a:tc>
                  <a:txBody>
                    <a:bodyPr/>
                    <a:lstStyle/>
                    <a:p>
                      <a:r>
                        <a:rPr lang="en-ZA" sz="1200" dirty="0" smtClean="0"/>
                        <a:t>Aquaculture </a:t>
                      </a:r>
                      <a:endParaRPr lang="en-ZA" sz="1200" dirty="0"/>
                    </a:p>
                  </a:txBody>
                  <a:tcPr/>
                </a:tc>
                <a:tc>
                  <a:txBody>
                    <a:bodyPr/>
                    <a:lstStyle/>
                    <a:p>
                      <a:r>
                        <a:rPr lang="en-ZA" dirty="0" smtClean="0"/>
                        <a:t>Research, Technology</a:t>
                      </a:r>
                      <a:r>
                        <a:rPr lang="en-ZA" baseline="0" dirty="0" smtClean="0"/>
                        <a:t> and I</a:t>
                      </a:r>
                      <a:r>
                        <a:rPr lang="en-ZA" dirty="0" smtClean="0"/>
                        <a:t>nnovation</a:t>
                      </a:r>
                      <a:endParaRPr lang="en-ZA" dirty="0"/>
                    </a:p>
                  </a:txBody>
                  <a:tcPr/>
                </a:tc>
                <a:extLst>
                  <a:ext uri="{0D108BD9-81ED-4DB2-BD59-A6C34878D82A}">
                    <a16:rowId xmlns:a16="http://schemas.microsoft.com/office/drawing/2014/main" val="3191901405"/>
                  </a:ext>
                </a:extLst>
              </a:tr>
              <a:tr h="304351">
                <a:tc>
                  <a:txBody>
                    <a:bodyPr/>
                    <a:lstStyle/>
                    <a:p>
                      <a:r>
                        <a:rPr lang="en-ZA" sz="1200" dirty="0" smtClean="0"/>
                        <a:t>Offshore oil and gas exploration</a:t>
                      </a:r>
                      <a:endParaRPr lang="en-ZA" sz="1200" dirty="0"/>
                    </a:p>
                  </a:txBody>
                  <a:tcPr/>
                </a:tc>
                <a:tc>
                  <a:txBody>
                    <a:bodyPr/>
                    <a:lstStyle/>
                    <a:p>
                      <a:endParaRPr lang="en-ZA" dirty="0"/>
                    </a:p>
                  </a:txBody>
                  <a:tcPr/>
                </a:tc>
                <a:extLst>
                  <a:ext uri="{0D108BD9-81ED-4DB2-BD59-A6C34878D82A}">
                    <a16:rowId xmlns:a16="http://schemas.microsoft.com/office/drawing/2014/main" val="546616300"/>
                  </a:ext>
                </a:extLst>
              </a:tr>
              <a:tr h="304801">
                <a:tc>
                  <a:txBody>
                    <a:bodyPr/>
                    <a:lstStyle/>
                    <a:p>
                      <a:r>
                        <a:rPr lang="en-ZA" sz="1200" dirty="0" smtClean="0"/>
                        <a:t>Marine Protection</a:t>
                      </a:r>
                      <a:r>
                        <a:rPr lang="en-ZA" sz="1200" baseline="0" dirty="0" smtClean="0"/>
                        <a:t> and Ocean Governance</a:t>
                      </a:r>
                      <a:endParaRPr lang="en-ZA" sz="1200" dirty="0"/>
                    </a:p>
                  </a:txBody>
                  <a:tcPr/>
                </a:tc>
                <a:tc>
                  <a:txBody>
                    <a:bodyPr/>
                    <a:lstStyle/>
                    <a:p>
                      <a:endParaRPr lang="en-ZA" dirty="0"/>
                    </a:p>
                  </a:txBody>
                  <a:tcPr/>
                </a:tc>
                <a:extLst>
                  <a:ext uri="{0D108BD9-81ED-4DB2-BD59-A6C34878D82A}">
                    <a16:rowId xmlns:a16="http://schemas.microsoft.com/office/drawing/2014/main" val="2524250060"/>
                  </a:ext>
                </a:extLst>
              </a:tr>
              <a:tr h="304351">
                <a:tc>
                  <a:txBody>
                    <a:bodyPr/>
                    <a:lstStyle/>
                    <a:p>
                      <a:r>
                        <a:rPr lang="en-ZA" sz="1200" dirty="0" smtClean="0"/>
                        <a:t>Small harbour</a:t>
                      </a:r>
                      <a:r>
                        <a:rPr lang="en-ZA" sz="1200" baseline="0" dirty="0" smtClean="0"/>
                        <a:t> development</a:t>
                      </a:r>
                      <a:endParaRPr lang="en-ZA" sz="1200" dirty="0"/>
                    </a:p>
                  </a:txBody>
                  <a:tcPr/>
                </a:tc>
                <a:tc>
                  <a:txBody>
                    <a:bodyPr/>
                    <a:lstStyle/>
                    <a:p>
                      <a:endParaRPr lang="en-ZA" dirty="0"/>
                    </a:p>
                  </a:txBody>
                  <a:tcPr/>
                </a:tc>
                <a:extLst>
                  <a:ext uri="{0D108BD9-81ED-4DB2-BD59-A6C34878D82A}">
                    <a16:rowId xmlns:a16="http://schemas.microsoft.com/office/drawing/2014/main" val="2608525777"/>
                  </a:ext>
                </a:extLst>
              </a:tr>
              <a:tr h="304351">
                <a:tc>
                  <a:txBody>
                    <a:bodyPr/>
                    <a:lstStyle/>
                    <a:p>
                      <a:r>
                        <a:rPr lang="en-ZA" sz="1200" dirty="0" smtClean="0"/>
                        <a:t>Coastal and marine</a:t>
                      </a:r>
                      <a:r>
                        <a:rPr lang="en-ZA" sz="1200" baseline="0" dirty="0" smtClean="0"/>
                        <a:t> tourism</a:t>
                      </a:r>
                      <a:endParaRPr lang="en-ZA" sz="1200" dirty="0"/>
                    </a:p>
                  </a:txBody>
                  <a:tcPr/>
                </a:tc>
                <a:tc>
                  <a:txBody>
                    <a:bodyPr/>
                    <a:lstStyle/>
                    <a:p>
                      <a:endParaRPr lang="en-ZA" dirty="0"/>
                    </a:p>
                  </a:txBody>
                  <a:tcPr/>
                </a:tc>
                <a:extLst>
                  <a:ext uri="{0D108BD9-81ED-4DB2-BD59-A6C34878D82A}">
                    <a16:rowId xmlns:a16="http://schemas.microsoft.com/office/drawing/2014/main" val="73649710"/>
                  </a:ext>
                </a:extLst>
              </a:tr>
            </a:tbl>
          </a:graphicData>
        </a:graphic>
      </p:graphicFrame>
    </p:spTree>
    <p:extLst>
      <p:ext uri="{BB962C8B-B14F-4D97-AF65-F5344CB8AC3E}">
        <p14:creationId xmlns:p14="http://schemas.microsoft.com/office/powerpoint/2010/main" val="3149520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1" y="624110"/>
            <a:ext cx="9858692" cy="908599"/>
          </a:xfrm>
        </p:spPr>
        <p:txBody>
          <a:bodyPr>
            <a:normAutofit fontScale="90000"/>
          </a:bodyPr>
          <a:lstStyle/>
          <a:p>
            <a:r>
              <a:rPr lang="en-ZA" dirty="0"/>
              <a:t>The objectives are as follows:</a:t>
            </a:r>
            <a:br>
              <a:rPr lang="en-ZA" dirty="0"/>
            </a:br>
            <a:endParaRPr lang="en-ZA" dirty="0"/>
          </a:p>
        </p:txBody>
      </p:sp>
      <p:sp>
        <p:nvSpPr>
          <p:cNvPr id="3" name="Content Placeholder 2"/>
          <p:cNvSpPr>
            <a:spLocks noGrp="1"/>
          </p:cNvSpPr>
          <p:nvPr>
            <p:ph idx="1"/>
          </p:nvPr>
        </p:nvSpPr>
        <p:spPr>
          <a:xfrm>
            <a:off x="1105989" y="1689463"/>
            <a:ext cx="10398623" cy="4868091"/>
          </a:xfrm>
        </p:spPr>
        <p:txBody>
          <a:bodyPr/>
          <a:lstStyle/>
          <a:p>
            <a:pPr lvl="0"/>
            <a:r>
              <a:rPr lang="en-ZA" dirty="0" smtClean="0"/>
              <a:t>To </a:t>
            </a:r>
            <a:r>
              <a:rPr lang="en-ZA" dirty="0"/>
              <a:t>explore the potential of green ship recycling and its sustainability in relation to socio-economic and environmental impact in South Africa;</a:t>
            </a:r>
          </a:p>
          <a:p>
            <a:pPr lvl="0"/>
            <a:r>
              <a:rPr lang="en-ZA" dirty="0"/>
              <a:t>To explore and describe the impact of ship recycling in the value chain of the shipping industry;</a:t>
            </a:r>
          </a:p>
          <a:p>
            <a:pPr lvl="0"/>
            <a:r>
              <a:rPr lang="en-ZA" dirty="0"/>
              <a:t>To explore the health, safety and environmental issues that are associated with ship recycling;</a:t>
            </a:r>
          </a:p>
          <a:p>
            <a:pPr lvl="0"/>
            <a:r>
              <a:rPr lang="en-ZA" dirty="0"/>
              <a:t>To explore safety, health, and environmentally sound measures of practicing ship recycling;</a:t>
            </a:r>
          </a:p>
          <a:p>
            <a:pPr lvl="0"/>
            <a:r>
              <a:rPr lang="en-ZA" dirty="0"/>
              <a:t>To investigate and recommend appropriate, sustainable and responsible ship recycling practices for South Africa.</a:t>
            </a:r>
          </a:p>
          <a:p>
            <a:endParaRPr lang="en-ZA" dirty="0"/>
          </a:p>
        </p:txBody>
      </p:sp>
    </p:spTree>
    <p:extLst>
      <p:ext uri="{BB962C8B-B14F-4D97-AF65-F5344CB8AC3E}">
        <p14:creationId xmlns:p14="http://schemas.microsoft.com/office/powerpoint/2010/main" val="141464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137" y="624110"/>
            <a:ext cx="9536475" cy="926016"/>
          </a:xfrm>
        </p:spPr>
        <p:txBody>
          <a:bodyPr/>
          <a:lstStyle/>
          <a:p>
            <a:r>
              <a:rPr lang="en-ZA" dirty="0" smtClean="0"/>
              <a:t>Background</a:t>
            </a:r>
            <a:endParaRPr lang="en-ZA" dirty="0"/>
          </a:p>
        </p:txBody>
      </p:sp>
      <p:sp>
        <p:nvSpPr>
          <p:cNvPr id="3" name="Content Placeholder 2"/>
          <p:cNvSpPr>
            <a:spLocks noGrp="1"/>
          </p:cNvSpPr>
          <p:nvPr>
            <p:ph idx="1"/>
          </p:nvPr>
        </p:nvSpPr>
        <p:spPr>
          <a:xfrm>
            <a:off x="1532708" y="1619794"/>
            <a:ext cx="10215155" cy="4632960"/>
          </a:xfrm>
        </p:spPr>
        <p:txBody>
          <a:bodyPr>
            <a:normAutofit fontScale="85000" lnSpcReduction="10000"/>
          </a:bodyPr>
          <a:lstStyle/>
          <a:p>
            <a:pPr algn="just">
              <a:lnSpc>
                <a:spcPct val="150000"/>
              </a:lnSpc>
              <a:spcAft>
                <a:spcPts val="800"/>
              </a:spcAft>
              <a:buFont typeface="Wingdings" panose="05000000000000000000" pitchFamily="2" charset="2"/>
              <a:buChar char="§"/>
            </a:pPr>
            <a:r>
              <a:rPr lang="en-ZA" dirty="0">
                <a:latin typeface="Arial" panose="020B0604020202020204" pitchFamily="34" charset="0"/>
                <a:ea typeface="Arial" panose="020B0604020202020204" pitchFamily="34" charset="0"/>
                <a:cs typeface="Times New Roman" panose="02020603050405020304" pitchFamily="18" charset="0"/>
              </a:rPr>
              <a:t>Ship recycling is an activity of partial or complete dismantling of a vessel with an intent of recovering </a:t>
            </a:r>
            <a:r>
              <a:rPr lang="en-ZA" dirty="0" smtClean="0">
                <a:latin typeface="Arial" panose="020B0604020202020204" pitchFamily="34" charset="0"/>
                <a:ea typeface="Arial" panose="020B0604020202020204" pitchFamily="34" charset="0"/>
                <a:cs typeface="Times New Roman" panose="02020603050405020304" pitchFamily="18" charset="0"/>
              </a:rPr>
              <a:t>material </a:t>
            </a:r>
            <a:r>
              <a:rPr lang="en-ZA" dirty="0">
                <a:latin typeface="Arial" panose="020B0604020202020204" pitchFamily="34" charset="0"/>
                <a:ea typeface="Arial" panose="020B0604020202020204" pitchFamily="34" charset="0"/>
                <a:cs typeface="Times New Roman" panose="02020603050405020304" pitchFamily="18" charset="0"/>
              </a:rPr>
              <a:t>or components of it for re-use or reprocessing purposes (International Maritime Organization, 2009: Article, 2). </a:t>
            </a:r>
            <a:endParaRPr lang="en-ZA" dirty="0" smtClean="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en-US" dirty="0" smtClean="0">
                <a:latin typeface="Arial" panose="020B0604020202020204" pitchFamily="34" charset="0"/>
                <a:ea typeface="Arial" panose="020B0604020202020204" pitchFamily="34" charset="0"/>
                <a:cs typeface="Times New Roman" panose="02020603050405020304" pitchFamily="18" charset="0"/>
              </a:rPr>
              <a:t>It </a:t>
            </a:r>
            <a:r>
              <a:rPr lang="en-US" dirty="0">
                <a:latin typeface="Arial" panose="020B0604020202020204" pitchFamily="34" charset="0"/>
                <a:ea typeface="Arial" panose="020B0604020202020204" pitchFamily="34" charset="0"/>
                <a:cs typeface="Times New Roman" panose="02020603050405020304" pitchFamily="18" charset="0"/>
              </a:rPr>
              <a:t>is estimated that 97% of the ship's contents are </a:t>
            </a:r>
            <a:r>
              <a:rPr lang="en-US" dirty="0" smtClean="0">
                <a:latin typeface="Arial" panose="020B0604020202020204" pitchFamily="34" charset="0"/>
                <a:ea typeface="Arial" panose="020B0604020202020204" pitchFamily="34" charset="0"/>
                <a:cs typeface="Times New Roman" panose="02020603050405020304" pitchFamily="18" charset="0"/>
              </a:rPr>
              <a:t>re-</a:t>
            </a:r>
            <a:r>
              <a:rPr lang="en-US" dirty="0" err="1" smtClean="0">
                <a:latin typeface="Arial" panose="020B0604020202020204" pitchFamily="34" charset="0"/>
                <a:ea typeface="Arial" panose="020B0604020202020204" pitchFamily="34" charset="0"/>
                <a:cs typeface="Times New Roman" panose="02020603050405020304" pitchFamily="18" charset="0"/>
              </a:rPr>
              <a:t>cycleable</a:t>
            </a:r>
            <a:r>
              <a:rPr lang="en-US" dirty="0">
                <a:latin typeface="Arial" panose="020B0604020202020204" pitchFamily="34" charset="0"/>
                <a:ea typeface="Arial" panose="020B0604020202020204" pitchFamily="34" charset="0"/>
                <a:cs typeface="Times New Roman" panose="02020603050405020304" pitchFamily="18" charset="0"/>
              </a:rPr>
              <a:t>. </a:t>
            </a:r>
            <a:endParaRPr lang="en-US" dirty="0" smtClean="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en-US" dirty="0" smtClean="0">
                <a:latin typeface="Arial" panose="020B0604020202020204" pitchFamily="34" charset="0"/>
                <a:ea typeface="Arial" panose="020B0604020202020204" pitchFamily="34" charset="0"/>
                <a:cs typeface="Times New Roman" panose="02020603050405020304" pitchFamily="18" charset="0"/>
              </a:rPr>
              <a:t>Steel </a:t>
            </a:r>
            <a:r>
              <a:rPr lang="en-US" dirty="0">
                <a:latin typeface="Arial" panose="020B0604020202020204" pitchFamily="34" charset="0"/>
                <a:ea typeface="Arial" panose="020B0604020202020204" pitchFamily="34" charset="0"/>
                <a:cs typeface="Times New Roman" panose="02020603050405020304" pitchFamily="18" charset="0"/>
              </a:rPr>
              <a:t>is not the only </a:t>
            </a:r>
            <a:r>
              <a:rPr lang="en-US" dirty="0" smtClean="0">
                <a:latin typeface="Arial" panose="020B0604020202020204" pitchFamily="34" charset="0"/>
                <a:ea typeface="Arial" panose="020B0604020202020204" pitchFamily="34" charset="0"/>
                <a:cs typeface="Times New Roman" panose="02020603050405020304" pitchFamily="18" charset="0"/>
              </a:rPr>
              <a:t>recyclable part, there </a:t>
            </a:r>
            <a:r>
              <a:rPr lang="en-US" dirty="0">
                <a:latin typeface="Arial" panose="020B0604020202020204" pitchFamily="34" charset="0"/>
                <a:ea typeface="Arial" panose="020B0604020202020204" pitchFamily="34" charset="0"/>
                <a:cs typeface="Times New Roman" panose="02020603050405020304" pitchFamily="18" charset="0"/>
              </a:rPr>
              <a:t>are so many other things which can be sold </a:t>
            </a:r>
            <a:r>
              <a:rPr lang="en-US" dirty="0" smtClean="0">
                <a:latin typeface="Arial" panose="020B0604020202020204" pitchFamily="34" charset="0"/>
                <a:ea typeface="Arial" panose="020B0604020202020204" pitchFamily="34" charset="0"/>
                <a:cs typeface="Times New Roman" panose="02020603050405020304" pitchFamily="18" charset="0"/>
              </a:rPr>
              <a:t>off such as electric appliances, furniture, machinery etc.</a:t>
            </a:r>
            <a:endParaRPr lang="en-ZA" dirty="0" smtClean="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en-ZA" dirty="0" smtClean="0">
                <a:latin typeface="Arial" panose="020B0604020202020204" pitchFamily="34" charset="0"/>
                <a:ea typeface="Arial" panose="020B0604020202020204" pitchFamily="34" charset="0"/>
                <a:cs typeface="Times New Roman" panose="02020603050405020304" pitchFamily="18" charset="0"/>
              </a:rPr>
              <a:t>Under normal circumstances, old vessels are </a:t>
            </a:r>
            <a:r>
              <a:rPr lang="en-ZA" dirty="0" smtClean="0">
                <a:latin typeface="Arial" panose="020B0604020202020204" pitchFamily="34" charset="0"/>
                <a:ea typeface="Arial" panose="020B0604020202020204" pitchFamily="34" charset="0"/>
                <a:cs typeface="Times New Roman" panose="02020603050405020304" pitchFamily="18" charset="0"/>
              </a:rPr>
              <a:t>sent </a:t>
            </a:r>
            <a:r>
              <a:rPr lang="en-ZA" dirty="0" smtClean="0">
                <a:latin typeface="Arial" panose="020B0604020202020204" pitchFamily="34" charset="0"/>
                <a:ea typeface="Arial" panose="020B0604020202020204" pitchFamily="34" charset="0"/>
                <a:cs typeface="Times New Roman" panose="02020603050405020304" pitchFamily="18" charset="0"/>
              </a:rPr>
              <a:t>for scrapping in ship recycling yards by the owners and this period normally is when vessels are between 22-25 years of existence (</a:t>
            </a:r>
            <a:r>
              <a:rPr lang="en-ZA" dirty="0" err="1" smtClean="0">
                <a:latin typeface="Arial" panose="020B0604020202020204" pitchFamily="34" charset="0"/>
                <a:ea typeface="Arial" panose="020B0604020202020204" pitchFamily="34" charset="0"/>
                <a:cs typeface="Times New Roman" panose="02020603050405020304" pitchFamily="18" charset="0"/>
              </a:rPr>
              <a:t>Anand</a:t>
            </a:r>
            <a:r>
              <a:rPr lang="en-ZA" dirty="0">
                <a:latin typeface="Arial" panose="020B0604020202020204" pitchFamily="34" charset="0"/>
                <a:ea typeface="Arial" panose="020B0604020202020204" pitchFamily="34" charset="0"/>
                <a:cs typeface="Times New Roman" panose="02020603050405020304" pitchFamily="18" charset="0"/>
              </a:rPr>
              <a:t>, </a:t>
            </a:r>
            <a:r>
              <a:rPr lang="en-ZA" dirty="0" err="1">
                <a:latin typeface="Arial" panose="020B0604020202020204" pitchFamily="34" charset="0"/>
                <a:ea typeface="Arial" panose="020B0604020202020204" pitchFamily="34" charset="0"/>
                <a:cs typeface="Times New Roman" panose="02020603050405020304" pitchFamily="18" charset="0"/>
              </a:rPr>
              <a:t>Atit</a:t>
            </a:r>
            <a:r>
              <a:rPr lang="en-ZA" dirty="0">
                <a:latin typeface="Arial" panose="020B0604020202020204" pitchFamily="34" charset="0"/>
                <a:ea typeface="Arial" panose="020B0604020202020204" pitchFamily="34" charset="0"/>
                <a:cs typeface="Times New Roman" panose="02020603050405020304" pitchFamily="18" charset="0"/>
              </a:rPr>
              <a:t> and </a:t>
            </a:r>
            <a:r>
              <a:rPr lang="en-ZA" dirty="0" err="1">
                <a:latin typeface="Arial" panose="020B0604020202020204" pitchFamily="34" charset="0"/>
                <a:ea typeface="Arial" panose="020B0604020202020204" pitchFamily="34" charset="0"/>
                <a:cs typeface="Times New Roman" panose="02020603050405020304" pitchFamily="18" charset="0"/>
              </a:rPr>
              <a:t>Shyam</a:t>
            </a:r>
            <a:r>
              <a:rPr lang="en-ZA" dirty="0">
                <a:latin typeface="Arial" panose="020B0604020202020204" pitchFamily="34" charset="0"/>
                <a:ea typeface="Arial" panose="020B0604020202020204" pitchFamily="34" charset="0"/>
                <a:cs typeface="Times New Roman" panose="02020603050405020304" pitchFamily="18" charset="0"/>
              </a:rPr>
              <a:t> (2015: 521</a:t>
            </a:r>
            <a:r>
              <a:rPr lang="en-ZA" dirty="0" smtClean="0">
                <a:latin typeface="Arial" panose="020B0604020202020204" pitchFamily="34" charset="0"/>
                <a:ea typeface="Arial" panose="020B0604020202020204" pitchFamily="34" charset="0"/>
                <a:cs typeface="Times New Roman" panose="02020603050405020304" pitchFamily="18" charset="0"/>
              </a:rPr>
              <a:t>).</a:t>
            </a:r>
          </a:p>
          <a:p>
            <a:pPr algn="just">
              <a:lnSpc>
                <a:spcPct val="150000"/>
              </a:lnSpc>
              <a:spcAft>
                <a:spcPts val="800"/>
              </a:spcAft>
              <a:buFont typeface="Wingdings" panose="05000000000000000000" pitchFamily="2" charset="2"/>
              <a:buChar char="§"/>
            </a:pPr>
            <a:r>
              <a:rPr lang="en-ZA" dirty="0">
                <a:solidFill>
                  <a:prstClr val="black">
                    <a:lumMod val="75000"/>
                    <a:lumOff val="25000"/>
                  </a:prstClr>
                </a:solidFill>
                <a:latin typeface="Arial" panose="020B0604020202020204" pitchFamily="34" charset="0"/>
                <a:ea typeface="Arial" panose="020B0604020202020204" pitchFamily="34" charset="0"/>
                <a:cs typeface="Times New Roman" panose="02020603050405020304" pitchFamily="18" charset="0"/>
              </a:rPr>
              <a:t>Asian countries such as Bangladesh, Pakistan, China, Turkey and India account for about 70-80% </a:t>
            </a:r>
            <a:r>
              <a:rPr lang="en-ZA" dirty="0" smtClean="0">
                <a:solidFill>
                  <a:prstClr val="black">
                    <a:lumMod val="75000"/>
                    <a:lumOff val="25000"/>
                  </a:prstClr>
                </a:solidFill>
                <a:latin typeface="Arial" panose="020B0604020202020204" pitchFamily="34" charset="0"/>
                <a:ea typeface="Arial" panose="020B0604020202020204" pitchFamily="34" charset="0"/>
                <a:cs typeface="Times New Roman" panose="02020603050405020304" pitchFamily="18" charset="0"/>
              </a:rPr>
              <a:t>in terms of practicing in this industry while 20% is accounted for by other European countries.</a:t>
            </a:r>
            <a:endParaRPr lang="en-ZA" dirty="0" smtClean="0">
              <a:latin typeface="Arial" panose="020B0604020202020204" pitchFamily="34" charset="0"/>
              <a:ea typeface="Arial" panose="020B0604020202020204" pitchFamily="34" charset="0"/>
              <a:cs typeface="Times New Roman" panose="02020603050405020304" pitchFamily="18" charset="0"/>
            </a:endParaRPr>
          </a:p>
          <a:p>
            <a:pPr>
              <a:buFont typeface="Wingdings" panose="05000000000000000000" pitchFamily="2" charset="2"/>
              <a:buChar char="§"/>
            </a:pPr>
            <a:endParaRPr lang="en-ZA" dirty="0"/>
          </a:p>
        </p:txBody>
      </p:sp>
    </p:spTree>
    <p:extLst>
      <p:ext uri="{BB962C8B-B14F-4D97-AF65-F5344CB8AC3E}">
        <p14:creationId xmlns:p14="http://schemas.microsoft.com/office/powerpoint/2010/main" val="255857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150" y="624110"/>
            <a:ext cx="9886949" cy="776065"/>
          </a:xfrm>
        </p:spPr>
        <p:txBody>
          <a:bodyPr>
            <a:normAutofit/>
          </a:bodyPr>
          <a:lstStyle/>
          <a:p>
            <a:pPr algn="ctr"/>
            <a:r>
              <a:rPr lang="en-ZA" dirty="0" smtClean="0"/>
              <a:t>Operation </a:t>
            </a:r>
            <a:r>
              <a:rPr lang="en-ZA" dirty="0" err="1" smtClean="0"/>
              <a:t>Phakisa</a:t>
            </a:r>
            <a:r>
              <a:rPr lang="en-ZA" dirty="0" smtClean="0"/>
              <a:t> </a:t>
            </a:r>
            <a:r>
              <a:rPr lang="en-ZA" dirty="0" smtClean="0"/>
              <a:t>V.S NDP Objectives 2030</a:t>
            </a:r>
            <a:endParaRPr lang="en-ZA" dirty="0"/>
          </a:p>
        </p:txBody>
      </p:sp>
      <p:pic>
        <p:nvPicPr>
          <p:cNvPr id="4" name="Content Placeholder 3"/>
          <p:cNvPicPr>
            <a:picLocks noGrp="1" noChangeAspect="1"/>
          </p:cNvPicPr>
          <p:nvPr>
            <p:ph idx="1"/>
          </p:nvPr>
        </p:nvPicPr>
        <p:blipFill>
          <a:blip r:embed="rId2"/>
          <a:stretch>
            <a:fillRect/>
          </a:stretch>
        </p:blipFill>
        <p:spPr>
          <a:xfrm>
            <a:off x="2314575" y="1704392"/>
            <a:ext cx="4051390" cy="2919859"/>
          </a:xfrm>
          <a:prstGeom prst="rect">
            <a:avLst/>
          </a:prstGeom>
        </p:spPr>
      </p:pic>
      <p:sp>
        <p:nvSpPr>
          <p:cNvPr id="6" name="Rectangle 5"/>
          <p:cNvSpPr/>
          <p:nvPr/>
        </p:nvSpPr>
        <p:spPr>
          <a:xfrm>
            <a:off x="2485477" y="4876500"/>
            <a:ext cx="6096000" cy="1231106"/>
          </a:xfrm>
          <a:prstGeom prst="rect">
            <a:avLst/>
          </a:prstGeom>
        </p:spPr>
        <p:txBody>
          <a:bodyPr>
            <a:spAutoFit/>
          </a:bodyPr>
          <a:lstStyle/>
          <a:p>
            <a:r>
              <a:rPr lang="en-US" dirty="0" smtClean="0"/>
              <a:t>Current reality: South Africa!!!</a:t>
            </a:r>
            <a:endParaRPr lang="en-US" dirty="0"/>
          </a:p>
          <a:p>
            <a:r>
              <a:rPr lang="en-US" sz="1400" dirty="0"/>
              <a:t>Unemployment Rate: </a:t>
            </a:r>
            <a:r>
              <a:rPr lang="en-US" sz="1400" dirty="0" smtClean="0"/>
              <a:t>27.1%</a:t>
            </a:r>
            <a:endParaRPr lang="en-US" sz="1400" dirty="0"/>
          </a:p>
          <a:p>
            <a:r>
              <a:rPr lang="en-US" sz="1400" dirty="0"/>
              <a:t>Youth unemployment: </a:t>
            </a:r>
            <a:r>
              <a:rPr lang="en-US" sz="1400" dirty="0" smtClean="0"/>
              <a:t>52%</a:t>
            </a:r>
          </a:p>
          <a:p>
            <a:r>
              <a:rPr lang="en-US" sz="1400" dirty="0" smtClean="0"/>
              <a:t>Poverty rate high</a:t>
            </a:r>
          </a:p>
          <a:p>
            <a:r>
              <a:rPr lang="en-US" sz="1400" dirty="0" smtClean="0"/>
              <a:t>High inequality</a:t>
            </a:r>
            <a:endParaRPr lang="en-ZA"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965" y="1746448"/>
            <a:ext cx="5044985" cy="2587428"/>
          </a:xfrm>
          <a:prstGeom prst="rect">
            <a:avLst/>
          </a:prstGeom>
        </p:spPr>
      </p:pic>
      <p:pic>
        <p:nvPicPr>
          <p:cNvPr id="9"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663" y="4624251"/>
            <a:ext cx="5330287" cy="2119449"/>
          </a:xfrm>
          <a:prstGeom prst="rect">
            <a:avLst/>
          </a:prstGeom>
        </p:spPr>
      </p:pic>
      <p:sp>
        <p:nvSpPr>
          <p:cNvPr id="3" name="TextBox 2"/>
          <p:cNvSpPr txBox="1"/>
          <p:nvPr/>
        </p:nvSpPr>
        <p:spPr>
          <a:xfrm>
            <a:off x="5324475" y="1905000"/>
            <a:ext cx="849850" cy="369332"/>
          </a:xfrm>
          <a:prstGeom prst="rect">
            <a:avLst/>
          </a:prstGeom>
          <a:noFill/>
        </p:spPr>
        <p:txBody>
          <a:bodyPr wrap="square" rtlCol="0">
            <a:spAutoFit/>
          </a:bodyPr>
          <a:lstStyle/>
          <a:p>
            <a:endParaRPr lang="en-ZA" dirty="0"/>
          </a:p>
        </p:txBody>
      </p:sp>
    </p:spTree>
    <p:extLst>
      <p:ext uri="{BB962C8B-B14F-4D97-AF65-F5344CB8AC3E}">
        <p14:creationId xmlns:p14="http://schemas.microsoft.com/office/powerpoint/2010/main" val="1671016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3" y="624110"/>
            <a:ext cx="9571309" cy="804096"/>
          </a:xfrm>
        </p:spPr>
        <p:txBody>
          <a:bodyPr/>
          <a:lstStyle/>
          <a:p>
            <a:r>
              <a:rPr lang="en-ZA" dirty="0" smtClean="0"/>
              <a:t>Ship recycling countries</a:t>
            </a:r>
            <a:endParaRPr lang="en-ZA" dirty="0"/>
          </a:p>
        </p:txBody>
      </p:sp>
      <p:pic>
        <p:nvPicPr>
          <p:cNvPr id="4" name="Content Placeholder 3" descr="Image result for world ship recycling statistics">
            <a:hlinkClick r:id="rId2" tgtFrame="&quot;_blank&quot;"/>
          </p:cNvPr>
          <p:cNvPicPr>
            <a:picLocks noGrp="1"/>
          </p:cNvPicPr>
          <p:nvPr>
            <p:ph idx="1"/>
          </p:nvPr>
        </p:nvPicPr>
        <p:blipFill rotWithShape="1">
          <a:blip r:embed="rId3">
            <a:extLst>
              <a:ext uri="{28A0092B-C50C-407E-A947-70E740481C1C}">
                <a14:useLocalDpi xmlns:a14="http://schemas.microsoft.com/office/drawing/2010/main" val="0"/>
              </a:ext>
            </a:extLst>
          </a:blip>
          <a:srcRect t="8834"/>
          <a:stretch/>
        </p:blipFill>
        <p:spPr bwMode="auto">
          <a:xfrm>
            <a:off x="1489167" y="1715589"/>
            <a:ext cx="9771606" cy="43717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560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43" y="624110"/>
            <a:ext cx="9632269" cy="882473"/>
          </a:xfrm>
        </p:spPr>
        <p:txBody>
          <a:bodyPr>
            <a:normAutofit/>
          </a:bodyPr>
          <a:lstStyle/>
          <a:p>
            <a:r>
              <a:rPr lang="en-ZA" dirty="0" smtClean="0"/>
              <a:t>International institutions and Regulations</a:t>
            </a:r>
            <a:endParaRPr lang="en-ZA" dirty="0"/>
          </a:p>
        </p:txBody>
      </p:sp>
      <p:sp>
        <p:nvSpPr>
          <p:cNvPr id="3" name="Content Placeholder 2"/>
          <p:cNvSpPr>
            <a:spLocks noGrp="1"/>
          </p:cNvSpPr>
          <p:nvPr>
            <p:ph idx="1"/>
          </p:nvPr>
        </p:nvSpPr>
        <p:spPr>
          <a:xfrm>
            <a:off x="7071360" y="1915886"/>
            <a:ext cx="4433252" cy="4145280"/>
          </a:xfrm>
        </p:spPr>
        <p:style>
          <a:lnRef idx="2">
            <a:schemeClr val="accent5">
              <a:shade val="50000"/>
            </a:schemeClr>
          </a:lnRef>
          <a:fillRef idx="1">
            <a:schemeClr val="accent5"/>
          </a:fillRef>
          <a:effectRef idx="0">
            <a:schemeClr val="accent5"/>
          </a:effectRef>
          <a:fontRef idx="minor">
            <a:schemeClr val="lt1"/>
          </a:fontRef>
        </p:style>
        <p:txBody>
          <a:bodyPr/>
          <a:lstStyle/>
          <a:p>
            <a:pPr algn="r"/>
            <a:r>
              <a:rPr lang="en-ZA" dirty="0" smtClean="0"/>
              <a:t>International Maritime Organization</a:t>
            </a:r>
          </a:p>
          <a:p>
            <a:pPr algn="r"/>
            <a:r>
              <a:rPr lang="en-ZA" dirty="0" smtClean="0"/>
              <a:t>Hong Kong convention</a:t>
            </a:r>
          </a:p>
          <a:p>
            <a:pPr algn="r"/>
            <a:r>
              <a:rPr lang="en-ZA" dirty="0" smtClean="0"/>
              <a:t>International labour Organization</a:t>
            </a:r>
          </a:p>
          <a:p>
            <a:pPr algn="r"/>
            <a:r>
              <a:rPr lang="en-ZA" dirty="0" smtClean="0"/>
              <a:t>Basel convention </a:t>
            </a:r>
          </a:p>
          <a:p>
            <a:pPr algn="r"/>
            <a:r>
              <a:rPr lang="en-ZA" dirty="0" smtClean="0"/>
              <a:t>European convection  </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668" y="1915886"/>
            <a:ext cx="5477692" cy="4145280"/>
          </a:xfrm>
          <a:prstGeom prst="rect">
            <a:avLst/>
          </a:prstGeom>
        </p:spPr>
      </p:pic>
    </p:spTree>
    <p:extLst>
      <p:ext uri="{BB962C8B-B14F-4D97-AF65-F5344CB8AC3E}">
        <p14:creationId xmlns:p14="http://schemas.microsoft.com/office/powerpoint/2010/main" val="284529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011" y="624110"/>
            <a:ext cx="9562601" cy="1280890"/>
          </a:xfrm>
        </p:spPr>
        <p:txBody>
          <a:bodyPr/>
          <a:lstStyle/>
          <a:p>
            <a:r>
              <a:rPr lang="en-ZA" dirty="0" smtClean="0"/>
              <a:t>Improper practice leads to setbacks</a:t>
            </a:r>
            <a:endParaRPr lang="en-ZA" dirty="0"/>
          </a:p>
        </p:txBody>
      </p:sp>
      <p:sp>
        <p:nvSpPr>
          <p:cNvPr id="3" name="Content Placeholder 2"/>
          <p:cNvSpPr>
            <a:spLocks noGrp="1"/>
          </p:cNvSpPr>
          <p:nvPr>
            <p:ph idx="1"/>
          </p:nvPr>
        </p:nvSpPr>
        <p:spPr>
          <a:xfrm>
            <a:off x="1001486" y="2133599"/>
            <a:ext cx="10702834" cy="4380411"/>
          </a:xfrm>
        </p:spPr>
        <p:txBody>
          <a:bodyPr/>
          <a:lstStyle/>
          <a:p>
            <a:pPr marL="0" indent="0">
              <a:buNone/>
            </a:pPr>
            <a:r>
              <a:rPr lang="en-ZA" dirty="0" smtClean="0"/>
              <a:t>Set backs resulting from improper and irresponsible practice of this industry(beach scrapping):</a:t>
            </a:r>
          </a:p>
          <a:p>
            <a:pPr>
              <a:buFont typeface="Wingdings" panose="05000000000000000000" pitchFamily="2" charset="2"/>
              <a:buChar char="§"/>
            </a:pPr>
            <a:r>
              <a:rPr lang="en-ZA" dirty="0" smtClean="0"/>
              <a:t>Health and safety for workers issues</a:t>
            </a:r>
          </a:p>
          <a:p>
            <a:pPr>
              <a:buFont typeface="Wingdings" panose="05000000000000000000" pitchFamily="2" charset="2"/>
              <a:buChar char="§"/>
            </a:pPr>
            <a:r>
              <a:rPr lang="en-ZA" dirty="0" smtClean="0"/>
              <a:t>Environmental issues(Pollution)</a:t>
            </a:r>
          </a:p>
          <a:p>
            <a:pPr>
              <a:buFont typeface="Wingdings" panose="05000000000000000000" pitchFamily="2" charset="2"/>
              <a:buChar char="§"/>
            </a:pPr>
            <a:r>
              <a:rPr lang="en-ZA" dirty="0" smtClean="0"/>
              <a:t>Labour issues( exploitation, safety matters </a:t>
            </a:r>
            <a:r>
              <a:rPr lang="en-ZA" dirty="0" err="1" smtClean="0"/>
              <a:t>etc</a:t>
            </a:r>
            <a:r>
              <a:rPr lang="en-ZA" dirty="0" smtClean="0"/>
              <a:t>).</a:t>
            </a:r>
          </a:p>
          <a:p>
            <a:pPr>
              <a:buFont typeface="Wingdings" panose="05000000000000000000" pitchFamily="2" charset="2"/>
              <a:buChar char="§"/>
            </a:pPr>
            <a:endParaRPr lang="en-ZA" dirty="0" smtClean="0"/>
          </a:p>
          <a:p>
            <a:pPr marL="0" indent="0">
              <a:buNone/>
            </a:pPr>
            <a:r>
              <a:rPr lang="en-ZA" dirty="0" smtClean="0"/>
              <a:t>Dry-docks- Proper and responsible scrapping of vessels </a:t>
            </a:r>
          </a:p>
          <a:p>
            <a:pPr marL="0" indent="0">
              <a:buNone/>
            </a:pPr>
            <a:endParaRPr lang="en-ZA" dirty="0" smtClean="0"/>
          </a:p>
          <a:p>
            <a:pPr marL="0" indent="0">
              <a:buNone/>
            </a:pPr>
            <a:endParaRPr lang="en-ZA" dirty="0"/>
          </a:p>
        </p:txBody>
      </p:sp>
    </p:spTree>
    <p:extLst>
      <p:ext uri="{BB962C8B-B14F-4D97-AF65-F5344CB8AC3E}">
        <p14:creationId xmlns:p14="http://schemas.microsoft.com/office/powerpoint/2010/main" val="1583627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1454</TotalTime>
  <Words>1140</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Times New Roman</vt:lpstr>
      <vt:lpstr>Wingdings</vt:lpstr>
      <vt:lpstr>Wingdings 3</vt:lpstr>
      <vt:lpstr>Wisp</vt:lpstr>
      <vt:lpstr>PowerPoint Presentation</vt:lpstr>
      <vt:lpstr>Table of Contents</vt:lpstr>
      <vt:lpstr>Introduction</vt:lpstr>
      <vt:lpstr>The objectives are as follows: </vt:lpstr>
      <vt:lpstr>Background</vt:lpstr>
      <vt:lpstr>Operation Phakisa V.S NDP Objectives 2030</vt:lpstr>
      <vt:lpstr>Ship recycling countries</vt:lpstr>
      <vt:lpstr>International institutions and Regulations</vt:lpstr>
      <vt:lpstr>Improper practice leads to setbacks</vt:lpstr>
      <vt:lpstr>Dry-Dock method-Responsible method</vt:lpstr>
      <vt:lpstr>Economic value of this industry</vt:lpstr>
      <vt:lpstr>Research approach and Method</vt:lpstr>
      <vt:lpstr>Capacity to practice</vt:lpstr>
      <vt:lpstr>Job Opportunities V.S Green Ship Recycling</vt:lpstr>
      <vt:lpstr>Conclusion and Recommendations</vt:lpstr>
      <vt:lpstr>Suitable and potential site: Recycling Yard </vt:lpstr>
      <vt:lpstr>PowerPoint Presentation</vt:lpstr>
    </vt:vector>
  </TitlesOfParts>
  <Company>Nelson Mandela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Mandela University</dc:creator>
  <cp:lastModifiedBy>Nelson Mandela University</cp:lastModifiedBy>
  <cp:revision>53</cp:revision>
  <dcterms:created xsi:type="dcterms:W3CDTF">2019-05-02T09:01:24Z</dcterms:created>
  <dcterms:modified xsi:type="dcterms:W3CDTF">2019-05-06T10:45:16Z</dcterms:modified>
</cp:coreProperties>
</file>