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425" r:id="rId2"/>
    <p:sldId id="690" r:id="rId3"/>
    <p:sldId id="693" r:id="rId4"/>
    <p:sldId id="696" r:id="rId5"/>
    <p:sldId id="694" r:id="rId6"/>
    <p:sldId id="695" r:id="rId7"/>
    <p:sldId id="742" r:id="rId8"/>
    <p:sldId id="738" r:id="rId9"/>
    <p:sldId id="721" r:id="rId10"/>
    <p:sldId id="701" r:id="rId11"/>
    <p:sldId id="745" r:id="rId12"/>
    <p:sldId id="740" r:id="rId13"/>
    <p:sldId id="746" r:id="rId14"/>
    <p:sldId id="717" r:id="rId15"/>
    <p:sldId id="743" r:id="rId16"/>
    <p:sldId id="718" r:id="rId17"/>
    <p:sldId id="702" r:id="rId18"/>
    <p:sldId id="708" r:id="rId19"/>
    <p:sldId id="729" r:id="rId20"/>
    <p:sldId id="644" r:id="rId21"/>
    <p:sldId id="728" r:id="rId22"/>
    <p:sldId id="730" r:id="rId23"/>
    <p:sldId id="731" r:id="rId24"/>
    <p:sldId id="732" r:id="rId25"/>
    <p:sldId id="733" r:id="rId26"/>
    <p:sldId id="734" r:id="rId27"/>
    <p:sldId id="735" r:id="rId28"/>
    <p:sldId id="736"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3">
          <p15:clr>
            <a:srgbClr val="A4A3A4"/>
          </p15:clr>
        </p15:guide>
        <p15:guide id="2" orient="horz" pos="2750">
          <p15:clr>
            <a:srgbClr val="A4A3A4"/>
          </p15:clr>
        </p15:guide>
        <p15:guide id="3" orient="horz" pos="896">
          <p15:clr>
            <a:srgbClr val="A4A3A4"/>
          </p15:clr>
        </p15:guide>
        <p15:guide id="4" orient="horz" pos="1547">
          <p15:clr>
            <a:srgbClr val="A4A3A4"/>
          </p15:clr>
        </p15:guide>
        <p15:guide id="5" orient="horz" pos="1116">
          <p15:clr>
            <a:srgbClr val="A4A3A4"/>
          </p15:clr>
        </p15:guide>
        <p15:guide id="6" orient="horz" pos="2256">
          <p15:clr>
            <a:srgbClr val="A4A3A4"/>
          </p15:clr>
        </p15:guide>
        <p15:guide id="7" pos="764">
          <p15:clr>
            <a:srgbClr val="A4A3A4"/>
          </p15:clr>
        </p15:guide>
        <p15:guide id="8" pos="2940">
          <p15:clr>
            <a:srgbClr val="A4A3A4"/>
          </p15:clr>
        </p15:guide>
        <p15:guide id="9" orient="horz" pos="1621">
          <p15:clr>
            <a:srgbClr val="A4A3A4"/>
          </p15:clr>
        </p15:guide>
        <p15:guide id="10" orient="horz" pos="2638">
          <p15:clr>
            <a:srgbClr val="A4A3A4"/>
          </p15:clr>
        </p15:guide>
        <p15:guide id="11" orient="horz" pos="805">
          <p15:clr>
            <a:srgbClr val="A4A3A4"/>
          </p15:clr>
        </p15:guide>
        <p15:guide id="12" orient="horz" pos="1646">
          <p15:clr>
            <a:srgbClr val="A4A3A4"/>
          </p15:clr>
        </p15:guide>
        <p15:guide id="13" orient="horz" pos="2313">
          <p15:clr>
            <a:srgbClr val="A4A3A4"/>
          </p15:clr>
        </p15:guide>
        <p15:guide id="14" orient="horz" pos="4072">
          <p15:clr>
            <a:srgbClr val="A4A3A4"/>
          </p15:clr>
        </p15:guide>
        <p15:guide id="15" orient="horz" pos="1607">
          <p15:clr>
            <a:srgbClr val="A4A3A4"/>
          </p15:clr>
        </p15:guide>
        <p15:guide id="16" orient="horz" pos="2986">
          <p15:clr>
            <a:srgbClr val="A4A3A4"/>
          </p15:clr>
        </p15:guide>
        <p15:guide id="17" orient="horz" pos="2793">
          <p15:clr>
            <a:srgbClr val="A4A3A4"/>
          </p15:clr>
        </p15:guide>
        <p15:guide id="18" orient="horz" pos="2819">
          <p15:clr>
            <a:srgbClr val="A4A3A4"/>
          </p15:clr>
        </p15:guide>
        <p15:guide id="19" orient="horz" pos="4028">
          <p15:clr>
            <a:srgbClr val="A4A3A4"/>
          </p15:clr>
        </p15:guide>
        <p15:guide id="20" orient="horz" pos="4209">
          <p15:clr>
            <a:srgbClr val="A4A3A4"/>
          </p15:clr>
        </p15:guide>
        <p15:guide id="21" orient="horz" pos="2146">
          <p15:clr>
            <a:srgbClr val="A4A3A4"/>
          </p15:clr>
        </p15:guide>
        <p15:guide id="22" pos="1724">
          <p15:clr>
            <a:srgbClr val="A4A3A4"/>
          </p15:clr>
        </p15:guide>
        <p15:guide id="23" pos="229">
          <p15:clr>
            <a:srgbClr val="A4A3A4"/>
          </p15:clr>
        </p15:guide>
        <p15:guide id="24" pos="1830">
          <p15:clr>
            <a:srgbClr val="A4A3A4"/>
          </p15:clr>
        </p15:guide>
        <p15:guide id="25" pos="5650">
          <p15:clr>
            <a:srgbClr val="A4A3A4"/>
          </p15:clr>
        </p15:guide>
        <p15:guide id="26" orient="horz" pos="1800">
          <p15:clr>
            <a:srgbClr val="A4A3A4"/>
          </p15:clr>
        </p15:guide>
        <p15:guide id="27" orient="horz" pos="1624">
          <p15:clr>
            <a:srgbClr val="A4A3A4"/>
          </p15:clr>
        </p15:guide>
        <p15:guide id="28" orient="horz" pos="1651">
          <p15:clr>
            <a:srgbClr val="A4A3A4"/>
          </p15:clr>
        </p15:guide>
        <p15:guide id="29" orient="horz" pos="2321">
          <p15:clr>
            <a:srgbClr val="A4A3A4"/>
          </p15:clr>
        </p15:guide>
        <p15:guide id="30" pos="531">
          <p15:clr>
            <a:srgbClr val="A4A3A4"/>
          </p15:clr>
        </p15:guide>
        <p15:guide id="31" pos="957">
          <p15:clr>
            <a:srgbClr val="A4A3A4"/>
          </p15:clr>
        </p15:guide>
        <p15:guide id="32" pos="336">
          <p15:clr>
            <a:srgbClr val="A4A3A4"/>
          </p15:clr>
        </p15:guide>
        <p15:guide id="33" pos="419">
          <p15:clr>
            <a:srgbClr val="A4A3A4"/>
          </p15:clr>
        </p15:guide>
        <p15:guide id="34" orient="horz" pos="2143">
          <p15:clr>
            <a:srgbClr val="A4A3A4"/>
          </p15:clr>
        </p15:guide>
        <p15:guide id="35" pos="2935">
          <p15:clr>
            <a:srgbClr val="A4A3A4"/>
          </p15:clr>
        </p15:guide>
        <p15:guide id="36" orient="horz" pos="235">
          <p15:clr>
            <a:srgbClr val="A4A3A4"/>
          </p15:clr>
        </p15:guide>
        <p15:guide id="37" orient="horz" pos="491">
          <p15:clr>
            <a:srgbClr val="A4A3A4"/>
          </p15:clr>
        </p15:guide>
        <p15:guide id="38" orient="horz" pos="4194">
          <p15:clr>
            <a:srgbClr val="A4A3A4"/>
          </p15:clr>
        </p15:guide>
        <p15:guide id="39" orient="horz" pos="579">
          <p15:clr>
            <a:srgbClr val="A4A3A4"/>
          </p15:clr>
        </p15:guide>
        <p15:guide id="40" orient="horz" pos="926">
          <p15:clr>
            <a:srgbClr val="A4A3A4"/>
          </p15:clr>
        </p15:guide>
        <p15:guide id="41" pos="15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ha Ramsuran" initials="AR" lastIdx="10" clrIdx="0">
    <p:extLst>
      <p:ext uri="{19B8F6BF-5375-455C-9EA6-DF929625EA0E}">
        <p15:presenceInfo xmlns:p15="http://schemas.microsoft.com/office/powerpoint/2012/main" userId="S-1-5-21-3546547112-155120303-138758004-13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CCECFF"/>
    <a:srgbClr val="4F81BD"/>
    <a:srgbClr val="4A7EBB"/>
    <a:srgbClr val="012D50"/>
    <a:srgbClr val="A0509B"/>
    <a:srgbClr val="EC6E1F"/>
    <a:srgbClr val="CBD400"/>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9" autoAdjust="0"/>
    <p:restoredTop sz="86466" autoAdjust="0"/>
  </p:normalViewPr>
  <p:slideViewPr>
    <p:cSldViewPr snapToGrid="0" snapToObjects="1" showGuides="1">
      <p:cViewPr varScale="1">
        <p:scale>
          <a:sx n="77" d="100"/>
          <a:sy n="77" d="100"/>
        </p:scale>
        <p:origin x="1061" y="43"/>
      </p:cViewPr>
      <p:guideLst>
        <p:guide orient="horz" pos="1913"/>
        <p:guide orient="horz" pos="2750"/>
        <p:guide orient="horz" pos="896"/>
        <p:guide orient="horz" pos="1547"/>
        <p:guide orient="horz" pos="1116"/>
        <p:guide orient="horz" pos="2256"/>
        <p:guide pos="764"/>
        <p:guide pos="2940"/>
        <p:guide orient="horz" pos="1621"/>
        <p:guide orient="horz" pos="2638"/>
        <p:guide orient="horz" pos="805"/>
        <p:guide orient="horz" pos="1646"/>
        <p:guide orient="horz" pos="2313"/>
        <p:guide orient="horz" pos="4072"/>
        <p:guide orient="horz" pos="1607"/>
        <p:guide orient="horz" pos="2986"/>
        <p:guide orient="horz" pos="2793"/>
        <p:guide orient="horz" pos="2819"/>
        <p:guide orient="horz" pos="4028"/>
        <p:guide orient="horz" pos="4209"/>
        <p:guide orient="horz" pos="2146"/>
        <p:guide pos="1724"/>
        <p:guide pos="229"/>
        <p:guide pos="1830"/>
        <p:guide pos="5650"/>
        <p:guide orient="horz" pos="1800"/>
        <p:guide orient="horz" pos="1624"/>
        <p:guide orient="horz" pos="1651"/>
        <p:guide orient="horz" pos="2321"/>
        <p:guide pos="531"/>
        <p:guide pos="957"/>
        <p:guide pos="336"/>
        <p:guide pos="419"/>
        <p:guide orient="horz" pos="2143"/>
        <p:guide pos="2935"/>
        <p:guide orient="horz" pos="235"/>
        <p:guide orient="horz" pos="491"/>
        <p:guide orient="horz" pos="4194"/>
        <p:guide orient="horz" pos="579"/>
        <p:guide orient="horz" pos="926"/>
        <p:guide pos="152"/>
      </p:guideLst>
    </p:cSldViewPr>
  </p:slideViewPr>
  <p:outlineViewPr>
    <p:cViewPr>
      <p:scale>
        <a:sx n="33" d="100"/>
        <a:sy n="33" d="100"/>
      </p:scale>
      <p:origin x="0" y="-6413"/>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0" d="100"/>
          <a:sy n="60" d="100"/>
        </p:scale>
        <p:origin x="2698" y="5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Sheet2!$B$42:$C$42</c:f>
              <c:strCache>
                <c:ptCount val="2"/>
                <c:pt idx="0">
                  <c:v>Percent of households living in informal dwellings/tents/caravans</c:v>
                </c:pt>
              </c:strCache>
            </c:strRef>
          </c:tx>
          <c:spPr>
            <a:solidFill>
              <a:schemeClr val="accent2"/>
            </a:solidFill>
            <a:ln>
              <a:noFill/>
            </a:ln>
            <a:effectLst/>
          </c:spPr>
          <c:invertIfNegative val="0"/>
          <c:cat>
            <c:strRef>
              <c:f>Sheet2!$D$41:$M$41</c:f>
              <c:strCache>
                <c:ptCount val="10"/>
                <c:pt idx="0">
                  <c:v>WC</c:v>
                </c:pt>
                <c:pt idx="1">
                  <c:v>EC</c:v>
                </c:pt>
                <c:pt idx="2">
                  <c:v>NC</c:v>
                </c:pt>
                <c:pt idx="3">
                  <c:v>FS</c:v>
                </c:pt>
                <c:pt idx="4">
                  <c:v>KZN</c:v>
                </c:pt>
                <c:pt idx="5">
                  <c:v>NW</c:v>
                </c:pt>
                <c:pt idx="6">
                  <c:v>GP</c:v>
                </c:pt>
                <c:pt idx="7">
                  <c:v>MP</c:v>
                </c:pt>
                <c:pt idx="8">
                  <c:v>LP</c:v>
                </c:pt>
                <c:pt idx="9">
                  <c:v>RSA</c:v>
                </c:pt>
              </c:strCache>
            </c:strRef>
          </c:cat>
          <c:val>
            <c:numRef>
              <c:f>Sheet2!$D$42:$M$42</c:f>
              <c:numCache>
                <c:formatCode>General</c:formatCode>
                <c:ptCount val="10"/>
                <c:pt idx="0">
                  <c:v>19.100000000000001</c:v>
                </c:pt>
                <c:pt idx="1">
                  <c:v>7.1</c:v>
                </c:pt>
                <c:pt idx="2">
                  <c:v>12.7</c:v>
                </c:pt>
                <c:pt idx="3">
                  <c:v>16</c:v>
                </c:pt>
                <c:pt idx="4">
                  <c:v>7</c:v>
                </c:pt>
                <c:pt idx="5">
                  <c:v>19.899999999999999</c:v>
                </c:pt>
                <c:pt idx="6">
                  <c:v>20</c:v>
                </c:pt>
                <c:pt idx="7">
                  <c:v>9</c:v>
                </c:pt>
                <c:pt idx="8">
                  <c:v>5.6</c:v>
                </c:pt>
                <c:pt idx="9">
                  <c:v>13.7</c:v>
                </c:pt>
              </c:numCache>
            </c:numRef>
          </c:val>
          <c:extLst xmlns:c16r2="http://schemas.microsoft.com/office/drawing/2015/06/chart">
            <c:ext xmlns:c16="http://schemas.microsoft.com/office/drawing/2014/chart" uri="{C3380CC4-5D6E-409C-BE32-E72D297353CC}">
              <c16:uniqueId val="{00000000-78D7-4E28-A643-C5F4E366CC27}"/>
            </c:ext>
          </c:extLst>
        </c:ser>
        <c:dLbls>
          <c:showLegendKey val="0"/>
          <c:showVal val="0"/>
          <c:showCatName val="0"/>
          <c:showSerName val="0"/>
          <c:showPercent val="0"/>
          <c:showBubbleSize val="0"/>
        </c:dLbls>
        <c:gapWidth val="219"/>
        <c:overlap val="-27"/>
        <c:axId val="603024304"/>
        <c:axId val="603017640"/>
      </c:barChart>
      <c:catAx>
        <c:axId val="60302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17640"/>
        <c:crosses val="autoZero"/>
        <c:auto val="1"/>
        <c:lblAlgn val="ctr"/>
        <c:lblOffset val="100"/>
        <c:noMultiLvlLbl val="0"/>
      </c:catAx>
      <c:valAx>
        <c:axId val="603017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4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Sheet2!$B$77:$C$77</c:f>
              <c:strCache>
                <c:ptCount val="2"/>
                <c:pt idx="0">
                  <c:v>Percent of households connected with electricity</c:v>
                </c:pt>
              </c:strCache>
            </c:strRef>
          </c:tx>
          <c:spPr>
            <a:solidFill>
              <a:schemeClr val="accent1"/>
            </a:solidFill>
            <a:ln>
              <a:noFill/>
            </a:ln>
            <a:effectLst/>
          </c:spPr>
          <c:invertIfNegative val="0"/>
          <c:cat>
            <c:strRef>
              <c:f>Sheet2!$D$76:$M$76</c:f>
              <c:strCache>
                <c:ptCount val="10"/>
                <c:pt idx="0">
                  <c:v>WC</c:v>
                </c:pt>
                <c:pt idx="1">
                  <c:v>EC</c:v>
                </c:pt>
                <c:pt idx="2">
                  <c:v>NC</c:v>
                </c:pt>
                <c:pt idx="3">
                  <c:v>FS</c:v>
                </c:pt>
                <c:pt idx="4">
                  <c:v>KZN</c:v>
                </c:pt>
                <c:pt idx="5">
                  <c:v>NW</c:v>
                </c:pt>
                <c:pt idx="6">
                  <c:v>GP</c:v>
                </c:pt>
                <c:pt idx="7">
                  <c:v>MP</c:v>
                </c:pt>
                <c:pt idx="8">
                  <c:v>LP</c:v>
                </c:pt>
                <c:pt idx="9">
                  <c:v>RSA</c:v>
                </c:pt>
              </c:strCache>
            </c:strRef>
          </c:cat>
          <c:val>
            <c:numRef>
              <c:f>Sheet2!$D$77:$M$77</c:f>
              <c:numCache>
                <c:formatCode>General</c:formatCode>
                <c:ptCount val="10"/>
                <c:pt idx="0">
                  <c:v>87</c:v>
                </c:pt>
                <c:pt idx="1">
                  <c:v>83</c:v>
                </c:pt>
                <c:pt idx="2">
                  <c:v>91</c:v>
                </c:pt>
                <c:pt idx="3">
                  <c:v>88</c:v>
                </c:pt>
                <c:pt idx="4">
                  <c:v>81</c:v>
                </c:pt>
                <c:pt idx="5">
                  <c:v>81</c:v>
                </c:pt>
                <c:pt idx="6">
                  <c:v>80</c:v>
                </c:pt>
                <c:pt idx="7">
                  <c:v>87</c:v>
                </c:pt>
                <c:pt idx="8">
                  <c:v>94</c:v>
                </c:pt>
                <c:pt idx="9">
                  <c:v>84</c:v>
                </c:pt>
              </c:numCache>
            </c:numRef>
          </c:val>
          <c:extLst xmlns:c16r2="http://schemas.microsoft.com/office/drawing/2015/06/chart">
            <c:ext xmlns:c16="http://schemas.microsoft.com/office/drawing/2014/chart" uri="{C3380CC4-5D6E-409C-BE32-E72D297353CC}">
              <c16:uniqueId val="{00000000-BA87-480F-9599-F69BF374CC2A}"/>
            </c:ext>
          </c:extLst>
        </c:ser>
        <c:dLbls>
          <c:showLegendKey val="0"/>
          <c:showVal val="0"/>
          <c:showCatName val="0"/>
          <c:showSerName val="0"/>
          <c:showPercent val="0"/>
          <c:showBubbleSize val="0"/>
        </c:dLbls>
        <c:gapWidth val="219"/>
        <c:overlap val="-27"/>
        <c:axId val="603028616"/>
        <c:axId val="603030576"/>
      </c:barChart>
      <c:catAx>
        <c:axId val="60302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0576"/>
        <c:crosses val="autoZero"/>
        <c:auto val="1"/>
        <c:lblAlgn val="ctr"/>
        <c:lblOffset val="100"/>
        <c:noMultiLvlLbl val="0"/>
      </c:catAx>
      <c:valAx>
        <c:axId val="60303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8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Sheet2!$B$71:$C$71</c:f>
              <c:strCache>
                <c:ptCount val="2"/>
                <c:pt idx="0">
                  <c:v>Percent of households with substandard toilet facility</c:v>
                </c:pt>
              </c:strCache>
            </c:strRef>
          </c:tx>
          <c:spPr>
            <a:solidFill>
              <a:schemeClr val="accent3"/>
            </a:solidFill>
            <a:ln>
              <a:noFill/>
            </a:ln>
            <a:effectLst/>
          </c:spPr>
          <c:invertIfNegative val="0"/>
          <c:cat>
            <c:strRef>
              <c:f>Sheet2!$D$70:$M$70</c:f>
              <c:strCache>
                <c:ptCount val="10"/>
                <c:pt idx="0">
                  <c:v>WC</c:v>
                </c:pt>
                <c:pt idx="1">
                  <c:v>EC</c:v>
                </c:pt>
                <c:pt idx="2">
                  <c:v>NC</c:v>
                </c:pt>
                <c:pt idx="3">
                  <c:v>FS</c:v>
                </c:pt>
                <c:pt idx="4">
                  <c:v>KZN</c:v>
                </c:pt>
                <c:pt idx="5">
                  <c:v>NW</c:v>
                </c:pt>
                <c:pt idx="6">
                  <c:v>GP</c:v>
                </c:pt>
                <c:pt idx="7">
                  <c:v>MP</c:v>
                </c:pt>
                <c:pt idx="8">
                  <c:v>LP</c:v>
                </c:pt>
                <c:pt idx="9">
                  <c:v>RSA</c:v>
                </c:pt>
              </c:strCache>
            </c:strRef>
          </c:cat>
          <c:val>
            <c:numRef>
              <c:f>Sheet2!$D$71:$M$71</c:f>
              <c:numCache>
                <c:formatCode>General</c:formatCode>
                <c:ptCount val="10"/>
                <c:pt idx="0">
                  <c:v>5.3</c:v>
                </c:pt>
                <c:pt idx="1">
                  <c:v>11.1</c:v>
                </c:pt>
                <c:pt idx="2">
                  <c:v>8.6999999999999993</c:v>
                </c:pt>
                <c:pt idx="3">
                  <c:v>12.7</c:v>
                </c:pt>
                <c:pt idx="4">
                  <c:v>16.100000000000001</c:v>
                </c:pt>
                <c:pt idx="5">
                  <c:v>26.4</c:v>
                </c:pt>
                <c:pt idx="6">
                  <c:v>8.9</c:v>
                </c:pt>
                <c:pt idx="7">
                  <c:v>30.5</c:v>
                </c:pt>
                <c:pt idx="8">
                  <c:v>38.1</c:v>
                </c:pt>
                <c:pt idx="9">
                  <c:v>15.8</c:v>
                </c:pt>
              </c:numCache>
            </c:numRef>
          </c:val>
          <c:extLst xmlns:c16r2="http://schemas.microsoft.com/office/drawing/2015/06/chart">
            <c:ext xmlns:c16="http://schemas.microsoft.com/office/drawing/2014/chart" uri="{C3380CC4-5D6E-409C-BE32-E72D297353CC}">
              <c16:uniqueId val="{00000000-B8F1-434B-954E-18A029BAFB3D}"/>
            </c:ext>
          </c:extLst>
        </c:ser>
        <c:dLbls>
          <c:showLegendKey val="0"/>
          <c:showVal val="0"/>
          <c:showCatName val="0"/>
          <c:showSerName val="0"/>
          <c:showPercent val="0"/>
          <c:showBubbleSize val="0"/>
        </c:dLbls>
        <c:gapWidth val="219"/>
        <c:overlap val="-27"/>
        <c:axId val="603017248"/>
        <c:axId val="603030968"/>
      </c:barChart>
      <c:catAx>
        <c:axId val="60301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0968"/>
        <c:crosses val="autoZero"/>
        <c:auto val="1"/>
        <c:lblAlgn val="ctr"/>
        <c:lblOffset val="100"/>
        <c:noMultiLvlLbl val="0"/>
      </c:catAx>
      <c:valAx>
        <c:axId val="603030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17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Sheet1!$C$17</c:f>
              <c:strCache>
                <c:ptCount val="1"/>
              </c:strCache>
            </c:strRef>
          </c:tx>
          <c:spPr>
            <a:solidFill>
              <a:schemeClr val="accent6">
                <a:shade val="58000"/>
              </a:schemeClr>
            </a:solidFill>
            <a:ln>
              <a:noFill/>
            </a:ln>
            <a:effectLst/>
          </c:spPr>
          <c:invertIfNegative val="0"/>
          <c:cat>
            <c:strRef>
              <c:f>Sheet1!$B$18:$B$26</c:f>
              <c:strCache>
                <c:ptCount val="9"/>
                <c:pt idx="0">
                  <c:v>Eastern Cape</c:v>
                </c:pt>
                <c:pt idx="1">
                  <c:v>North West</c:v>
                </c:pt>
                <c:pt idx="2">
                  <c:v>Free State</c:v>
                </c:pt>
                <c:pt idx="3">
                  <c:v>Limpopo</c:v>
                </c:pt>
                <c:pt idx="4">
                  <c:v>Northern Cape</c:v>
                </c:pt>
                <c:pt idx="5">
                  <c:v>Western Cape</c:v>
                </c:pt>
                <c:pt idx="6">
                  <c:v>Mumalanga</c:v>
                </c:pt>
                <c:pt idx="7">
                  <c:v>Kwa-Zulu Natal</c:v>
                </c:pt>
                <c:pt idx="8">
                  <c:v>Gauteng</c:v>
                </c:pt>
              </c:strCache>
            </c:strRef>
          </c:cat>
          <c:val>
            <c:numRef>
              <c:f>Sheet1!$C$18:$C$26</c:f>
            </c:numRef>
          </c:val>
          <c:extLst xmlns:c16r2="http://schemas.microsoft.com/office/drawing/2015/06/chart">
            <c:ext xmlns:c16="http://schemas.microsoft.com/office/drawing/2014/chart" uri="{C3380CC4-5D6E-409C-BE32-E72D297353CC}">
              <c16:uniqueId val="{00000000-2496-498A-AA2C-9CB368970ACA}"/>
            </c:ext>
          </c:extLst>
        </c:ser>
        <c:ser>
          <c:idx val="1"/>
          <c:order val="1"/>
          <c:tx>
            <c:strRef>
              <c:f>Sheet1!$D$17</c:f>
              <c:strCache>
                <c:ptCount val="1"/>
                <c:pt idx="0">
                  <c:v>2006</c:v>
                </c:pt>
              </c:strCache>
            </c:strRef>
          </c:tx>
          <c:spPr>
            <a:solidFill>
              <a:schemeClr val="accent6">
                <a:shade val="86000"/>
              </a:schemeClr>
            </a:solidFill>
            <a:ln>
              <a:noFill/>
            </a:ln>
            <a:effectLst/>
          </c:spPr>
          <c:invertIfNegative val="0"/>
          <c:cat>
            <c:strRef>
              <c:f>Sheet1!$B$18:$B$26</c:f>
              <c:strCache>
                <c:ptCount val="9"/>
                <c:pt idx="0">
                  <c:v>Eastern Cape</c:v>
                </c:pt>
                <c:pt idx="1">
                  <c:v>North West</c:v>
                </c:pt>
                <c:pt idx="2">
                  <c:v>Free State</c:v>
                </c:pt>
                <c:pt idx="3">
                  <c:v>Limpopo</c:v>
                </c:pt>
                <c:pt idx="4">
                  <c:v>Northern Cape</c:v>
                </c:pt>
                <c:pt idx="5">
                  <c:v>Western Cape</c:v>
                </c:pt>
                <c:pt idx="6">
                  <c:v>Mumalanga</c:v>
                </c:pt>
                <c:pt idx="7">
                  <c:v>Kwa-Zulu Natal</c:v>
                </c:pt>
                <c:pt idx="8">
                  <c:v>Gauteng</c:v>
                </c:pt>
              </c:strCache>
            </c:strRef>
          </c:cat>
          <c:val>
            <c:numRef>
              <c:f>Sheet1!$D$18:$D$26</c:f>
              <c:numCache>
                <c:formatCode>General</c:formatCode>
                <c:ptCount val="9"/>
                <c:pt idx="0">
                  <c:v>19.100000000000001</c:v>
                </c:pt>
                <c:pt idx="1">
                  <c:v>19.8</c:v>
                </c:pt>
                <c:pt idx="2">
                  <c:v>19.8</c:v>
                </c:pt>
                <c:pt idx="3">
                  <c:v>19.899999999999999</c:v>
                </c:pt>
                <c:pt idx="4">
                  <c:v>20.5</c:v>
                </c:pt>
                <c:pt idx="5">
                  <c:v>28.6</c:v>
                </c:pt>
                <c:pt idx="6">
                  <c:v>17</c:v>
                </c:pt>
                <c:pt idx="7">
                  <c:v>22.8</c:v>
                </c:pt>
                <c:pt idx="8">
                  <c:v>24.8</c:v>
                </c:pt>
              </c:numCache>
            </c:numRef>
          </c:val>
          <c:extLst xmlns:c16r2="http://schemas.microsoft.com/office/drawing/2015/06/chart">
            <c:ext xmlns:c16="http://schemas.microsoft.com/office/drawing/2014/chart" uri="{C3380CC4-5D6E-409C-BE32-E72D297353CC}">
              <c16:uniqueId val="{00000001-2496-498A-AA2C-9CB368970ACA}"/>
            </c:ext>
          </c:extLst>
        </c:ser>
        <c:ser>
          <c:idx val="2"/>
          <c:order val="2"/>
          <c:tx>
            <c:strRef>
              <c:f>Sheet1!$E$17</c:f>
              <c:strCache>
                <c:ptCount val="1"/>
                <c:pt idx="0">
                  <c:v>2011</c:v>
                </c:pt>
              </c:strCache>
            </c:strRef>
          </c:tx>
          <c:spPr>
            <a:solidFill>
              <a:schemeClr val="accent6">
                <a:tint val="86000"/>
              </a:schemeClr>
            </a:solidFill>
            <a:ln>
              <a:noFill/>
            </a:ln>
            <a:effectLst/>
          </c:spPr>
          <c:invertIfNegative val="0"/>
          <c:cat>
            <c:strRef>
              <c:f>Sheet1!$B$18:$B$26</c:f>
              <c:strCache>
                <c:ptCount val="9"/>
                <c:pt idx="0">
                  <c:v>Eastern Cape</c:v>
                </c:pt>
                <c:pt idx="1">
                  <c:v>North West</c:v>
                </c:pt>
                <c:pt idx="2">
                  <c:v>Free State</c:v>
                </c:pt>
                <c:pt idx="3">
                  <c:v>Limpopo</c:v>
                </c:pt>
                <c:pt idx="4">
                  <c:v>Northern Cape</c:v>
                </c:pt>
                <c:pt idx="5">
                  <c:v>Western Cape</c:v>
                </c:pt>
                <c:pt idx="6">
                  <c:v>Mumalanga</c:v>
                </c:pt>
                <c:pt idx="7">
                  <c:v>Kwa-Zulu Natal</c:v>
                </c:pt>
                <c:pt idx="8">
                  <c:v>Gauteng</c:v>
                </c:pt>
              </c:strCache>
            </c:strRef>
          </c:cat>
          <c:val>
            <c:numRef>
              <c:f>Sheet1!$E$18:$E$26</c:f>
              <c:numCache>
                <c:formatCode>General</c:formatCode>
                <c:ptCount val="9"/>
                <c:pt idx="0">
                  <c:v>12.1</c:v>
                </c:pt>
                <c:pt idx="1">
                  <c:v>24.8</c:v>
                </c:pt>
                <c:pt idx="2">
                  <c:v>25.6</c:v>
                </c:pt>
                <c:pt idx="3">
                  <c:v>25.6</c:v>
                </c:pt>
                <c:pt idx="4">
                  <c:v>27.6</c:v>
                </c:pt>
                <c:pt idx="5">
                  <c:v>30.6</c:v>
                </c:pt>
                <c:pt idx="6">
                  <c:v>30.9</c:v>
                </c:pt>
                <c:pt idx="7">
                  <c:v>32.200000000000003</c:v>
                </c:pt>
                <c:pt idx="8">
                  <c:v>35.200000000000003</c:v>
                </c:pt>
              </c:numCache>
            </c:numRef>
          </c:val>
          <c:extLst xmlns:c16r2="http://schemas.microsoft.com/office/drawing/2015/06/chart">
            <c:ext xmlns:c16="http://schemas.microsoft.com/office/drawing/2014/chart" uri="{C3380CC4-5D6E-409C-BE32-E72D297353CC}">
              <c16:uniqueId val="{00000002-2496-498A-AA2C-9CB368970ACA}"/>
            </c:ext>
          </c:extLst>
        </c:ser>
        <c:ser>
          <c:idx val="3"/>
          <c:order val="3"/>
          <c:tx>
            <c:strRef>
              <c:f>Sheet1!$F$17</c:f>
              <c:strCache>
                <c:ptCount val="1"/>
                <c:pt idx="0">
                  <c:v>2015</c:v>
                </c:pt>
              </c:strCache>
            </c:strRef>
          </c:tx>
          <c:spPr>
            <a:solidFill>
              <a:schemeClr val="accent6">
                <a:tint val="58000"/>
              </a:schemeClr>
            </a:solidFill>
            <a:ln>
              <a:noFill/>
            </a:ln>
            <a:effectLst/>
          </c:spPr>
          <c:invertIfNegative val="0"/>
          <c:cat>
            <c:strRef>
              <c:f>Sheet1!$B$18:$B$26</c:f>
              <c:strCache>
                <c:ptCount val="9"/>
                <c:pt idx="0">
                  <c:v>Eastern Cape</c:v>
                </c:pt>
                <c:pt idx="1">
                  <c:v>North West</c:v>
                </c:pt>
                <c:pt idx="2">
                  <c:v>Free State</c:v>
                </c:pt>
                <c:pt idx="3">
                  <c:v>Limpopo</c:v>
                </c:pt>
                <c:pt idx="4">
                  <c:v>Northern Cape</c:v>
                </c:pt>
                <c:pt idx="5">
                  <c:v>Western Cape</c:v>
                </c:pt>
                <c:pt idx="6">
                  <c:v>Mumalanga</c:v>
                </c:pt>
                <c:pt idx="7">
                  <c:v>Kwa-Zulu Natal</c:v>
                </c:pt>
                <c:pt idx="8">
                  <c:v>Gauteng</c:v>
                </c:pt>
              </c:strCache>
            </c:strRef>
          </c:cat>
          <c:val>
            <c:numRef>
              <c:f>Sheet1!$F$18:$F$26</c:f>
              <c:numCache>
                <c:formatCode>General</c:formatCode>
                <c:ptCount val="9"/>
                <c:pt idx="0">
                  <c:v>28.79</c:v>
                </c:pt>
                <c:pt idx="1">
                  <c:v>25.23</c:v>
                </c:pt>
                <c:pt idx="2">
                  <c:v>22.42</c:v>
                </c:pt>
                <c:pt idx="3">
                  <c:v>31.21</c:v>
                </c:pt>
                <c:pt idx="4">
                  <c:v>24.52</c:v>
                </c:pt>
                <c:pt idx="5">
                  <c:v>34.25</c:v>
                </c:pt>
                <c:pt idx="6">
                  <c:v>27.13</c:v>
                </c:pt>
                <c:pt idx="7">
                  <c:v>29.91</c:v>
                </c:pt>
                <c:pt idx="8">
                  <c:v>36.700000000000003</c:v>
                </c:pt>
              </c:numCache>
            </c:numRef>
          </c:val>
          <c:extLst xmlns:c16r2="http://schemas.microsoft.com/office/drawing/2015/06/chart">
            <c:ext xmlns:c16="http://schemas.microsoft.com/office/drawing/2014/chart" uri="{C3380CC4-5D6E-409C-BE32-E72D297353CC}">
              <c16:uniqueId val="{00000003-2496-498A-AA2C-9CB368970ACA}"/>
            </c:ext>
          </c:extLst>
        </c:ser>
        <c:dLbls>
          <c:showLegendKey val="0"/>
          <c:showVal val="0"/>
          <c:showCatName val="0"/>
          <c:showSerName val="0"/>
          <c:showPercent val="0"/>
          <c:showBubbleSize val="0"/>
        </c:dLbls>
        <c:gapWidth val="219"/>
        <c:overlap val="-27"/>
        <c:axId val="603023520"/>
        <c:axId val="603028224"/>
      </c:barChart>
      <c:catAx>
        <c:axId val="60302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3028224"/>
        <c:crosses val="autoZero"/>
        <c:auto val="1"/>
        <c:lblAlgn val="ctr"/>
        <c:lblOffset val="100"/>
        <c:noMultiLvlLbl val="0"/>
      </c:catAx>
      <c:valAx>
        <c:axId val="603028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3023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0F2A5-EC9C-44A9-A38B-9255C2B51F3C}" type="datetimeFigureOut">
              <a:rPr lang="en-GB" smtClean="0"/>
              <a:t>04/05/2019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C35FAEA-03BC-4820-AACA-A90430C4F68E}" type="slidenum">
              <a:rPr lang="en-GB" smtClean="0"/>
              <a:t>‹#›</a:t>
            </a:fld>
            <a:endParaRPr lang="en-GB"/>
          </a:p>
        </p:txBody>
      </p:sp>
    </p:spTree>
    <p:extLst>
      <p:ext uri="{BB962C8B-B14F-4D97-AF65-F5344CB8AC3E}">
        <p14:creationId xmlns:p14="http://schemas.microsoft.com/office/powerpoint/2010/main" val="3447468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5600EB0-3925-5C45-844B-56FE6CC86AB9}" type="datetimeFigureOut">
              <a:rPr lang="en-US" smtClean="0"/>
              <a:t>5/4/2019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E84CE1F-F148-5A4E-B433-793A58EE882E}" type="slidenum">
              <a:rPr lang="en-US" smtClean="0"/>
              <a:t>‹#›</a:t>
            </a:fld>
            <a:endParaRPr lang="en-US"/>
          </a:p>
        </p:txBody>
      </p:sp>
    </p:spTree>
    <p:extLst>
      <p:ext uri="{BB962C8B-B14F-4D97-AF65-F5344CB8AC3E}">
        <p14:creationId xmlns:p14="http://schemas.microsoft.com/office/powerpoint/2010/main" val="19141301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eaLnBrk="1">
              <a:spcBef>
                <a:spcPct val="0"/>
              </a:spcBef>
              <a:buSzPct val="45000"/>
              <a:buFont typeface="Wingdings" pitchFamily="2" charset="2"/>
              <a:buNone/>
            </a:pPr>
            <a:fld id="{64812811-7984-4625-AA8A-F34FDD9FCDA2}" type="slidenum">
              <a:rPr lang="en-GB" altLang="en-US" sz="1400" smtClean="0"/>
              <a:pPr eaLnBrk="1">
                <a:spcBef>
                  <a:spcPct val="0"/>
                </a:spcBef>
                <a:buSzPct val="45000"/>
                <a:buFont typeface="Wingdings" pitchFamily="2" charset="2"/>
                <a:buNone/>
              </a:pPr>
              <a:t>1</a:t>
            </a:fld>
            <a:endParaRPr lang="en-GB" altLang="en-US" sz="1400" dirty="0"/>
          </a:p>
        </p:txBody>
      </p:sp>
    </p:spTree>
    <p:extLst>
      <p:ext uri="{BB962C8B-B14F-4D97-AF65-F5344CB8AC3E}">
        <p14:creationId xmlns:p14="http://schemas.microsoft.com/office/powerpoint/2010/main" val="171201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11</a:t>
            </a:fld>
            <a:endParaRPr lang="en-US"/>
          </a:p>
        </p:txBody>
      </p:sp>
    </p:spTree>
    <p:extLst>
      <p:ext uri="{BB962C8B-B14F-4D97-AF65-F5344CB8AC3E}">
        <p14:creationId xmlns:p14="http://schemas.microsoft.com/office/powerpoint/2010/main" val="2184143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14</a:t>
            </a:fld>
            <a:endParaRPr lang="en-US"/>
          </a:p>
        </p:txBody>
      </p:sp>
    </p:spTree>
    <p:extLst>
      <p:ext uri="{BB962C8B-B14F-4D97-AF65-F5344CB8AC3E}">
        <p14:creationId xmlns:p14="http://schemas.microsoft.com/office/powerpoint/2010/main" val="54121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15</a:t>
            </a:fld>
            <a:endParaRPr lang="en-US"/>
          </a:p>
        </p:txBody>
      </p:sp>
    </p:spTree>
    <p:extLst>
      <p:ext uri="{BB962C8B-B14F-4D97-AF65-F5344CB8AC3E}">
        <p14:creationId xmlns:p14="http://schemas.microsoft.com/office/powerpoint/2010/main" val="348391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17</a:t>
            </a:fld>
            <a:endParaRPr lang="en-US"/>
          </a:p>
        </p:txBody>
      </p:sp>
    </p:spTree>
    <p:extLst>
      <p:ext uri="{BB962C8B-B14F-4D97-AF65-F5344CB8AC3E}">
        <p14:creationId xmlns:p14="http://schemas.microsoft.com/office/powerpoint/2010/main" val="89751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18</a:t>
            </a:fld>
            <a:endParaRPr lang="en-US"/>
          </a:p>
        </p:txBody>
      </p:sp>
    </p:spTree>
    <p:extLst>
      <p:ext uri="{BB962C8B-B14F-4D97-AF65-F5344CB8AC3E}">
        <p14:creationId xmlns:p14="http://schemas.microsoft.com/office/powerpoint/2010/main" val="236104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20</a:t>
            </a:fld>
            <a:endParaRPr lang="en-US"/>
          </a:p>
        </p:txBody>
      </p:sp>
    </p:spTree>
    <p:extLst>
      <p:ext uri="{BB962C8B-B14F-4D97-AF65-F5344CB8AC3E}">
        <p14:creationId xmlns:p14="http://schemas.microsoft.com/office/powerpoint/2010/main" val="310279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sum up some of the key points made in this report, the following diagram suggests a framework that views the application of innovative technologies and processes in the human settlement sector as a market system, sometimes also referred to as an ecosystem. As outlined above, there are policies, programmes and institutions that tend to create demand for innovation, and those that stimulate the supply of innovative technologies.  As in conventional economics, when there is sufficient supply of a product to meet demand, a situation of equilibrium is said to exist (i.e. sufficient numbers of viable technology solutions are available on the market and buyers are able and willing to pay for these).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for example, new technologies that are being introduced into the market are too costly for what people can afford, or for what the state wishes to support through its programmes, then there will not be sufficient demand for the product. If contextual factors change, for example the cost of electricity rises, then the demand for a product may alter, as when solar water heaters and solar power generation became more viable (along with a range of other enabling factors such as subsidies, the lower costs of PV cells, etc.). New technologies tend to become mainstreamed when these factors come into balance, and the prior investment in innovation has been sufficient to have the technologies ready to go to market.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following framework is based on the “making markets work for the poor” methodology (Springfield Centre, 2008).</a:t>
            </a:r>
          </a:p>
          <a:p>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While the actors or ‘players’ described in this diagram do not always neatly fit on the supply side or the demand side (some having dual roles to play), it is at least useful to broadly indicate their current predominant roles in stimulating the supply or demand for innovative technologies. </a:t>
            </a:r>
          </a:p>
          <a:p>
            <a:endParaRPr lang="en-GB" dirty="0"/>
          </a:p>
        </p:txBody>
      </p:sp>
      <p:sp>
        <p:nvSpPr>
          <p:cNvPr id="4" name="Slide Number Placeholder 3"/>
          <p:cNvSpPr>
            <a:spLocks noGrp="1"/>
          </p:cNvSpPr>
          <p:nvPr>
            <p:ph type="sldNum" sz="quarter" idx="10"/>
          </p:nvPr>
        </p:nvSpPr>
        <p:spPr/>
        <p:txBody>
          <a:bodyPr/>
          <a:lstStyle/>
          <a:p>
            <a:fld id="{7C55C339-5315-4254-AB3E-B109D8A0CFC8}" type="slidenum">
              <a:rPr lang="en-ZA" smtClean="0"/>
              <a:t>21</a:t>
            </a:fld>
            <a:endParaRPr lang="en-ZA"/>
          </a:p>
        </p:txBody>
      </p:sp>
    </p:spTree>
    <p:extLst>
      <p:ext uri="{BB962C8B-B14F-4D97-AF65-F5344CB8AC3E}">
        <p14:creationId xmlns:p14="http://schemas.microsoft.com/office/powerpoint/2010/main" val="382391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2</a:t>
            </a:fld>
            <a:endParaRPr lang="en-US"/>
          </a:p>
        </p:txBody>
      </p:sp>
    </p:spTree>
    <p:extLst>
      <p:ext uri="{BB962C8B-B14F-4D97-AF65-F5344CB8AC3E}">
        <p14:creationId xmlns:p14="http://schemas.microsoft.com/office/powerpoint/2010/main" val="9942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3</a:t>
            </a:fld>
            <a:endParaRPr lang="en-US"/>
          </a:p>
        </p:txBody>
      </p:sp>
    </p:spTree>
    <p:extLst>
      <p:ext uri="{BB962C8B-B14F-4D97-AF65-F5344CB8AC3E}">
        <p14:creationId xmlns:p14="http://schemas.microsoft.com/office/powerpoint/2010/main" val="228302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4</a:t>
            </a:fld>
            <a:endParaRPr lang="en-US"/>
          </a:p>
        </p:txBody>
      </p:sp>
    </p:spTree>
    <p:extLst>
      <p:ext uri="{BB962C8B-B14F-4D97-AF65-F5344CB8AC3E}">
        <p14:creationId xmlns:p14="http://schemas.microsoft.com/office/powerpoint/2010/main" val="173030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5</a:t>
            </a:fld>
            <a:endParaRPr lang="en-US"/>
          </a:p>
        </p:txBody>
      </p:sp>
    </p:spTree>
    <p:extLst>
      <p:ext uri="{BB962C8B-B14F-4D97-AF65-F5344CB8AC3E}">
        <p14:creationId xmlns:p14="http://schemas.microsoft.com/office/powerpoint/2010/main" val="145149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6</a:t>
            </a:fld>
            <a:endParaRPr lang="en-US"/>
          </a:p>
        </p:txBody>
      </p:sp>
    </p:spTree>
    <p:extLst>
      <p:ext uri="{BB962C8B-B14F-4D97-AF65-F5344CB8AC3E}">
        <p14:creationId xmlns:p14="http://schemas.microsoft.com/office/powerpoint/2010/main" val="53011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7</a:t>
            </a:fld>
            <a:endParaRPr lang="en-US"/>
          </a:p>
        </p:txBody>
      </p:sp>
    </p:spTree>
    <p:extLst>
      <p:ext uri="{BB962C8B-B14F-4D97-AF65-F5344CB8AC3E}">
        <p14:creationId xmlns:p14="http://schemas.microsoft.com/office/powerpoint/2010/main" val="306299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8</a:t>
            </a:fld>
            <a:endParaRPr lang="en-US"/>
          </a:p>
        </p:txBody>
      </p:sp>
    </p:spTree>
    <p:extLst>
      <p:ext uri="{BB962C8B-B14F-4D97-AF65-F5344CB8AC3E}">
        <p14:creationId xmlns:p14="http://schemas.microsoft.com/office/powerpoint/2010/main" val="371511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E84CE1F-F148-5A4E-B433-793A58EE882E}" type="slidenum">
              <a:rPr lang="en-US" smtClean="0"/>
              <a:t>10</a:t>
            </a:fld>
            <a:endParaRPr lang="en-US"/>
          </a:p>
        </p:txBody>
      </p:sp>
    </p:spTree>
    <p:extLst>
      <p:ext uri="{BB962C8B-B14F-4D97-AF65-F5344CB8AC3E}">
        <p14:creationId xmlns:p14="http://schemas.microsoft.com/office/powerpoint/2010/main" val="210688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12D50"/>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ounded Rectangle 6"/>
          <p:cNvSpPr/>
          <p:nvPr userDrawn="1"/>
        </p:nvSpPr>
        <p:spPr>
          <a:xfrm>
            <a:off x="-891957" y="6356350"/>
            <a:ext cx="1357505" cy="409996"/>
          </a:xfrm>
          <a:prstGeom prst="roundRect">
            <a:avLst/>
          </a:prstGeom>
          <a:solidFill>
            <a:srgbClr val="012D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indent="0" algn="r" defTabSz="457200" rtl="0" eaLnBrk="1" fontAlgn="auto" latinLnBrk="0" hangingPunct="1">
              <a:lnSpc>
                <a:spcPct val="100000"/>
              </a:lnSpc>
              <a:spcBef>
                <a:spcPts val="0"/>
              </a:spcBef>
              <a:spcAft>
                <a:spcPts val="0"/>
              </a:spcAft>
              <a:buClrTx/>
              <a:buSzTx/>
              <a:buFontTx/>
              <a:buNone/>
              <a:tabLst/>
              <a:defRPr/>
            </a:pPr>
            <a:fld id="{4C442E1A-0A36-D444-A382-4BFFB3F700AD}" type="slidenum">
              <a:rPr lang="en-US" sz="1600" smtClean="0">
                <a:latin typeface="Arial"/>
                <a:cs typeface="Aria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600" dirty="0">
              <a:latin typeface="Arial"/>
              <a:cs typeface="Arial"/>
            </a:endParaRPr>
          </a:p>
        </p:txBody>
      </p:sp>
    </p:spTree>
    <p:extLst>
      <p:ext uri="{BB962C8B-B14F-4D97-AF65-F5344CB8AC3E}">
        <p14:creationId xmlns:p14="http://schemas.microsoft.com/office/powerpoint/2010/main" val="105391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241300" y="373064"/>
            <a:ext cx="7772400" cy="546100"/>
          </a:xfrm>
          <a:prstGeom prst="rect">
            <a:avLst/>
          </a:prstGeom>
        </p:spPr>
        <p:txBody>
          <a:bodyPr>
            <a:normAutofit/>
          </a:bodyPr>
          <a:lstStyle>
            <a:lvl1pPr algn="l">
              <a:defRPr sz="2800" b="1">
                <a:solidFill>
                  <a:srgbClr val="FFFFFF"/>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83878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Rectangle 1"/>
          <p:cNvSpPr/>
          <p:nvPr userDrawn="1"/>
        </p:nvSpPr>
        <p:spPr>
          <a:xfrm>
            <a:off x="-1499824" y="5945206"/>
            <a:ext cx="2707496" cy="9127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33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Rectangle 1"/>
          <p:cNvSpPr/>
          <p:nvPr userDrawn="1"/>
        </p:nvSpPr>
        <p:spPr>
          <a:xfrm>
            <a:off x="6316777" y="5945206"/>
            <a:ext cx="2707496" cy="9127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1494646" y="5945206"/>
            <a:ext cx="2707496" cy="9127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68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7841359" y="5794256"/>
            <a:ext cx="1207672" cy="9127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userDrawn="1"/>
        </p:nvSpPr>
        <p:spPr>
          <a:xfrm>
            <a:off x="-891957" y="6356350"/>
            <a:ext cx="1357505" cy="409996"/>
          </a:xfrm>
          <a:prstGeom prst="roundRect">
            <a:avLst/>
          </a:prstGeom>
          <a:solidFill>
            <a:srgbClr val="012D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indent="0" algn="r" defTabSz="457200" rtl="0" eaLnBrk="1" fontAlgn="auto" latinLnBrk="0" hangingPunct="1">
              <a:lnSpc>
                <a:spcPct val="100000"/>
              </a:lnSpc>
              <a:spcBef>
                <a:spcPts val="0"/>
              </a:spcBef>
              <a:spcAft>
                <a:spcPts val="0"/>
              </a:spcAft>
              <a:buClrTx/>
              <a:buSzTx/>
              <a:buFontTx/>
              <a:buNone/>
              <a:tabLst/>
              <a:defRPr/>
            </a:pPr>
            <a:fld id="{4C442E1A-0A36-D444-A382-4BFFB3F700AD}" type="slidenum">
              <a:rPr lang="en-US" sz="1600" smtClean="0">
                <a:latin typeface="Arial"/>
                <a:cs typeface="Aria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600" dirty="0">
              <a:latin typeface="Arial"/>
              <a:cs typeface="Arial"/>
            </a:endParaRPr>
          </a:p>
        </p:txBody>
      </p:sp>
    </p:spTree>
    <p:extLst>
      <p:ext uri="{BB962C8B-B14F-4D97-AF65-F5344CB8AC3E}">
        <p14:creationId xmlns:p14="http://schemas.microsoft.com/office/powerpoint/2010/main" val="416647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2" name="Picture 1" descr="template_blue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6628"/>
          </a:xfrm>
          <a:prstGeom prst="rect">
            <a:avLst/>
          </a:prstGeom>
        </p:spPr>
      </p:pic>
      <p:sp>
        <p:nvSpPr>
          <p:cNvPr id="3" name="Title 1"/>
          <p:cNvSpPr>
            <a:spLocks noGrp="1"/>
          </p:cNvSpPr>
          <p:nvPr>
            <p:ph type="ctrTitle"/>
          </p:nvPr>
        </p:nvSpPr>
        <p:spPr>
          <a:xfrm>
            <a:off x="685800" y="280665"/>
            <a:ext cx="7772400" cy="1470025"/>
          </a:xfrm>
          <a:prstGeom prst="rect">
            <a:avLst/>
          </a:prstGeom>
        </p:spPr>
        <p:txBody>
          <a:bodyPr anchor="ctr"/>
          <a:lstStyle>
            <a:lvl1pPr algn="ctr">
              <a:defRPr sz="3600" b="1">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4" name="Subtitle 2"/>
          <p:cNvSpPr>
            <a:spLocks noGrp="1"/>
          </p:cNvSpPr>
          <p:nvPr>
            <p:ph type="subTitle" idx="1"/>
          </p:nvPr>
        </p:nvSpPr>
        <p:spPr>
          <a:xfrm>
            <a:off x="1371600" y="1988840"/>
            <a:ext cx="6400800" cy="1104528"/>
          </a:xfrm>
          <a:prstGeom prst="rect">
            <a:avLst/>
          </a:prstGeom>
        </p:spPr>
        <p:txBody>
          <a:bodyPr anchor="ctr"/>
          <a:lstStyle>
            <a:lvl1pPr marL="0" indent="0" algn="ctr">
              <a:buNone/>
              <a:defRPr sz="2800">
                <a:solidFill>
                  <a:srgbClr val="FFFFFF"/>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23623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1DA84A2E-C60C-4C76-A9C6-5D889425DC7D}" type="slidenum">
              <a:rPr lang="en-GB"/>
              <a:pPr/>
              <a:t>‹#›</a:t>
            </a:fld>
            <a:endParaRPr lang="en-GB"/>
          </a:p>
        </p:txBody>
      </p:sp>
    </p:spTree>
    <p:extLst>
      <p:ext uri="{BB962C8B-B14F-4D97-AF65-F5344CB8AC3E}">
        <p14:creationId xmlns:p14="http://schemas.microsoft.com/office/powerpoint/2010/main" val="275860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8676456" y="6453336"/>
            <a:ext cx="586408" cy="313010"/>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en-GB" dirty="0"/>
          </a:p>
        </p:txBody>
      </p:sp>
      <p:pic>
        <p:nvPicPr>
          <p:cNvPr id="11" name="Picture 10" descr="template_blue logo2.png"/>
          <p:cNvPicPr>
            <a:picLocks noChangeAspect="1"/>
          </p:cNvPicPr>
          <p:nvPr userDrawn="1"/>
        </p:nvPicPr>
        <p:blipFill rotWithShape="1">
          <a:blip r:embed="rId9" cstate="print">
            <a:extLst>
              <a:ext uri="{28A0092B-C50C-407E-A947-70E740481C1C}">
                <a14:useLocalDpi xmlns:a14="http://schemas.microsoft.com/office/drawing/2010/main" val="0"/>
              </a:ext>
            </a:extLst>
          </a:blip>
          <a:srcRect r="788"/>
          <a:stretch/>
        </p:blipFill>
        <p:spPr>
          <a:xfrm>
            <a:off x="1" y="0"/>
            <a:ext cx="9144000" cy="6911057"/>
          </a:xfrm>
          <a:prstGeom prst="rect">
            <a:avLst/>
          </a:prstGeom>
        </p:spPr>
      </p:pic>
      <p:sp>
        <p:nvSpPr>
          <p:cNvPr id="12" name="Rounded Rectangle 11"/>
          <p:cNvSpPr/>
          <p:nvPr userDrawn="1"/>
        </p:nvSpPr>
        <p:spPr>
          <a:xfrm>
            <a:off x="-891957" y="6356350"/>
            <a:ext cx="1357505" cy="409996"/>
          </a:xfrm>
          <a:prstGeom prst="roundRect">
            <a:avLst/>
          </a:prstGeom>
          <a:solidFill>
            <a:srgbClr val="012D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indent="0" algn="r" defTabSz="457200" rtl="0" eaLnBrk="1" fontAlgn="auto" latinLnBrk="0" hangingPunct="1">
              <a:lnSpc>
                <a:spcPct val="100000"/>
              </a:lnSpc>
              <a:spcBef>
                <a:spcPts val="0"/>
              </a:spcBef>
              <a:spcAft>
                <a:spcPts val="0"/>
              </a:spcAft>
              <a:buClrTx/>
              <a:buSzTx/>
              <a:buFontTx/>
              <a:buNone/>
              <a:tabLst/>
              <a:defRPr/>
            </a:pPr>
            <a:fld id="{4C442E1A-0A36-D444-A382-4BFFB3F700AD}" type="slidenum">
              <a:rPr lang="en-US" sz="1600" smtClean="0">
                <a:solidFill>
                  <a:schemeClr val="bg1"/>
                </a:solidFill>
                <a:latin typeface="Arial"/>
                <a:cs typeface="Aria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600" dirty="0">
              <a:solidFill>
                <a:schemeClr val="bg1"/>
              </a:solidFill>
              <a:latin typeface="Arial"/>
              <a:cs typeface="Arial"/>
            </a:endParaRPr>
          </a:p>
        </p:txBody>
      </p:sp>
    </p:spTree>
    <p:extLst>
      <p:ext uri="{BB962C8B-B14F-4D97-AF65-F5344CB8AC3E}">
        <p14:creationId xmlns:p14="http://schemas.microsoft.com/office/powerpoint/2010/main" val="17738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697" r:id="rId4"/>
    <p:sldLayoutId id="2147483660" r:id="rId5"/>
    <p:sldLayoutId id="2147483661" r:id="rId6"/>
    <p:sldLayoutId id="214748369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www.brandsouthafrica.com/south-africa-fast-facts/south-africans-spend-income"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vox.com/2014/7/6/5874499/map-heres-how-much-every-country-spends-on-food"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za.investing.com/analysis/blog:-south-african-household-spending-patterns-200169037"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eurostat/web/products-eurostat-news/-/DDN-20170309-1?inheritRedirect=true" TargetMode="Externa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hyperlink" Target="https://www.saldru.uct.ac.za/income-comparison-too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hyperlink" Target="https://sdg-tracker.org/citi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dg-tracker.org/cit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hyperlink" Target="https://sdg-tracker.org/cit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sdg-tracker.org/cit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369" y="1124744"/>
            <a:ext cx="7561262" cy="523220"/>
          </a:xfrm>
          <a:prstGeom prst="rect">
            <a:avLst/>
          </a:prstGeom>
          <a:noFill/>
        </p:spPr>
        <p:txBody>
          <a:bodyPr>
            <a:spAutoFit/>
          </a:bodyPr>
          <a:lstStyle/>
          <a:p>
            <a:pPr algn="ctr">
              <a:defRPr/>
            </a:pPr>
            <a:r>
              <a:rPr lang="en-ZA" sz="2800" b="1" dirty="0">
                <a:solidFill>
                  <a:schemeClr val="bg1"/>
                </a:solidFill>
                <a:latin typeface="Arial" panose="020B0604020202020204" pitchFamily="34" charset="0"/>
                <a:cs typeface="Arial" panose="020B0604020202020204" pitchFamily="34" charset="0"/>
              </a:rPr>
              <a:t> </a:t>
            </a:r>
            <a:endParaRPr lang="en-ZA"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91369" y="651341"/>
            <a:ext cx="7772400" cy="1470025"/>
          </a:xfrm>
        </p:spPr>
        <p:txBody>
          <a:bodyPr>
            <a:normAutofit fontScale="90000"/>
          </a:bodyPr>
          <a:lstStyle/>
          <a:p>
            <a:r>
              <a:rPr lang="en-ZA" cap="all" dirty="0" smtClean="0"/>
              <a:t>household expenditure as a indicator of human settlement performance</a:t>
            </a:r>
            <a:endParaRPr lang="en-US" dirty="0"/>
          </a:p>
        </p:txBody>
      </p:sp>
      <p:sp>
        <p:nvSpPr>
          <p:cNvPr id="5" name="Subtitle 4"/>
          <p:cNvSpPr>
            <a:spLocks noGrp="1"/>
          </p:cNvSpPr>
          <p:nvPr>
            <p:ph type="subTitle" idx="1"/>
          </p:nvPr>
        </p:nvSpPr>
        <p:spPr>
          <a:xfrm>
            <a:off x="1371600" y="2196548"/>
            <a:ext cx="6400800" cy="1868556"/>
          </a:xfrm>
        </p:spPr>
        <p:txBody>
          <a:bodyPr>
            <a:normAutofit fontScale="77500" lnSpcReduction="20000"/>
          </a:bodyPr>
          <a:lstStyle/>
          <a:p>
            <a:endParaRPr lang="en-US" dirty="0"/>
          </a:p>
          <a:p>
            <a:endParaRPr lang="en-US" dirty="0"/>
          </a:p>
          <a:p>
            <a:r>
              <a:rPr lang="en-US" sz="2200" dirty="0" err="1" smtClean="0"/>
              <a:t>Lorato</a:t>
            </a:r>
            <a:r>
              <a:rPr lang="en-US" sz="2200" dirty="0" smtClean="0"/>
              <a:t> </a:t>
            </a:r>
            <a:r>
              <a:rPr lang="en-US" sz="2200" dirty="0" err="1" smtClean="0"/>
              <a:t>Motsati</a:t>
            </a:r>
            <a:endParaRPr lang="en-US" sz="2200" dirty="0" smtClean="0"/>
          </a:p>
          <a:p>
            <a:r>
              <a:rPr lang="en-US" sz="2200" dirty="0"/>
              <a:t>&amp;</a:t>
            </a:r>
            <a:endParaRPr lang="en-US" sz="2200" dirty="0" smtClean="0"/>
          </a:p>
          <a:p>
            <a:r>
              <a:rPr lang="en-US" sz="2200" dirty="0" smtClean="0"/>
              <a:t>Jeremy </a:t>
            </a:r>
            <a:r>
              <a:rPr lang="en-US" sz="2200" dirty="0" err="1" smtClean="0"/>
              <a:t>Gibberd</a:t>
            </a:r>
            <a:r>
              <a:rPr lang="en-US" sz="2200" dirty="0" smtClean="0"/>
              <a:t> </a:t>
            </a:r>
            <a:endParaRPr lang="en-US" sz="2200" dirty="0"/>
          </a:p>
          <a:p>
            <a:r>
              <a:rPr lang="en-US" sz="2200" dirty="0" smtClean="0"/>
              <a:t>04.09.2018</a:t>
            </a:r>
            <a:endParaRPr lang="en-US" sz="2200" dirty="0"/>
          </a:p>
        </p:txBody>
      </p:sp>
    </p:spTree>
    <p:extLst>
      <p:ext uri="{BB962C8B-B14F-4D97-AF65-F5344CB8AC3E}">
        <p14:creationId xmlns:p14="http://schemas.microsoft.com/office/powerpoint/2010/main" val="4123825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93700" y="1523255"/>
            <a:ext cx="8020915" cy="4924425"/>
          </a:xfrm>
          <a:prstGeom prst="rect">
            <a:avLst/>
          </a:prstGeom>
          <a:noFill/>
        </p:spPr>
        <p:txBody>
          <a:bodyPr wrap="square" rtlCol="0">
            <a:spAutoFit/>
          </a:bodyPr>
          <a:lstStyle/>
          <a:p>
            <a:pPr marL="342900" indent="-342900">
              <a:buFont typeface="Arial" panose="020B0604020202020204" pitchFamily="34" charset="0"/>
              <a:buChar char="•"/>
            </a:pPr>
            <a:r>
              <a:rPr lang="en-ZA" b="1" dirty="0">
                <a:latin typeface="Arial" panose="020B0604020202020204" pitchFamily="34" charset="0"/>
                <a:cs typeface="Arial" panose="020B0604020202020204" pitchFamily="34" charset="0"/>
              </a:rPr>
              <a:t>The H+T </a:t>
            </a:r>
            <a:r>
              <a:rPr lang="en-ZA" b="1" dirty="0" smtClean="0">
                <a:latin typeface="Arial" panose="020B0604020202020204" pitchFamily="34" charset="0"/>
                <a:cs typeface="Arial" panose="020B0604020202020204" pitchFamily="34" charset="0"/>
              </a:rPr>
              <a:t>Index: </a:t>
            </a:r>
            <a:r>
              <a:rPr lang="en-ZA" dirty="0" smtClean="0">
                <a:latin typeface="Arial" panose="020B0604020202020204" pitchFamily="34" charset="0"/>
                <a:cs typeface="Arial" panose="020B0604020202020204" pitchFamily="34" charset="0"/>
              </a:rPr>
              <a:t>A </a:t>
            </a:r>
            <a:r>
              <a:rPr lang="en-ZA" dirty="0" err="1">
                <a:latin typeface="Arial" panose="020B0604020202020204" pitchFamily="34" charset="0"/>
                <a:cs typeface="Arial" panose="020B0604020202020204" pitchFamily="34" charset="0"/>
              </a:rPr>
              <a:t>neighborhood</a:t>
            </a:r>
            <a:r>
              <a:rPr lang="en-ZA" dirty="0">
                <a:latin typeface="Arial" panose="020B0604020202020204" pitchFamily="34" charset="0"/>
                <a:cs typeface="Arial" panose="020B0604020202020204" pitchFamily="34" charset="0"/>
              </a:rPr>
              <a:t> is considered affordable if a given household would spend less than 45% of its income on housing and transportation costs (Guerra &amp; </a:t>
            </a:r>
            <a:r>
              <a:rPr lang="en-ZA" dirty="0" err="1">
                <a:latin typeface="Arial" panose="020B0604020202020204" pitchFamily="34" charset="0"/>
                <a:cs typeface="Arial" panose="020B0604020202020204" pitchFamily="34" charset="0"/>
              </a:rPr>
              <a:t>Kirschen</a:t>
            </a:r>
            <a:r>
              <a:rPr lang="en-ZA" dirty="0">
                <a:latin typeface="Arial" panose="020B0604020202020204" pitchFamily="34" charset="0"/>
                <a:cs typeface="Arial" panose="020B0604020202020204" pitchFamily="34" charset="0"/>
              </a:rPr>
              <a:t>, 2016). </a:t>
            </a:r>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b="1" dirty="0">
                <a:latin typeface="Arial" panose="020B0604020202020204" pitchFamily="34" charset="0"/>
                <a:cs typeface="Arial" panose="020B0604020202020204" pitchFamily="34" charset="0"/>
              </a:rPr>
              <a:t>B</a:t>
            </a:r>
            <a:r>
              <a:rPr lang="en-ZA" b="1" dirty="0" smtClean="0">
                <a:latin typeface="Arial" panose="020B0604020202020204" pitchFamily="34" charset="0"/>
                <a:cs typeface="Arial" panose="020B0604020202020204" pitchFamily="34" charset="0"/>
              </a:rPr>
              <a:t>enchmark </a:t>
            </a:r>
            <a:r>
              <a:rPr lang="en-ZA" b="1" dirty="0">
                <a:latin typeface="Arial" panose="020B0604020202020204" pitchFamily="34" charset="0"/>
                <a:cs typeface="Arial" panose="020B0604020202020204" pitchFamily="34" charset="0"/>
              </a:rPr>
              <a:t>of “affordable” </a:t>
            </a:r>
            <a:r>
              <a:rPr lang="en-ZA" b="1" dirty="0" smtClean="0">
                <a:latin typeface="Arial" panose="020B0604020202020204" pitchFamily="34" charset="0"/>
                <a:cs typeface="Arial" panose="020B0604020202020204" pitchFamily="34" charset="0"/>
              </a:rPr>
              <a:t>housing: </a:t>
            </a:r>
            <a:r>
              <a:rPr lang="en-ZA" dirty="0" smtClean="0">
                <a:latin typeface="Arial" panose="020B0604020202020204" pitchFamily="34" charset="0"/>
                <a:cs typeface="Arial" panose="020B0604020202020204" pitchFamily="34" charset="0"/>
              </a:rPr>
              <a:t>H</a:t>
            </a:r>
            <a:r>
              <a:rPr lang="en-ZA" dirty="0" smtClean="0">
                <a:latin typeface="Arial" panose="020B0604020202020204" pitchFamily="34" charset="0"/>
                <a:cs typeface="Arial" panose="020B0604020202020204" pitchFamily="34" charset="0"/>
              </a:rPr>
              <a:t>ouseholds </a:t>
            </a:r>
            <a:r>
              <a:rPr lang="en-ZA" dirty="0">
                <a:latin typeface="Arial" panose="020B0604020202020204" pitchFamily="34" charset="0"/>
                <a:cs typeface="Arial" panose="020B0604020202020204" pitchFamily="34" charset="0"/>
              </a:rPr>
              <a:t>that spends 30% or less of their pre-tax income on total housing costs. For households that rent, the total housing cost includes the cost of rent and utilities. </a:t>
            </a:r>
            <a:endParaRPr lang="en-ZA"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b="1" dirty="0" smtClean="0">
                <a:latin typeface="Arial" panose="020B0604020202020204" pitchFamily="34" charset="0"/>
                <a:cs typeface="Arial" panose="020B0604020202020204" pitchFamily="34" charset="0"/>
              </a:rPr>
              <a:t>Other </a:t>
            </a:r>
            <a:r>
              <a:rPr lang="en-ZA" b="1" dirty="0" smtClean="0">
                <a:latin typeface="Arial" panose="020B0604020202020204" pitchFamily="34" charset="0"/>
                <a:cs typeface="Arial" panose="020B0604020202020204" pitchFamily="34" charset="0"/>
              </a:rPr>
              <a:t>Necessities</a:t>
            </a:r>
            <a:r>
              <a:rPr lang="en-ZA" dirty="0" smtClean="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If </a:t>
            </a:r>
            <a:r>
              <a:rPr lang="en-ZA" dirty="0">
                <a:latin typeface="Arial" panose="020B0604020202020204" pitchFamily="34" charset="0"/>
                <a:cs typeface="Arial" panose="020B0604020202020204" pitchFamily="34" charset="0"/>
              </a:rPr>
              <a:t>a household is paying more for housing than the 30% benchmark, the household will not have enough income leftover to afford other necessities (Stone, 2006</a:t>
            </a:r>
            <a:r>
              <a:rPr lang="en-ZA" dirty="0" smtClean="0">
                <a:latin typeface="Arial" panose="020B0604020202020204" pitchFamily="34" charset="0"/>
                <a:cs typeface="Arial" panose="020B0604020202020204" pitchFamily="34" charset="0"/>
              </a:rPr>
              <a:t>).</a:t>
            </a:r>
          </a:p>
          <a:p>
            <a:endParaRPr lang="en-ZA"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b="1" dirty="0" smtClean="0">
                <a:latin typeface="Arial" panose="020B0604020202020204" pitchFamily="34" charset="0"/>
                <a:cs typeface="Arial" panose="020B0604020202020204" pitchFamily="34" charset="0"/>
              </a:rPr>
              <a:t>Transport: </a:t>
            </a: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benchmark for transport in South Africa is suggested by the White Paper on National Transport Policy (1996) to </a:t>
            </a:r>
            <a:r>
              <a:rPr lang="en-ZA" dirty="0" smtClean="0">
                <a:latin typeface="Arial" panose="020B0604020202020204" pitchFamily="34" charset="0"/>
                <a:cs typeface="Arial" panose="020B0604020202020204" pitchFamily="34" charset="0"/>
              </a:rPr>
              <a:t>be less than </a:t>
            </a:r>
            <a:r>
              <a:rPr lang="en-ZA" dirty="0">
                <a:latin typeface="Arial" panose="020B0604020202020204" pitchFamily="34" charset="0"/>
                <a:cs typeface="Arial" panose="020B0604020202020204" pitchFamily="34" charset="0"/>
              </a:rPr>
              <a:t>10% of the household disposable income. </a:t>
            </a:r>
            <a:endParaRPr lang="en-ZA"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p>
        </p:txBody>
      </p:sp>
      <p:sp>
        <p:nvSpPr>
          <p:cNvPr id="5" name="Title 1"/>
          <p:cNvSpPr txBox="1">
            <a:spLocks/>
          </p:cNvSpPr>
          <p:nvPr/>
        </p:nvSpPr>
        <p:spPr>
          <a:xfrm>
            <a:off x="393700" y="525464"/>
            <a:ext cx="7772400" cy="5461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FFFFFF"/>
                </a:solidFill>
                <a:latin typeface="Arial"/>
                <a:ea typeface="+mj-ea"/>
                <a:cs typeface="Arial"/>
              </a:defRPr>
            </a:lvl1pPr>
          </a:lstStyle>
          <a:p>
            <a:r>
              <a:rPr lang="en-ZA" dirty="0" smtClean="0"/>
              <a:t>Household expenditure benchmarks</a:t>
            </a:r>
            <a:endParaRPr lang="en-GB" dirty="0"/>
          </a:p>
        </p:txBody>
      </p:sp>
      <p:sp>
        <p:nvSpPr>
          <p:cNvPr id="8" name="Rectangle 7"/>
          <p:cNvSpPr/>
          <p:nvPr/>
        </p:nvSpPr>
        <p:spPr>
          <a:xfrm>
            <a:off x="4572000" y="6630312"/>
            <a:ext cx="4572000" cy="215444"/>
          </a:xfrm>
          <a:prstGeom prst="rect">
            <a:avLst/>
          </a:prstGeom>
        </p:spPr>
        <p:txBody>
          <a:bodyPr>
            <a:spAutoFit/>
          </a:bodyPr>
          <a:lstStyle/>
          <a:p>
            <a:pPr algn="r"/>
            <a:r>
              <a:rPr lang="en-ZA" sz="800" dirty="0"/>
              <a:t>https://www.pwc.co.uk/issues/megatrends/rapid-urbanisation.html</a:t>
            </a:r>
          </a:p>
        </p:txBody>
      </p:sp>
    </p:spTree>
    <p:extLst>
      <p:ext uri="{BB962C8B-B14F-4D97-AF65-F5344CB8AC3E}">
        <p14:creationId xmlns:p14="http://schemas.microsoft.com/office/powerpoint/2010/main" val="1706662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700" y="1523255"/>
            <a:ext cx="8380186" cy="6740307"/>
          </a:xfrm>
          <a:prstGeom prst="rect">
            <a:avLst/>
          </a:prstGeom>
          <a:noFill/>
        </p:spPr>
        <p:txBody>
          <a:bodyPr wrap="square" rtlCol="0">
            <a:spAutoFit/>
          </a:bodyPr>
          <a:lstStyle/>
          <a:p>
            <a:pPr marL="342900" indent="-342900">
              <a:buFont typeface="Arial" panose="020B0604020202020204" pitchFamily="34" charset="0"/>
              <a:buChar char="•"/>
            </a:pPr>
            <a:r>
              <a:rPr lang="en-ZA" dirty="0" smtClean="0">
                <a:latin typeface="Arial" panose="020B0604020202020204" pitchFamily="34" charset="0"/>
                <a:cs typeface="Arial" panose="020B0604020202020204" pitchFamily="34" charset="0"/>
              </a:rPr>
              <a:t>A </a:t>
            </a:r>
            <a:r>
              <a:rPr lang="en-ZA" dirty="0" err="1">
                <a:latin typeface="Arial" panose="020B0604020202020204" pitchFamily="34" charset="0"/>
                <a:cs typeface="Arial" panose="020B0604020202020204" pitchFamily="34" charset="0"/>
              </a:rPr>
              <a:t>neighborhood</a:t>
            </a:r>
            <a:r>
              <a:rPr lang="en-ZA" dirty="0">
                <a:latin typeface="Arial" panose="020B0604020202020204" pitchFamily="34" charset="0"/>
                <a:cs typeface="Arial" panose="020B0604020202020204" pitchFamily="34" charset="0"/>
              </a:rPr>
              <a:t> is considered affordable if a given household would spend less than 45% of its income on housing and transportation costs (Guerra &amp; </a:t>
            </a:r>
            <a:r>
              <a:rPr lang="en-ZA" dirty="0" err="1">
                <a:latin typeface="Arial" panose="020B0604020202020204" pitchFamily="34" charset="0"/>
                <a:cs typeface="Arial" panose="020B0604020202020204" pitchFamily="34" charset="0"/>
              </a:rPr>
              <a:t>Kirschen</a:t>
            </a:r>
            <a:r>
              <a:rPr lang="en-ZA" dirty="0">
                <a:latin typeface="Arial" panose="020B0604020202020204" pitchFamily="34" charset="0"/>
                <a:cs typeface="Arial" panose="020B0604020202020204" pitchFamily="34" charset="0"/>
              </a:rPr>
              <a:t>, 2016). </a:t>
            </a:r>
            <a:endParaRPr lang="en-ZA"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dirty="0" smtClean="0">
                <a:solidFill>
                  <a:srgbClr val="FF0000"/>
                </a:solidFill>
                <a:latin typeface="Arial" panose="020B0604020202020204" pitchFamily="34" charset="0"/>
                <a:cs typeface="Arial" panose="020B0604020202020204" pitchFamily="34" charset="0"/>
              </a:rPr>
              <a:t>Gauteng </a:t>
            </a:r>
            <a:r>
              <a:rPr lang="en-ZA" dirty="0">
                <a:solidFill>
                  <a:srgbClr val="FF0000"/>
                </a:solidFill>
                <a:latin typeface="Arial" panose="020B0604020202020204" pitchFamily="34" charset="0"/>
                <a:cs typeface="Arial" panose="020B0604020202020204" pitchFamily="34" charset="0"/>
              </a:rPr>
              <a:t>37 + 15.5 = 52.5</a:t>
            </a:r>
            <a:r>
              <a:rPr lang="en-ZA" dirty="0" smtClean="0">
                <a:solidFill>
                  <a:srgbClr val="FF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ZA" dirty="0" smtClean="0">
                <a:solidFill>
                  <a:srgbClr val="FF0000"/>
                </a:solidFill>
                <a:latin typeface="Arial" panose="020B0604020202020204" pitchFamily="34" charset="0"/>
                <a:cs typeface="Arial" panose="020B0604020202020204" pitchFamily="34" charset="0"/>
              </a:rPr>
              <a:t>Western </a:t>
            </a:r>
            <a:r>
              <a:rPr lang="en-ZA" dirty="0">
                <a:solidFill>
                  <a:srgbClr val="FF0000"/>
                </a:solidFill>
                <a:latin typeface="Arial" panose="020B0604020202020204" pitchFamily="34" charset="0"/>
                <a:cs typeface="Arial" panose="020B0604020202020204" pitchFamily="34" charset="0"/>
              </a:rPr>
              <a:t>Cape 34% +14.7 = 48.7</a:t>
            </a:r>
            <a:r>
              <a:rPr lang="en-ZA" dirty="0" smtClean="0">
                <a:solidFill>
                  <a:srgbClr val="FF0000"/>
                </a:solidFill>
                <a:latin typeface="Arial" panose="020B0604020202020204" pitchFamily="34" charset="0"/>
                <a:cs typeface="Arial" panose="020B0604020202020204" pitchFamily="34" charset="0"/>
              </a:rPr>
              <a:t>%</a:t>
            </a:r>
          </a:p>
          <a:p>
            <a:endParaRPr lang="en-ZA"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b="1" dirty="0">
                <a:latin typeface="Arial" panose="020B0604020202020204" pitchFamily="34" charset="0"/>
                <a:cs typeface="Arial" panose="020B0604020202020204" pitchFamily="34" charset="0"/>
              </a:rPr>
              <a:t>Benchmark of “affordable” housing: </a:t>
            </a:r>
            <a:r>
              <a:rPr lang="en-ZA" dirty="0">
                <a:latin typeface="Arial" panose="020B0604020202020204" pitchFamily="34" charset="0"/>
                <a:cs typeface="Arial" panose="020B0604020202020204" pitchFamily="34" charset="0"/>
              </a:rPr>
              <a:t>household that spends 30% or less of their pre-tax income on total housing costs. For households that rent, the total housing cost includes the cost of rent and utilities. (Stone, 2006). </a:t>
            </a:r>
            <a:endParaRPr lang="en-ZA"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dirty="0" smtClean="0">
                <a:solidFill>
                  <a:srgbClr val="FF0000"/>
                </a:solidFill>
                <a:latin typeface="Arial" panose="020B0604020202020204" pitchFamily="34" charset="0"/>
                <a:cs typeface="Arial" panose="020B0604020202020204" pitchFamily="34" charset="0"/>
              </a:rPr>
              <a:t>Gauteng 37</a:t>
            </a:r>
            <a:r>
              <a:rPr lang="en-ZA" dirty="0" smtClean="0">
                <a:solidFill>
                  <a:srgbClr val="FF0000"/>
                </a:solidFill>
                <a:latin typeface="Arial" panose="020B0604020202020204" pitchFamily="34" charset="0"/>
                <a:cs typeface="Arial" panose="020B0604020202020204" pitchFamily="34" charset="0"/>
              </a:rPr>
              <a:t>%  </a:t>
            </a:r>
            <a:endParaRPr lang="en-ZA" dirty="0" smtClean="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dirty="0" smtClean="0">
                <a:solidFill>
                  <a:srgbClr val="FF0000"/>
                </a:solidFill>
                <a:latin typeface="Arial" panose="020B0604020202020204" pitchFamily="34" charset="0"/>
                <a:cs typeface="Arial" panose="020B0604020202020204" pitchFamily="34" charset="0"/>
              </a:rPr>
              <a:t>Western Cape 34%</a:t>
            </a:r>
          </a:p>
          <a:p>
            <a:endParaRPr lang="en-ZA"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To ensure public transport is affordable with commuters spending less than 10% of disposable income on transport (Department of Transport 1996) </a:t>
            </a:r>
          </a:p>
          <a:p>
            <a:pPr marL="285750" indent="-285750">
              <a:buFont typeface="Arial" panose="020B0604020202020204" pitchFamily="34" charset="0"/>
              <a:buChar char="•"/>
            </a:pPr>
            <a:r>
              <a:rPr lang="en-ZA" dirty="0" smtClean="0">
                <a:solidFill>
                  <a:srgbClr val="FF0000"/>
                </a:solidFill>
                <a:latin typeface="Arial" panose="020B0604020202020204" pitchFamily="34" charset="0"/>
                <a:cs typeface="Arial" panose="020B0604020202020204" pitchFamily="34" charset="0"/>
              </a:rPr>
              <a:t>Northern </a:t>
            </a:r>
            <a:r>
              <a:rPr lang="en-ZA" dirty="0">
                <a:solidFill>
                  <a:srgbClr val="FF0000"/>
                </a:solidFill>
                <a:latin typeface="Arial" panose="020B0604020202020204" pitchFamily="34" charset="0"/>
                <a:cs typeface="Arial" panose="020B0604020202020204" pitchFamily="34" charset="0"/>
              </a:rPr>
              <a:t>Cape </a:t>
            </a:r>
            <a:r>
              <a:rPr lang="en-ZA" dirty="0" smtClean="0">
                <a:solidFill>
                  <a:srgbClr val="FF0000"/>
                </a:solidFill>
                <a:latin typeface="Arial" panose="020B0604020202020204" pitchFamily="34" charset="0"/>
                <a:cs typeface="Arial" panose="020B0604020202020204" pitchFamily="34" charset="0"/>
              </a:rPr>
              <a:t>20%, Mpumalanga 20%, North </a:t>
            </a:r>
            <a:r>
              <a:rPr lang="en-ZA" dirty="0">
                <a:solidFill>
                  <a:srgbClr val="FF0000"/>
                </a:solidFill>
                <a:latin typeface="Arial" panose="020B0604020202020204" pitchFamily="34" charset="0"/>
                <a:cs typeface="Arial" panose="020B0604020202020204" pitchFamily="34" charset="0"/>
              </a:rPr>
              <a:t>West </a:t>
            </a:r>
            <a:r>
              <a:rPr lang="en-ZA" dirty="0" smtClean="0">
                <a:solidFill>
                  <a:srgbClr val="FF0000"/>
                </a:solidFill>
                <a:latin typeface="Arial" panose="020B0604020202020204" pitchFamily="34" charset="0"/>
                <a:cs typeface="Arial" panose="020B0604020202020204" pitchFamily="34" charset="0"/>
              </a:rPr>
              <a:t>18%, Urban </a:t>
            </a:r>
            <a:r>
              <a:rPr lang="en-ZA" dirty="0">
                <a:solidFill>
                  <a:srgbClr val="FF0000"/>
                </a:solidFill>
                <a:latin typeface="Arial" panose="020B0604020202020204" pitchFamily="34" charset="0"/>
                <a:cs typeface="Arial" panose="020B0604020202020204" pitchFamily="34" charset="0"/>
              </a:rPr>
              <a:t>informal households 18%</a:t>
            </a:r>
          </a:p>
          <a:p>
            <a:pPr marL="342900" indent="-342900">
              <a:buFont typeface="Arial" panose="020B0604020202020204" pitchFamily="34" charset="0"/>
              <a:buChar char="•"/>
            </a:pPr>
            <a:endParaRPr lang="en-ZA" sz="2000" b="1" dirty="0"/>
          </a:p>
          <a:p>
            <a:endParaRPr lang="en-ZA" sz="2000" dirty="0"/>
          </a:p>
          <a:p>
            <a:pPr marL="342900" indent="-342900">
              <a:buFont typeface="Arial" panose="020B0604020202020204" pitchFamily="34" charset="0"/>
              <a:buChar char="•"/>
            </a:pPr>
            <a:endParaRPr lang="en-ZA" sz="2000" dirty="0" smtClean="0"/>
          </a:p>
          <a:p>
            <a:pPr marL="342900" indent="-342900">
              <a:buFont typeface="Arial" panose="020B0604020202020204" pitchFamily="34" charset="0"/>
              <a:buChar char="•"/>
            </a:pPr>
            <a:endParaRPr lang="en-ZA" sz="2000" dirty="0"/>
          </a:p>
          <a:p>
            <a:endParaRPr lang="en-ZA"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p>
        </p:txBody>
      </p:sp>
      <p:sp>
        <p:nvSpPr>
          <p:cNvPr id="5" name="Title 1"/>
          <p:cNvSpPr txBox="1">
            <a:spLocks/>
          </p:cNvSpPr>
          <p:nvPr/>
        </p:nvSpPr>
        <p:spPr>
          <a:xfrm>
            <a:off x="393700" y="525464"/>
            <a:ext cx="7772400" cy="5461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FFFFFF"/>
                </a:solidFill>
                <a:latin typeface="Arial"/>
                <a:ea typeface="+mj-ea"/>
                <a:cs typeface="Arial"/>
              </a:defRPr>
            </a:lvl1pPr>
          </a:lstStyle>
          <a:p>
            <a:r>
              <a:rPr lang="en-ZA" dirty="0" smtClean="0"/>
              <a:t>Performance against benchmark</a:t>
            </a:r>
            <a:endParaRPr lang="en-GB" dirty="0"/>
          </a:p>
        </p:txBody>
      </p:sp>
      <p:sp>
        <p:nvSpPr>
          <p:cNvPr id="8" name="Rectangle 7"/>
          <p:cNvSpPr/>
          <p:nvPr/>
        </p:nvSpPr>
        <p:spPr>
          <a:xfrm>
            <a:off x="4572000" y="6630312"/>
            <a:ext cx="4572000" cy="215444"/>
          </a:xfrm>
          <a:prstGeom prst="rect">
            <a:avLst/>
          </a:prstGeom>
        </p:spPr>
        <p:txBody>
          <a:bodyPr>
            <a:spAutoFit/>
          </a:bodyPr>
          <a:lstStyle/>
          <a:p>
            <a:pPr algn="r"/>
            <a:r>
              <a:rPr lang="en-ZA" sz="800" dirty="0"/>
              <a:t>https://www.pwc.co.uk/issues/megatrends/rapid-urbanisation.html</a:t>
            </a:r>
          </a:p>
        </p:txBody>
      </p:sp>
    </p:spTree>
    <p:extLst>
      <p:ext uri="{BB962C8B-B14F-4D97-AF65-F5344CB8AC3E}">
        <p14:creationId xmlns:p14="http://schemas.microsoft.com/office/powerpoint/2010/main" val="858190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1617" y="1322391"/>
            <a:ext cx="5700174" cy="5326060"/>
          </a:xfrm>
        </p:spPr>
        <p:txBody>
          <a:bodyPr>
            <a:normAutofit fontScale="25000" lnSpcReduction="20000"/>
          </a:bodyPr>
          <a:lstStyle/>
          <a:p>
            <a:pPr marL="257175" indent="-257175">
              <a:lnSpc>
                <a:spcPct val="115000"/>
              </a:lnSpc>
              <a:buFont typeface="Symbol" panose="05050102010706020507" pitchFamily="18" charset="2"/>
              <a:buChar char=""/>
            </a:pPr>
            <a:r>
              <a:rPr lang="en-ZA" sz="5600" b="1" dirty="0" smtClean="0">
                <a:latin typeface="Arial" panose="020B0604020202020204" pitchFamily="34" charset="0"/>
                <a:ea typeface="Calibri" panose="020F0502020204030204" pitchFamily="34" charset="0"/>
                <a:cs typeface="Arial" panose="020B0604020202020204" pitchFamily="34" charset="0"/>
              </a:rPr>
              <a:t>Sufficient</a:t>
            </a:r>
            <a:r>
              <a:rPr lang="en-ZA" sz="5600" b="1" dirty="0">
                <a:latin typeface="Arial" panose="020B0604020202020204" pitchFamily="34" charset="0"/>
                <a:ea typeface="Calibri" panose="020F0502020204030204" pitchFamily="34" charset="0"/>
                <a:cs typeface="Arial" panose="020B0604020202020204" pitchFamily="34" charset="0"/>
              </a:rPr>
              <a:t>: </a:t>
            </a:r>
            <a:r>
              <a:rPr lang="en-ZA" sz="5600" dirty="0">
                <a:latin typeface="Arial" panose="020B0604020202020204" pitchFamily="34" charset="0"/>
                <a:ea typeface="Calibri" panose="020F0502020204030204" pitchFamily="34" charset="0"/>
                <a:cs typeface="Arial" panose="020B0604020202020204" pitchFamily="34" charset="0"/>
              </a:rPr>
              <a:t>The water supply for each person must be sufficient and continuously available for domestic use including drinking, washing and food preparation. The World Health Organisations indicates that between 50 and 100 litre per day per person are </a:t>
            </a:r>
            <a:r>
              <a:rPr lang="en-ZA" sz="5600" dirty="0" smtClean="0">
                <a:latin typeface="Arial" panose="020B0604020202020204" pitchFamily="34" charset="0"/>
                <a:ea typeface="Calibri" panose="020F0502020204030204" pitchFamily="34" charset="0"/>
                <a:cs typeface="Arial" panose="020B0604020202020204" pitchFamily="34" charset="0"/>
              </a:rPr>
              <a:t>needed.</a:t>
            </a:r>
          </a:p>
          <a:p>
            <a:pPr marL="0" indent="0">
              <a:lnSpc>
                <a:spcPct val="115000"/>
              </a:lnSpc>
              <a:buNone/>
            </a:pPr>
            <a:endParaRPr lang="en-ZA" sz="5600" dirty="0" smtClean="0">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5600" b="1" dirty="0" smtClean="0">
                <a:latin typeface="Arial" panose="020B0604020202020204" pitchFamily="34" charset="0"/>
                <a:ea typeface="Times New Roman" panose="02020603050405020304" pitchFamily="18" charset="0"/>
                <a:cs typeface="Arial" panose="020B0604020202020204" pitchFamily="34" charset="0"/>
              </a:rPr>
              <a:t>Safe</a:t>
            </a:r>
            <a:r>
              <a:rPr lang="en-ZA" sz="5600" b="1" dirty="0">
                <a:latin typeface="Arial" panose="020B0604020202020204" pitchFamily="34" charset="0"/>
                <a:ea typeface="Times New Roman" panose="02020603050405020304" pitchFamily="18" charset="0"/>
                <a:cs typeface="Arial" panose="020B0604020202020204" pitchFamily="34" charset="0"/>
              </a:rPr>
              <a:t>: </a:t>
            </a:r>
            <a:r>
              <a:rPr lang="en-ZA" sz="5600" dirty="0">
                <a:latin typeface="Arial" panose="020B0604020202020204" pitchFamily="34" charset="0"/>
                <a:ea typeface="Times New Roman" panose="02020603050405020304" pitchFamily="18" charset="0"/>
                <a:cs typeface="Arial" panose="020B0604020202020204" pitchFamily="34" charset="0"/>
              </a:rPr>
              <a:t>Water required for domestic use must be safe and free from micro-organisms and chemical substances that may constitute a threat to a person’s health. Standards for drinking water quality are defined by World Health Organisation (WHO</a:t>
            </a:r>
            <a:r>
              <a:rPr lang="en-ZA" sz="5600" dirty="0" smtClean="0">
                <a:latin typeface="Arial" panose="020B0604020202020204" pitchFamily="34" charset="0"/>
                <a:ea typeface="Times New Roman" panose="02020603050405020304" pitchFamily="18" charset="0"/>
                <a:cs typeface="Arial" panose="020B0604020202020204" pitchFamily="34" charset="0"/>
              </a:rPr>
              <a:t>)</a:t>
            </a:r>
          </a:p>
          <a:p>
            <a:pPr marL="0" indent="0">
              <a:lnSpc>
                <a:spcPct val="115000"/>
              </a:lnSpc>
              <a:buNone/>
            </a:pPr>
            <a:r>
              <a:rPr lang="en-ZA" sz="5600" dirty="0" smtClean="0">
                <a:latin typeface="Arial" panose="020B0604020202020204" pitchFamily="34" charset="0"/>
                <a:ea typeface="Times New Roman" panose="02020603050405020304" pitchFamily="18" charset="0"/>
                <a:cs typeface="Arial" panose="020B0604020202020204" pitchFamily="34" charset="0"/>
              </a:rPr>
              <a:t> </a:t>
            </a:r>
          </a:p>
          <a:p>
            <a:pPr marL="257175" indent="-257175">
              <a:lnSpc>
                <a:spcPct val="115000"/>
              </a:lnSpc>
              <a:buFont typeface="Symbol" panose="05050102010706020507" pitchFamily="18" charset="2"/>
              <a:buChar char=""/>
            </a:pPr>
            <a:r>
              <a:rPr lang="en-ZA" sz="5600" b="1" dirty="0" smtClean="0">
                <a:latin typeface="Arial" panose="020B0604020202020204" pitchFamily="34" charset="0"/>
                <a:ea typeface="Times New Roman" panose="02020603050405020304" pitchFamily="18" charset="0"/>
                <a:cs typeface="Arial" panose="020B0604020202020204" pitchFamily="34" charset="0"/>
              </a:rPr>
              <a:t>Acceptable</a:t>
            </a:r>
            <a:r>
              <a:rPr lang="en-ZA" sz="5600" b="1" dirty="0">
                <a:latin typeface="Arial" panose="020B0604020202020204" pitchFamily="34" charset="0"/>
                <a:ea typeface="Times New Roman" panose="02020603050405020304" pitchFamily="18" charset="0"/>
                <a:cs typeface="Arial" panose="020B0604020202020204" pitchFamily="34" charset="0"/>
              </a:rPr>
              <a:t>: </a:t>
            </a:r>
            <a:r>
              <a:rPr lang="en-ZA" sz="5600" dirty="0">
                <a:latin typeface="Arial" panose="020B0604020202020204" pitchFamily="34" charset="0"/>
                <a:ea typeface="Times New Roman" panose="02020603050405020304" pitchFamily="18" charset="0"/>
                <a:cs typeface="Arial" panose="020B0604020202020204" pitchFamily="34" charset="0"/>
              </a:rPr>
              <a:t>The colour, odour and taste of water should be acceptable. Water facilities should also be culturally appropriate and sensitive to gender, and privacy </a:t>
            </a:r>
            <a:r>
              <a:rPr lang="en-ZA" sz="5600" dirty="0" smtClean="0">
                <a:latin typeface="Arial" panose="020B0604020202020204" pitchFamily="34" charset="0"/>
                <a:ea typeface="Times New Roman" panose="02020603050405020304" pitchFamily="18" charset="0"/>
                <a:cs typeface="Arial" panose="020B0604020202020204" pitchFamily="34" charset="0"/>
              </a:rPr>
              <a:t>requirements</a:t>
            </a:r>
          </a:p>
          <a:p>
            <a:pPr marL="0" indent="0">
              <a:lnSpc>
                <a:spcPct val="115000"/>
              </a:lnSpc>
              <a:buNone/>
            </a:pPr>
            <a:endParaRPr lang="en-ZA" sz="56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5600" b="1" dirty="0">
                <a:latin typeface="Arial" panose="020B0604020202020204" pitchFamily="34" charset="0"/>
                <a:ea typeface="Times New Roman" panose="02020603050405020304" pitchFamily="18" charset="0"/>
                <a:cs typeface="Arial" panose="020B0604020202020204" pitchFamily="34" charset="0"/>
              </a:rPr>
              <a:t>Physically accessible: </a:t>
            </a:r>
            <a:r>
              <a:rPr lang="en-ZA" sz="5600" dirty="0">
                <a:latin typeface="Arial" panose="020B0604020202020204" pitchFamily="34" charset="0"/>
                <a:ea typeface="Times New Roman" panose="02020603050405020304" pitchFamily="18" charset="0"/>
                <a:cs typeface="Arial" panose="020B0604020202020204" pitchFamily="34" charset="0"/>
              </a:rPr>
              <a:t>Water must be physically accessible within or near the household, education institution, work place or health institution. The WHO indicates that water should be available within 1000m of a households and collection time should not exceed 30 </a:t>
            </a:r>
            <a:r>
              <a:rPr lang="en-ZA" sz="5600" dirty="0" smtClean="0">
                <a:latin typeface="Arial" panose="020B0604020202020204" pitchFamily="34" charset="0"/>
                <a:ea typeface="Times New Roman" panose="02020603050405020304" pitchFamily="18" charset="0"/>
                <a:cs typeface="Arial" panose="020B0604020202020204" pitchFamily="34" charset="0"/>
              </a:rPr>
              <a:t>minutes. </a:t>
            </a:r>
          </a:p>
          <a:p>
            <a:pPr marL="0" indent="0">
              <a:lnSpc>
                <a:spcPct val="115000"/>
              </a:lnSpc>
              <a:buNone/>
            </a:pPr>
            <a:endParaRPr lang="en-ZA" sz="56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5600" b="1" dirty="0">
                <a:latin typeface="Arial" panose="020B0604020202020204" pitchFamily="34" charset="0"/>
                <a:ea typeface="Times New Roman" panose="02020603050405020304" pitchFamily="18" charset="0"/>
                <a:cs typeface="Arial" panose="020B0604020202020204" pitchFamily="34" charset="0"/>
              </a:rPr>
              <a:t>Affordable: </a:t>
            </a:r>
            <a:r>
              <a:rPr lang="en-ZA" sz="5600" dirty="0">
                <a:latin typeface="Arial" panose="020B0604020202020204" pitchFamily="34" charset="0"/>
                <a:ea typeface="Times New Roman" panose="02020603050405020304" pitchFamily="18" charset="0"/>
                <a:cs typeface="Arial" panose="020B0604020202020204" pitchFamily="34" charset="0"/>
              </a:rPr>
              <a:t>Water should be affordable and the UNDP indicate that costs of the water should not exceed 3% of household income. </a:t>
            </a:r>
            <a:endParaRPr lang="en-ZA" sz="56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Rectangle 3"/>
          <p:cNvSpPr/>
          <p:nvPr/>
        </p:nvSpPr>
        <p:spPr>
          <a:xfrm>
            <a:off x="583844" y="6653936"/>
            <a:ext cx="7506092" cy="225062"/>
          </a:xfrm>
          <a:prstGeom prst="rect">
            <a:avLst/>
          </a:prstGeom>
        </p:spPr>
        <p:txBody>
          <a:bodyPr wrap="square">
            <a:spAutoFit/>
          </a:bodyPr>
          <a:lstStyle/>
          <a:p>
            <a:pPr>
              <a:lnSpc>
                <a:spcPct val="115000"/>
              </a:lnSpc>
            </a:pPr>
            <a:r>
              <a:rPr lang="en-ZA" sz="750" dirty="0"/>
              <a:t>United Nations, 2010, UN- Water Decade Programme on Advocacy and Communication retrieved from http://www.un.org/waterforlifedecade/human_right_to_water.shtml</a:t>
            </a:r>
          </a:p>
        </p:txBody>
      </p:sp>
      <p:pic>
        <p:nvPicPr>
          <p:cNvPr id="5" name="Picture 4"/>
          <p:cNvPicPr>
            <a:picLocks noChangeAspect="1"/>
          </p:cNvPicPr>
          <p:nvPr/>
        </p:nvPicPr>
        <p:blipFill>
          <a:blip r:embed="rId2"/>
          <a:stretch>
            <a:fillRect/>
          </a:stretch>
        </p:blipFill>
        <p:spPr>
          <a:xfrm>
            <a:off x="140723" y="2146852"/>
            <a:ext cx="2582405" cy="3661378"/>
          </a:xfrm>
          <a:prstGeom prst="rect">
            <a:avLst/>
          </a:prstGeom>
        </p:spPr>
      </p:pic>
      <p:sp>
        <p:nvSpPr>
          <p:cNvPr id="6" name="Title 5"/>
          <p:cNvSpPr>
            <a:spLocks noGrp="1"/>
          </p:cNvSpPr>
          <p:nvPr>
            <p:ph type="title"/>
          </p:nvPr>
        </p:nvSpPr>
        <p:spPr/>
        <p:txBody>
          <a:bodyPr/>
          <a:lstStyle/>
          <a:p>
            <a:endParaRPr lang="en-ZA" dirty="0"/>
          </a:p>
        </p:txBody>
      </p:sp>
      <p:sp>
        <p:nvSpPr>
          <p:cNvPr id="7" name="Title 1"/>
          <p:cNvSpPr txBox="1">
            <a:spLocks/>
          </p:cNvSpPr>
          <p:nvPr/>
        </p:nvSpPr>
        <p:spPr>
          <a:xfrm>
            <a:off x="393700" y="525464"/>
            <a:ext cx="7772400" cy="546100"/>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2800" b="1" kern="1200">
                <a:solidFill>
                  <a:srgbClr val="FFFFFF"/>
                </a:solidFill>
                <a:latin typeface="Arial"/>
                <a:ea typeface="+mj-ea"/>
                <a:cs typeface="Arial"/>
              </a:defRPr>
            </a:lvl1pPr>
          </a:lstStyle>
          <a:p>
            <a:pPr marL="342900" indent="-342900">
              <a:buFont typeface="Arial" panose="020B0604020202020204" pitchFamily="34" charset="0"/>
              <a:buChar char="•"/>
            </a:pPr>
            <a:r>
              <a:rPr lang="en-ZA" dirty="0">
                <a:latin typeface="Arial" panose="020B0604020202020204" pitchFamily="34" charset="0"/>
                <a:cs typeface="Arial" panose="020B0604020202020204" pitchFamily="34" charset="0"/>
              </a:rPr>
              <a:t>Comprehensive performance indicators for human settlement including affordability</a:t>
            </a:r>
          </a:p>
        </p:txBody>
      </p:sp>
    </p:spTree>
    <p:extLst>
      <p:ext uri="{BB962C8B-B14F-4D97-AF65-F5344CB8AC3E}">
        <p14:creationId xmlns:p14="http://schemas.microsoft.com/office/powerpoint/2010/main" val="174751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0" y="1322391"/>
            <a:ext cx="8308091" cy="6123438"/>
          </a:xfrm>
        </p:spPr>
        <p:txBody>
          <a:bodyPr>
            <a:normAutofit fontScale="25000" lnSpcReduction="20000"/>
          </a:bodyPr>
          <a:lstStyle/>
          <a:p>
            <a:pPr marL="257175" indent="-257175">
              <a:lnSpc>
                <a:spcPct val="115000"/>
              </a:lnSpc>
              <a:buFont typeface="Symbol" panose="05050102010706020507" pitchFamily="18" charset="2"/>
              <a:buChar char=""/>
            </a:pPr>
            <a:r>
              <a:rPr lang="en-ZA" sz="6000" dirty="0" smtClean="0">
                <a:latin typeface="Arial" panose="020B0604020202020204" pitchFamily="34" charset="0"/>
                <a:cs typeface="Arial" panose="020B0604020202020204" pitchFamily="34" charset="0"/>
              </a:rPr>
              <a:t>The percentage </a:t>
            </a:r>
            <a:r>
              <a:rPr lang="en-ZA" sz="6000" dirty="0">
                <a:latin typeface="Arial" panose="020B0604020202020204" pitchFamily="34" charset="0"/>
                <a:cs typeface="Arial" panose="020B0604020202020204" pitchFamily="34" charset="0"/>
              </a:rPr>
              <a:t>of household expenditure spent on housing, water, electricity, gas and other fuels </a:t>
            </a:r>
            <a:r>
              <a:rPr lang="en-ZA" sz="6000" dirty="0" smtClean="0">
                <a:latin typeface="Arial" panose="020B0604020202020204" pitchFamily="34" charset="0"/>
                <a:cs typeface="Arial" panose="020B0604020202020204" pitchFamily="34" charset="0"/>
              </a:rPr>
              <a:t>has rapidly </a:t>
            </a:r>
            <a:r>
              <a:rPr lang="en-ZA" sz="6000" dirty="0" smtClean="0">
                <a:latin typeface="Arial" panose="020B0604020202020204" pitchFamily="34" charset="0"/>
                <a:cs typeface="Arial" panose="020B0604020202020204" pitchFamily="34" charset="0"/>
              </a:rPr>
              <a:t>increased.</a:t>
            </a:r>
          </a:p>
          <a:p>
            <a:pPr marL="0" indent="0">
              <a:lnSpc>
                <a:spcPct val="115000"/>
              </a:lnSpc>
              <a:buNone/>
            </a:pPr>
            <a:endParaRPr lang="en-ZA" sz="6000" dirty="0">
              <a:latin typeface="Arial" panose="020B060402020202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6200" dirty="0" smtClean="0">
                <a:latin typeface="Arial" panose="020B0604020202020204" pitchFamily="34" charset="0"/>
                <a:ea typeface="Calibri" panose="020F0502020204030204" pitchFamily="34" charset="0"/>
                <a:cs typeface="Arial" panose="020B0604020202020204" pitchFamily="34" charset="0"/>
              </a:rPr>
              <a:t>Costs </a:t>
            </a:r>
            <a:r>
              <a:rPr lang="en-ZA" sz="6200" dirty="0" smtClean="0">
                <a:latin typeface="Arial" panose="020B0604020202020204" pitchFamily="34" charset="0"/>
                <a:ea typeface="Calibri" panose="020F0502020204030204" pitchFamily="34" charset="0"/>
                <a:cs typeface="Arial" panose="020B0604020202020204" pitchFamily="34" charset="0"/>
              </a:rPr>
              <a:t>now </a:t>
            </a:r>
            <a:r>
              <a:rPr lang="en-ZA" sz="6200" dirty="0" smtClean="0">
                <a:latin typeface="Arial" panose="020B0604020202020204" pitchFamily="34" charset="0"/>
                <a:ea typeface="Calibri" panose="020F0502020204030204" pitchFamily="34" charset="0"/>
                <a:cs typeface="Arial" panose="020B0604020202020204" pitchFamily="34" charset="0"/>
              </a:rPr>
              <a:t>breach </a:t>
            </a:r>
            <a:r>
              <a:rPr lang="en-ZA" sz="6200" dirty="0" smtClean="0">
                <a:latin typeface="Arial" panose="020B0604020202020204" pitchFamily="34" charset="0"/>
                <a:ea typeface="Calibri" panose="020F0502020204030204" pitchFamily="34" charset="0"/>
                <a:cs typeface="Arial" panose="020B0604020202020204" pitchFamily="34" charset="0"/>
              </a:rPr>
              <a:t>international and local benchmarks for </a:t>
            </a:r>
            <a:r>
              <a:rPr lang="en-ZA" sz="6200" dirty="0" smtClean="0">
                <a:latin typeface="Arial" panose="020B0604020202020204" pitchFamily="34" charset="0"/>
                <a:ea typeface="Calibri" panose="020F0502020204030204" pitchFamily="34" charset="0"/>
                <a:cs typeface="Arial" panose="020B0604020202020204" pitchFamily="34" charset="0"/>
              </a:rPr>
              <a:t>affordability.</a:t>
            </a:r>
          </a:p>
          <a:p>
            <a:pPr marL="0" indent="0">
              <a:lnSpc>
                <a:spcPct val="115000"/>
              </a:lnSpc>
              <a:buNone/>
            </a:pPr>
            <a:endParaRPr lang="en-ZA" sz="6200" dirty="0" smtClean="0">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6200" dirty="0" smtClean="0">
                <a:latin typeface="Arial" panose="020B0604020202020204" pitchFamily="34" charset="0"/>
                <a:cs typeface="Arial" panose="020B0604020202020204" pitchFamily="34" charset="0"/>
              </a:rPr>
              <a:t>Where this occurs household may not have sufficient income </a:t>
            </a:r>
            <a:r>
              <a:rPr lang="en-ZA" sz="6200" dirty="0">
                <a:latin typeface="Arial" panose="020B0604020202020204" pitchFamily="34" charset="0"/>
                <a:cs typeface="Arial" panose="020B0604020202020204" pitchFamily="34" charset="0"/>
              </a:rPr>
              <a:t>leftover to afford other </a:t>
            </a:r>
            <a:r>
              <a:rPr lang="en-ZA" sz="6200" dirty="0" smtClean="0">
                <a:latin typeface="Arial" panose="020B0604020202020204" pitchFamily="34" charset="0"/>
                <a:cs typeface="Arial" panose="020B0604020202020204" pitchFamily="34" charset="0"/>
              </a:rPr>
              <a:t>necessities, materially affecting other aspects of life such as food, education and health </a:t>
            </a:r>
            <a:r>
              <a:rPr lang="en-ZA" sz="6200" dirty="0">
                <a:latin typeface="Arial" panose="020B0604020202020204" pitchFamily="34" charset="0"/>
                <a:cs typeface="Arial" panose="020B0604020202020204" pitchFamily="34" charset="0"/>
              </a:rPr>
              <a:t>(Stone, 2006</a:t>
            </a:r>
            <a:r>
              <a:rPr lang="en-ZA" sz="6200" dirty="0" smtClean="0">
                <a:latin typeface="Arial" panose="020B0604020202020204" pitchFamily="34" charset="0"/>
                <a:cs typeface="Arial" panose="020B0604020202020204" pitchFamily="34" charset="0"/>
              </a:rPr>
              <a:t>).</a:t>
            </a:r>
          </a:p>
          <a:p>
            <a:pPr marL="0" indent="0">
              <a:lnSpc>
                <a:spcPct val="115000"/>
              </a:lnSpc>
              <a:buNone/>
            </a:pPr>
            <a:endParaRPr lang="en-ZA" sz="6200" dirty="0" smtClean="0">
              <a:latin typeface="Arial" panose="020B060402020202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6200" dirty="0" smtClean="0">
                <a:latin typeface="Arial" panose="020B0604020202020204" pitchFamily="34" charset="0"/>
                <a:cs typeface="Arial" panose="020B0604020202020204" pitchFamily="34" charset="0"/>
              </a:rPr>
              <a:t>There is a need for further research to understand relationship between human settlements and household </a:t>
            </a:r>
            <a:r>
              <a:rPr lang="en-ZA" sz="6200" dirty="0" smtClean="0">
                <a:latin typeface="Arial" panose="020B0604020202020204" pitchFamily="34" charset="0"/>
                <a:cs typeface="Arial" panose="020B0604020202020204" pitchFamily="34" charset="0"/>
              </a:rPr>
              <a:t>affordability.</a:t>
            </a:r>
          </a:p>
          <a:p>
            <a:pPr marL="0" indent="0">
              <a:lnSpc>
                <a:spcPct val="115000"/>
              </a:lnSpc>
              <a:buNone/>
            </a:pPr>
            <a:endParaRPr lang="en-ZA" sz="6200" dirty="0" smtClean="0">
              <a:latin typeface="Arial" panose="020B060402020202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6200" dirty="0" smtClean="0">
                <a:latin typeface="Arial" panose="020B0604020202020204" pitchFamily="34" charset="0"/>
                <a:cs typeface="Arial" panose="020B0604020202020204" pitchFamily="34" charset="0"/>
              </a:rPr>
              <a:t>Household affordability should be included in human settlement performance indicators and </a:t>
            </a:r>
            <a:r>
              <a:rPr lang="en-ZA" sz="6200" dirty="0" smtClean="0">
                <a:latin typeface="Arial" panose="020B0604020202020204" pitchFamily="34" charset="0"/>
                <a:cs typeface="Arial" panose="020B0604020202020204" pitchFamily="34" charset="0"/>
              </a:rPr>
              <a:t>standards.</a:t>
            </a:r>
          </a:p>
          <a:p>
            <a:pPr marL="0" indent="0">
              <a:lnSpc>
                <a:spcPct val="115000"/>
              </a:lnSpc>
              <a:buNone/>
            </a:pPr>
            <a:endParaRPr lang="en-ZA" sz="6200" dirty="0" smtClean="0">
              <a:latin typeface="Arial" panose="020B060402020202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6200" dirty="0" smtClean="0">
                <a:latin typeface="Arial" panose="020B0604020202020204" pitchFamily="34" charset="0"/>
                <a:cs typeface="Arial" panose="020B0604020202020204" pitchFamily="34" charset="0"/>
              </a:rPr>
              <a:t>Modelling of household costs should be carried out as an input into proposed human </a:t>
            </a:r>
            <a:r>
              <a:rPr lang="en-ZA" sz="6200" smtClean="0">
                <a:latin typeface="Arial" panose="020B0604020202020204" pitchFamily="34" charset="0"/>
                <a:cs typeface="Arial" panose="020B0604020202020204" pitchFamily="34" charset="0"/>
              </a:rPr>
              <a:t>settlement </a:t>
            </a:r>
            <a:r>
              <a:rPr lang="en-ZA" sz="6200" smtClean="0">
                <a:latin typeface="Arial" panose="020B0604020202020204" pitchFamily="34" charset="0"/>
                <a:cs typeface="Arial" panose="020B0604020202020204" pitchFamily="34" charset="0"/>
              </a:rPr>
              <a:t>developments.</a:t>
            </a:r>
          </a:p>
          <a:p>
            <a:pPr marL="0" indent="0">
              <a:lnSpc>
                <a:spcPct val="115000"/>
              </a:lnSpc>
              <a:buNone/>
            </a:pPr>
            <a:endParaRPr lang="en-ZA" sz="6200" dirty="0" smtClean="0">
              <a:latin typeface="Arial" panose="020B060402020202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6200" dirty="0" smtClean="0">
                <a:latin typeface="Arial" panose="020B0604020202020204" pitchFamily="34" charset="0"/>
                <a:cs typeface="Arial" panose="020B0604020202020204" pitchFamily="34" charset="0"/>
              </a:rPr>
              <a:t>Technological, design, organisational and management innovations may be required to achieve affordability benchmarks.</a:t>
            </a:r>
          </a:p>
          <a:p>
            <a:pPr marL="257175" indent="-257175">
              <a:lnSpc>
                <a:spcPct val="115000"/>
              </a:lnSpc>
              <a:buFont typeface="Symbol" panose="05050102010706020507" pitchFamily="18" charset="2"/>
              <a:buChar char=""/>
            </a:pPr>
            <a:endParaRPr lang="en-ZA" sz="6200" dirty="0">
              <a:latin typeface="Arial" panose="020B0604020202020204" pitchFamily="34" charset="0"/>
              <a:cs typeface="Arial" panose="020B0604020202020204" pitchFamily="34" charset="0"/>
            </a:endParaRPr>
          </a:p>
          <a:p>
            <a:pPr marL="257175" indent="-257175">
              <a:lnSpc>
                <a:spcPct val="115000"/>
              </a:lnSpc>
              <a:buFont typeface="Symbol" panose="05050102010706020507" pitchFamily="18" charset="2"/>
              <a:buChar char=""/>
            </a:pPr>
            <a:endParaRPr lang="en-ZA" sz="5600" dirty="0">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buNone/>
            </a:pPr>
            <a:r>
              <a:rPr lang="en-ZA" sz="5600" dirty="0" smtClean="0">
                <a:latin typeface="Arial" panose="020B0604020202020204" pitchFamily="34" charset="0"/>
                <a:ea typeface="Times New Roman" panose="02020603050405020304" pitchFamily="18" charset="0"/>
                <a:cs typeface="Arial" panose="020B0604020202020204" pitchFamily="34" charset="0"/>
              </a:rPr>
              <a:t> </a:t>
            </a:r>
          </a:p>
          <a:p>
            <a:pPr marL="257175" indent="-257175">
              <a:lnSpc>
                <a:spcPct val="115000"/>
              </a:lnSpc>
              <a:buFont typeface="Symbol" panose="05050102010706020507" pitchFamily="18" charset="2"/>
              <a:buChar char=""/>
            </a:pP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6" name="Title 5"/>
          <p:cNvSpPr>
            <a:spLocks noGrp="1"/>
          </p:cNvSpPr>
          <p:nvPr>
            <p:ph type="title"/>
          </p:nvPr>
        </p:nvSpPr>
        <p:spPr/>
        <p:txBody>
          <a:bodyPr/>
          <a:lstStyle/>
          <a:p>
            <a:r>
              <a:rPr lang="en-ZA" dirty="0" smtClean="0"/>
              <a:t> </a:t>
            </a:r>
            <a:endParaRPr lang="en-ZA" dirty="0"/>
          </a:p>
        </p:txBody>
      </p:sp>
      <p:sp>
        <p:nvSpPr>
          <p:cNvPr id="7" name="Title 1"/>
          <p:cNvSpPr txBox="1">
            <a:spLocks/>
          </p:cNvSpPr>
          <p:nvPr/>
        </p:nvSpPr>
        <p:spPr>
          <a:xfrm>
            <a:off x="393700" y="525464"/>
            <a:ext cx="7772400" cy="5461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FFFFFF"/>
                </a:solidFill>
                <a:latin typeface="Arial"/>
                <a:ea typeface="+mj-ea"/>
                <a:cs typeface="Arial"/>
              </a:defRPr>
            </a:lvl1pPr>
          </a:lstStyle>
          <a:p>
            <a:pPr marL="342900" indent="-342900">
              <a:buFont typeface="Arial" panose="020B0604020202020204" pitchFamily="34" charset="0"/>
              <a:buChar char="•"/>
            </a:pPr>
            <a:r>
              <a:rPr lang="en-ZA" dirty="0" smtClean="0">
                <a:latin typeface="Arial" panose="020B0604020202020204" pitchFamily="34" charset="0"/>
                <a:cs typeface="Arial" panose="020B0604020202020204" pitchFamily="34" charset="0"/>
              </a:rPr>
              <a:t>Conclusions &amp; Recommendations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48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07504" y="1333204"/>
            <a:ext cx="5189331" cy="5051317"/>
          </a:xfrm>
          <a:prstGeom prst="rect">
            <a:avLst/>
          </a:prstGeom>
        </p:spPr>
      </p:pic>
      <p:sp>
        <p:nvSpPr>
          <p:cNvPr id="2" name="Title 1"/>
          <p:cNvSpPr>
            <a:spLocks noGrp="1"/>
          </p:cNvSpPr>
          <p:nvPr>
            <p:ph type="ctrTitle"/>
          </p:nvPr>
        </p:nvSpPr>
        <p:spPr/>
        <p:txBody>
          <a:bodyPr/>
          <a:lstStyle/>
          <a:p>
            <a:r>
              <a:rPr lang="en-ZA" dirty="0"/>
              <a:t>Technology ownership</a:t>
            </a:r>
            <a:endParaRPr lang="en-GB" dirty="0"/>
          </a:p>
        </p:txBody>
      </p:sp>
      <p:sp>
        <p:nvSpPr>
          <p:cNvPr id="3" name="TextBox 2"/>
          <p:cNvSpPr txBox="1"/>
          <p:nvPr/>
        </p:nvSpPr>
        <p:spPr>
          <a:xfrm>
            <a:off x="5794512" y="1482291"/>
            <a:ext cx="3063737" cy="5478423"/>
          </a:xfrm>
          <a:prstGeom prst="rect">
            <a:avLst/>
          </a:prstGeom>
          <a:noFill/>
        </p:spPr>
        <p:txBody>
          <a:bodyPr wrap="square" rtlCol="0">
            <a:spAutoFit/>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Over 80% of households had electric stoves and TVs</a:t>
            </a:r>
          </a:p>
          <a:p>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40% have pay TV</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Less than 3% had solar water heaters or PV systems</a:t>
            </a:r>
          </a:p>
          <a:p>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Internet access at home in South Africa is low (about 10%), however, most households (60%) have at least one member that has access to the internet. </a:t>
            </a: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p>
        </p:txBody>
      </p:sp>
      <p:sp>
        <p:nvSpPr>
          <p:cNvPr id="10" name="Rectangle 9"/>
          <p:cNvSpPr/>
          <p:nvPr/>
        </p:nvSpPr>
        <p:spPr>
          <a:xfrm>
            <a:off x="6146248" y="6642556"/>
            <a:ext cx="4572000" cy="215444"/>
          </a:xfrm>
          <a:prstGeom prst="rect">
            <a:avLst/>
          </a:prstGeom>
        </p:spPr>
        <p:txBody>
          <a:bodyPr>
            <a:spAutoFit/>
          </a:bodyPr>
          <a:lstStyle/>
          <a:p>
            <a:r>
              <a:rPr lang="en-ZA" sz="800" dirty="0"/>
              <a:t>http://www.statssa.gov.za/publications/P03182/P031822017.pdf</a:t>
            </a:r>
          </a:p>
        </p:txBody>
      </p:sp>
    </p:spTree>
    <p:extLst>
      <p:ext uri="{BB962C8B-B14F-4D97-AF65-F5344CB8AC3E}">
        <p14:creationId xmlns:p14="http://schemas.microsoft.com/office/powerpoint/2010/main" val="4240154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The cost of transport</a:t>
            </a:r>
          </a:p>
        </p:txBody>
      </p:sp>
      <p:sp>
        <p:nvSpPr>
          <p:cNvPr id="4" name="Rectangle 3"/>
          <p:cNvSpPr/>
          <p:nvPr/>
        </p:nvSpPr>
        <p:spPr>
          <a:xfrm>
            <a:off x="6358890" y="6633941"/>
            <a:ext cx="5570220" cy="215444"/>
          </a:xfrm>
          <a:prstGeom prst="rect">
            <a:avLst/>
          </a:prstGeom>
        </p:spPr>
        <p:txBody>
          <a:bodyPr wrap="square">
            <a:spAutoFit/>
          </a:bodyPr>
          <a:lstStyle/>
          <a:p>
            <a:r>
              <a:rPr lang="en-ZA" sz="800" dirty="0"/>
              <a:t>http://www.statssa.gov.za/publications/P0310/P03102014.pdf</a:t>
            </a:r>
          </a:p>
        </p:txBody>
      </p:sp>
      <p:sp>
        <p:nvSpPr>
          <p:cNvPr id="5" name="TextBox 4"/>
          <p:cNvSpPr txBox="1"/>
          <p:nvPr/>
        </p:nvSpPr>
        <p:spPr>
          <a:xfrm>
            <a:off x="628650" y="1501541"/>
            <a:ext cx="8515351" cy="4708981"/>
          </a:xfrm>
          <a:prstGeom prst="rect">
            <a:avLst/>
          </a:prstGeom>
          <a:noFill/>
        </p:spPr>
        <p:txBody>
          <a:bodyPr wrap="square" rtlCol="0">
            <a:spAutoFit/>
          </a:bodyPr>
          <a:lstStyle/>
          <a:p>
            <a:pPr marL="285750" indent="-285750">
              <a:buFont typeface="Arial" panose="020B0604020202020204" pitchFamily="34" charset="0"/>
              <a:buChar char="•"/>
            </a:pPr>
            <a:r>
              <a:rPr lang="en-ZA" sz="2000" dirty="0"/>
              <a:t>Human settlements and housing are a part of people’s material living conditions and contribute directly to their life choices. </a:t>
            </a:r>
            <a:endParaRPr lang="en-ZA" sz="2000" dirty="0" smtClean="0"/>
          </a:p>
          <a:p>
            <a:pPr marL="285750" indent="-285750">
              <a:buFont typeface="Arial" panose="020B0604020202020204" pitchFamily="34" charset="0"/>
              <a:buChar char="•"/>
            </a:pPr>
            <a:r>
              <a:rPr lang="en-ZA" sz="2000" dirty="0" smtClean="0"/>
              <a:t>Human </a:t>
            </a:r>
            <a:r>
              <a:rPr lang="en-ZA" sz="2000" dirty="0"/>
              <a:t>settlements that are poorly located, constructed and serviced force households to spend a larger proportion of their income on transport, energy and water and energy. </a:t>
            </a:r>
            <a:endParaRPr lang="en-ZA" sz="2000" dirty="0" smtClean="0"/>
          </a:p>
          <a:p>
            <a:pPr marL="285750" indent="-285750">
              <a:buFont typeface="Arial" panose="020B0604020202020204" pitchFamily="34" charset="0"/>
              <a:buChar char="•"/>
            </a:pPr>
            <a:r>
              <a:rPr lang="en-ZA" sz="2000" dirty="0" smtClean="0"/>
              <a:t>This </a:t>
            </a:r>
            <a:r>
              <a:rPr lang="en-ZA" sz="2000" dirty="0"/>
              <a:t>leaves less for food, education and health and seeking employment or starting a business. </a:t>
            </a:r>
            <a:endParaRPr lang="en-ZA" sz="2000" dirty="0" smtClean="0"/>
          </a:p>
          <a:p>
            <a:pPr marL="285750" indent="-285750">
              <a:buFont typeface="Arial" panose="020B0604020202020204" pitchFamily="34" charset="0"/>
              <a:buChar char="•"/>
            </a:pPr>
            <a:r>
              <a:rPr lang="en-ZA" sz="2000" dirty="0" smtClean="0"/>
              <a:t>In </a:t>
            </a:r>
            <a:r>
              <a:rPr lang="en-ZA" sz="2000" dirty="0"/>
              <a:t>poor families this limits access to education opportunities, increases susceptibility to ill health and disease and makes it more difficult to escape the cycle of poverty.</a:t>
            </a: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b="1" dirty="0"/>
              <a:t>I</a:t>
            </a:r>
            <a:r>
              <a:rPr lang="en-ZA" sz="2000" b="1" dirty="0" smtClean="0"/>
              <a:t>f </a:t>
            </a:r>
            <a:r>
              <a:rPr lang="en-ZA" sz="2000" b="1" dirty="0"/>
              <a:t>a household is paying more for housing than the 30% benchmark, the household will not have enough income leftover to afford other necessities (Stone, 2006).</a:t>
            </a:r>
            <a:endParaRPr lang="en-ZA"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931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Shared prosperity indicator</a:t>
            </a:r>
          </a:p>
        </p:txBody>
      </p:sp>
      <p:pic>
        <p:nvPicPr>
          <p:cNvPr id="3" name="Picture 2"/>
          <p:cNvPicPr>
            <a:picLocks noChangeAspect="1"/>
          </p:cNvPicPr>
          <p:nvPr/>
        </p:nvPicPr>
        <p:blipFill>
          <a:blip r:embed="rId2"/>
          <a:stretch>
            <a:fillRect/>
          </a:stretch>
        </p:blipFill>
        <p:spPr>
          <a:xfrm>
            <a:off x="145471" y="1921131"/>
            <a:ext cx="5655253" cy="3651243"/>
          </a:xfrm>
          <a:prstGeom prst="rect">
            <a:avLst/>
          </a:prstGeom>
        </p:spPr>
      </p:pic>
      <p:sp>
        <p:nvSpPr>
          <p:cNvPr id="4" name="Rectangle 3"/>
          <p:cNvSpPr/>
          <p:nvPr/>
        </p:nvSpPr>
        <p:spPr>
          <a:xfrm>
            <a:off x="1870363" y="6642556"/>
            <a:ext cx="8063346" cy="215444"/>
          </a:xfrm>
          <a:prstGeom prst="rect">
            <a:avLst/>
          </a:prstGeom>
        </p:spPr>
        <p:txBody>
          <a:bodyPr wrap="square">
            <a:spAutoFit/>
          </a:bodyPr>
          <a:lstStyle/>
          <a:p>
            <a:r>
              <a:rPr lang="en-ZA" sz="800" dirty="0"/>
              <a:t>http://documents.worldbank.org/curated/en/530481521735906534/pdf/124521-REV-OUO-South-Africa-Poverty-and-Inequality-Assessment-Report-2018-FINAL-WEB.pdf</a:t>
            </a:r>
          </a:p>
        </p:txBody>
      </p:sp>
      <p:sp>
        <p:nvSpPr>
          <p:cNvPr id="5" name="TextBox 4"/>
          <p:cNvSpPr txBox="1"/>
          <p:nvPr/>
        </p:nvSpPr>
        <p:spPr>
          <a:xfrm>
            <a:off x="5800724" y="1311965"/>
            <a:ext cx="3095626" cy="4524315"/>
          </a:xfrm>
          <a:prstGeom prst="rect">
            <a:avLst/>
          </a:prstGeom>
          <a:noFill/>
        </p:spPr>
        <p:txBody>
          <a:bodyPr wrap="square" rtlCol="0">
            <a:spAutoFit/>
          </a:bodyPr>
          <a:lstStyle/>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Between 2006 and 2011, bottom 40% registered growth in consumption (3.5%)</a:t>
            </a:r>
          </a:p>
          <a:p>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Between 2011 and 2015 bottom 40% registered reduction in consumption </a:t>
            </a:r>
            <a:r>
              <a:rPr lang="en-ZA">
                <a:latin typeface="Arial" panose="020B0604020202020204" pitchFamily="34" charset="0"/>
                <a:cs typeface="Arial" panose="020B0604020202020204" pitchFamily="34" charset="0"/>
              </a:rPr>
              <a:t>growth   </a:t>
            </a:r>
            <a:r>
              <a:rPr lang="en-ZA" smtClean="0">
                <a:latin typeface="Arial" panose="020B0604020202020204" pitchFamily="34" charset="0"/>
                <a:cs typeface="Arial" panose="020B0604020202020204" pitchFamily="34" charset="0"/>
              </a:rPr>
              <a:t>(-1.4</a:t>
            </a:r>
            <a:r>
              <a:rPr lang="en-ZA"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“Does not compare well with world median of 3.9%”</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Growth is not inclusive </a:t>
            </a:r>
          </a:p>
        </p:txBody>
      </p:sp>
    </p:spTree>
    <p:extLst>
      <p:ext uri="{BB962C8B-B14F-4D97-AF65-F5344CB8AC3E}">
        <p14:creationId xmlns:p14="http://schemas.microsoft.com/office/powerpoint/2010/main" val="186306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657600" y="1459755"/>
            <a:ext cx="4757016" cy="5940088"/>
          </a:xfrm>
          <a:prstGeom prst="rect">
            <a:avLst/>
          </a:prstGeom>
          <a:noFill/>
        </p:spPr>
        <p:txBody>
          <a:bodyPr wrap="square" rtlCol="0">
            <a:spAutoFit/>
          </a:bodyPr>
          <a:lstStyle/>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By 2030 the world’s population is projected to rise by more than 1 billion, bringing the total to over eight billion. </a:t>
            </a: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97% of this population growth will come from emerging or developing countries. </a:t>
            </a: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Africa’s population – the fastest growing – is set to double by 2050</a:t>
            </a:r>
          </a:p>
          <a:p>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Rapid increase in ageing populations</a:t>
            </a: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Need to develop responsive human settlement planning, design and operation  </a:t>
            </a:r>
            <a:endParaRPr lang="en-ZA"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sp>
        <p:nvSpPr>
          <p:cNvPr id="5" name="Title 1"/>
          <p:cNvSpPr txBox="1">
            <a:spLocks/>
          </p:cNvSpPr>
          <p:nvPr/>
        </p:nvSpPr>
        <p:spPr>
          <a:xfrm>
            <a:off x="393700" y="525464"/>
            <a:ext cx="7772400" cy="5461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FFFFFF"/>
                </a:solidFill>
                <a:latin typeface="Arial"/>
                <a:ea typeface="+mj-ea"/>
                <a:cs typeface="Arial"/>
              </a:defRPr>
            </a:lvl1pPr>
          </a:lstStyle>
          <a:p>
            <a:r>
              <a:rPr lang="en-ZA" dirty="0"/>
              <a:t>Social and demographic change</a:t>
            </a:r>
            <a:endParaRPr lang="en-GB" dirty="0"/>
          </a:p>
        </p:txBody>
      </p:sp>
      <p:pic>
        <p:nvPicPr>
          <p:cNvPr id="7" name="Picture 6"/>
          <p:cNvPicPr>
            <a:picLocks noChangeAspect="1"/>
          </p:cNvPicPr>
          <p:nvPr/>
        </p:nvPicPr>
        <p:blipFill rotWithShape="1">
          <a:blip r:embed="rId3"/>
          <a:srcRect l="60463" t="19667" r="27796" b="61959"/>
          <a:stretch/>
        </p:blipFill>
        <p:spPr>
          <a:xfrm>
            <a:off x="0" y="2039310"/>
            <a:ext cx="3314700" cy="3242093"/>
          </a:xfrm>
          <a:prstGeom prst="rect">
            <a:avLst/>
          </a:prstGeom>
        </p:spPr>
      </p:pic>
      <p:sp>
        <p:nvSpPr>
          <p:cNvPr id="8" name="Rectangle 7"/>
          <p:cNvSpPr/>
          <p:nvPr/>
        </p:nvSpPr>
        <p:spPr>
          <a:xfrm>
            <a:off x="4572000" y="6630312"/>
            <a:ext cx="4572000" cy="215444"/>
          </a:xfrm>
          <a:prstGeom prst="rect">
            <a:avLst/>
          </a:prstGeom>
        </p:spPr>
        <p:txBody>
          <a:bodyPr>
            <a:spAutoFit/>
          </a:bodyPr>
          <a:lstStyle/>
          <a:p>
            <a:pPr algn="r"/>
            <a:r>
              <a:rPr lang="en-ZA" sz="800" dirty="0"/>
              <a:t>https://www.pwc.co.uk/issues/megatrends/rapid-urbanisation.html</a:t>
            </a:r>
          </a:p>
        </p:txBody>
      </p:sp>
    </p:spTree>
    <p:extLst>
      <p:ext uri="{BB962C8B-B14F-4D97-AF65-F5344CB8AC3E}">
        <p14:creationId xmlns:p14="http://schemas.microsoft.com/office/powerpoint/2010/main" val="271387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t>Rapid drop in the cost of renewable energy</a:t>
            </a:r>
            <a:endParaRPr lang="en-GB" dirty="0"/>
          </a:p>
        </p:txBody>
      </p:sp>
      <p:sp>
        <p:nvSpPr>
          <p:cNvPr id="4" name="TextBox 3"/>
          <p:cNvSpPr txBox="1"/>
          <p:nvPr/>
        </p:nvSpPr>
        <p:spPr>
          <a:xfrm>
            <a:off x="6469861" y="1482291"/>
            <a:ext cx="2455929" cy="5078313"/>
          </a:xfrm>
          <a:prstGeom prst="rect">
            <a:avLst/>
          </a:prstGeom>
          <a:noFill/>
        </p:spPr>
        <p:txBody>
          <a:bodyPr wrap="square" rtlCol="0">
            <a:spAutoFit/>
          </a:bodyPr>
          <a:lstStyle/>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2011 </a:t>
            </a: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Solar PV R3.65/kWh, </a:t>
            </a: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Wind R1.51/kWh</a:t>
            </a:r>
          </a:p>
          <a:p>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2015 </a:t>
            </a: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Solar PV R0.62/kWh,</a:t>
            </a: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Wind R0.62/kWh</a:t>
            </a:r>
          </a:p>
          <a:p>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Potential for micro grid generation and feed-in tariffs</a:t>
            </a: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p>
        </p:txBody>
      </p:sp>
      <p:pic>
        <p:nvPicPr>
          <p:cNvPr id="6" name="Picture 5"/>
          <p:cNvPicPr>
            <a:picLocks noChangeAspect="1"/>
          </p:cNvPicPr>
          <p:nvPr/>
        </p:nvPicPr>
        <p:blipFill rotWithShape="1">
          <a:blip r:embed="rId3"/>
          <a:srcRect l="17500" t="18000" r="18750" b="27333"/>
          <a:stretch/>
        </p:blipFill>
        <p:spPr>
          <a:xfrm>
            <a:off x="595743" y="3813653"/>
            <a:ext cx="5601857" cy="3002302"/>
          </a:xfrm>
          <a:prstGeom prst="rect">
            <a:avLst/>
          </a:prstGeom>
        </p:spPr>
      </p:pic>
      <p:pic>
        <p:nvPicPr>
          <p:cNvPr id="8" name="Picture 7"/>
          <p:cNvPicPr>
            <a:picLocks noChangeAspect="1"/>
          </p:cNvPicPr>
          <p:nvPr/>
        </p:nvPicPr>
        <p:blipFill rotWithShape="1">
          <a:blip r:embed="rId4"/>
          <a:srcRect l="16805" t="27778" r="17917" b="20222"/>
          <a:stretch/>
        </p:blipFill>
        <p:spPr>
          <a:xfrm>
            <a:off x="595743" y="1339304"/>
            <a:ext cx="4969848" cy="2474349"/>
          </a:xfrm>
          <a:prstGeom prst="rect">
            <a:avLst/>
          </a:prstGeom>
        </p:spPr>
      </p:pic>
      <p:sp>
        <p:nvSpPr>
          <p:cNvPr id="7" name="Rectangle 6"/>
          <p:cNvSpPr/>
          <p:nvPr/>
        </p:nvSpPr>
        <p:spPr>
          <a:xfrm>
            <a:off x="4572000" y="6630312"/>
            <a:ext cx="4572000" cy="215444"/>
          </a:xfrm>
          <a:prstGeom prst="rect">
            <a:avLst/>
          </a:prstGeom>
        </p:spPr>
        <p:txBody>
          <a:bodyPr>
            <a:spAutoFit/>
          </a:bodyPr>
          <a:lstStyle/>
          <a:p>
            <a:pPr algn="r"/>
            <a:r>
              <a:rPr lang="en-ZA" sz="800" dirty="0"/>
              <a:t>CSIR</a:t>
            </a:r>
          </a:p>
        </p:txBody>
      </p:sp>
    </p:spTree>
    <p:extLst>
      <p:ext uri="{BB962C8B-B14F-4D97-AF65-F5344CB8AC3E}">
        <p14:creationId xmlns:p14="http://schemas.microsoft.com/office/powerpoint/2010/main" val="414019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026" name="Picture 2" descr="Image result for household income south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382" y="771307"/>
            <a:ext cx="3907508" cy="5080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6034663"/>
            <a:ext cx="4572000" cy="646331"/>
          </a:xfrm>
          <a:prstGeom prst="rect">
            <a:avLst/>
          </a:prstGeom>
        </p:spPr>
        <p:txBody>
          <a:bodyPr>
            <a:spAutoFit/>
          </a:bodyPr>
          <a:lstStyle/>
          <a:p>
            <a:r>
              <a:rPr lang="en-ZA" dirty="0">
                <a:hlinkClick r:id="rId3"/>
              </a:rPr>
              <a:t>https://www.brandsouthafrica.com/south-africa-fast-facts/south-africans-spend-income</a:t>
            </a:r>
            <a:endParaRPr lang="en-ZA" dirty="0"/>
          </a:p>
        </p:txBody>
      </p:sp>
    </p:spTree>
    <p:extLst>
      <p:ext uri="{BB962C8B-B14F-4D97-AF65-F5344CB8AC3E}">
        <p14:creationId xmlns:p14="http://schemas.microsoft.com/office/powerpoint/2010/main" val="200796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900" y="1747327"/>
            <a:ext cx="7690716" cy="3785652"/>
          </a:xfrm>
          <a:prstGeom prst="rect">
            <a:avLst/>
          </a:prstGeom>
          <a:noFill/>
        </p:spPr>
        <p:txBody>
          <a:bodyPr wrap="square" rtlCol="0">
            <a:spAutoFit/>
          </a:bodyPr>
          <a:lstStyle/>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Indicators of human settlement performance</a:t>
            </a:r>
          </a:p>
          <a:p>
            <a:pPr marL="800100" lvl="1"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SDGs</a:t>
            </a:r>
          </a:p>
          <a:p>
            <a:pPr marL="800100" lvl="1" indent="-342900">
              <a:buFont typeface="Arial" panose="020B0604020202020204" pitchFamily="34" charset="0"/>
              <a:buChar char="•"/>
            </a:pPr>
            <a:r>
              <a:rPr lang="en-ZA" sz="2000" dirty="0" err="1" smtClean="0">
                <a:latin typeface="Arial" panose="020B0604020202020204" pitchFamily="34" charset="0"/>
                <a:cs typeface="Arial" panose="020B0604020202020204" pitchFamily="34" charset="0"/>
              </a:rPr>
              <a:t>StatSA</a:t>
            </a:r>
            <a:endParaRPr lang="en-ZA" sz="2000" dirty="0" smtClean="0">
              <a:latin typeface="Arial" panose="020B0604020202020204" pitchFamily="34" charset="0"/>
              <a:cs typeface="Arial" panose="020B0604020202020204" pitchFamily="34" charset="0"/>
            </a:endParaRPr>
          </a:p>
          <a:p>
            <a:pPr lvl="1"/>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Household expenditure benchmarks</a:t>
            </a:r>
            <a:endParaRPr lang="en-ZA"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Human settlement performance in relation to benchmarks</a:t>
            </a:r>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A proposal fo</a:t>
            </a:r>
            <a:r>
              <a:rPr lang="en-ZA" sz="2000" dirty="0" smtClean="0">
                <a:latin typeface="Arial" panose="020B0604020202020204" pitchFamily="34" charset="0"/>
                <a:cs typeface="Arial" panose="020B0604020202020204" pitchFamily="34" charset="0"/>
              </a:rPr>
              <a:t>r comprehensive </a:t>
            </a:r>
            <a:r>
              <a:rPr lang="en-ZA" sz="2000" dirty="0" smtClean="0">
                <a:latin typeface="Arial" panose="020B0604020202020204" pitchFamily="34" charset="0"/>
                <a:cs typeface="Arial" panose="020B0604020202020204" pitchFamily="34" charset="0"/>
              </a:rPr>
              <a:t>performance </a:t>
            </a:r>
            <a:r>
              <a:rPr lang="en-ZA" sz="2000" dirty="0" smtClean="0">
                <a:latin typeface="Arial" panose="020B0604020202020204" pitchFamily="34" charset="0"/>
                <a:cs typeface="Arial" panose="020B0604020202020204" pitchFamily="34" charset="0"/>
              </a:rPr>
              <a:t>indicators for human settlement including </a:t>
            </a:r>
            <a:r>
              <a:rPr lang="en-ZA" sz="2000" dirty="0" smtClean="0">
                <a:latin typeface="Arial" panose="020B0604020202020204" pitchFamily="34" charset="0"/>
                <a:cs typeface="Arial" panose="020B0604020202020204" pitchFamily="34" charset="0"/>
              </a:rPr>
              <a:t>affordability</a:t>
            </a: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Conclusions and recommendations</a:t>
            </a:r>
            <a:endParaRPr lang="en-ZA" sz="2000" dirty="0">
              <a:latin typeface="Arial" panose="020B0604020202020204" pitchFamily="34" charset="0"/>
              <a:cs typeface="Arial" panose="020B0604020202020204" pitchFamily="34" charset="0"/>
            </a:endParaRPr>
          </a:p>
        </p:txBody>
      </p:sp>
      <p:sp>
        <p:nvSpPr>
          <p:cNvPr id="5" name="Title 1"/>
          <p:cNvSpPr txBox="1">
            <a:spLocks/>
          </p:cNvSpPr>
          <p:nvPr/>
        </p:nvSpPr>
        <p:spPr>
          <a:xfrm>
            <a:off x="393700" y="525464"/>
            <a:ext cx="7772400" cy="5461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FFFFFF"/>
                </a:solidFill>
                <a:latin typeface="Arial"/>
                <a:ea typeface="+mj-ea"/>
                <a:cs typeface="Arial"/>
              </a:defRPr>
            </a:lvl1pPr>
          </a:lstStyle>
          <a:p>
            <a:r>
              <a:rPr lang="en-ZA" dirty="0" smtClean="0"/>
              <a:t>Structure</a:t>
            </a:r>
            <a:endParaRPr lang="en-GB" dirty="0"/>
          </a:p>
        </p:txBody>
      </p:sp>
    </p:spTree>
    <p:extLst>
      <p:ext uri="{BB962C8B-B14F-4D97-AF65-F5344CB8AC3E}">
        <p14:creationId xmlns:p14="http://schemas.microsoft.com/office/powerpoint/2010/main" val="1528889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a:t>Fixed broadband subscribers and smartphones</a:t>
            </a:r>
            <a:endParaRPr lang="en-GB" dirty="0"/>
          </a:p>
        </p:txBody>
      </p:sp>
      <p:sp>
        <p:nvSpPr>
          <p:cNvPr id="3" name="TextBox 2"/>
          <p:cNvSpPr txBox="1"/>
          <p:nvPr/>
        </p:nvSpPr>
        <p:spPr>
          <a:xfrm>
            <a:off x="5794512" y="1482291"/>
            <a:ext cx="3063737" cy="4893647"/>
          </a:xfrm>
          <a:prstGeom prst="rect">
            <a:avLst/>
          </a:prstGeom>
          <a:noFill/>
        </p:spPr>
        <p:txBody>
          <a:bodyPr wrap="square" rtlCol="0">
            <a:spAutoFit/>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Rapid uptake in broadband subscriptions in N America and Europe</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Similar uptake in Mauritius</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Increasing uptake in Botswana</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South African uptake increases to 2013 and then reduces</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Ongoing increase in smartphone users </a:t>
            </a:r>
          </a:p>
          <a:p>
            <a:pPr lvl="1"/>
            <a:endParaRPr lang="en-GB" sz="2400" dirty="0"/>
          </a:p>
        </p:txBody>
      </p:sp>
      <p:pic>
        <p:nvPicPr>
          <p:cNvPr id="6" name="Picture 5"/>
          <p:cNvPicPr>
            <a:picLocks noChangeAspect="1"/>
          </p:cNvPicPr>
          <p:nvPr/>
        </p:nvPicPr>
        <p:blipFill rotWithShape="1">
          <a:blip r:embed="rId3"/>
          <a:srcRect l="22209" t="25314" r="232" b="15808"/>
          <a:stretch/>
        </p:blipFill>
        <p:spPr>
          <a:xfrm>
            <a:off x="156429" y="1371913"/>
            <a:ext cx="5297313" cy="2513335"/>
          </a:xfrm>
          <a:prstGeom prst="rect">
            <a:avLst/>
          </a:prstGeom>
        </p:spPr>
      </p:pic>
      <p:sp>
        <p:nvSpPr>
          <p:cNvPr id="9" name="Rectangle 8"/>
          <p:cNvSpPr/>
          <p:nvPr/>
        </p:nvSpPr>
        <p:spPr>
          <a:xfrm>
            <a:off x="5221102" y="6534649"/>
            <a:ext cx="4572000" cy="338554"/>
          </a:xfrm>
          <a:prstGeom prst="rect">
            <a:avLst/>
          </a:prstGeom>
        </p:spPr>
        <p:txBody>
          <a:bodyPr>
            <a:spAutoFit/>
          </a:bodyPr>
          <a:lstStyle/>
          <a:p>
            <a:r>
              <a:rPr lang="en-ZA" sz="800" dirty="0"/>
              <a:t>World Bank</a:t>
            </a:r>
          </a:p>
          <a:p>
            <a:r>
              <a:rPr lang="en-ZA" sz="800" dirty="0"/>
              <a:t>https://www.statista.com/statistics/488376/forecast-of-smartphone-users-in-south-africa/</a:t>
            </a:r>
          </a:p>
        </p:txBody>
      </p:sp>
      <p:pic>
        <p:nvPicPr>
          <p:cNvPr id="7" name="Picture 6"/>
          <p:cNvPicPr>
            <a:picLocks noChangeAspect="1"/>
          </p:cNvPicPr>
          <p:nvPr/>
        </p:nvPicPr>
        <p:blipFill>
          <a:blip r:embed="rId4"/>
          <a:stretch>
            <a:fillRect/>
          </a:stretch>
        </p:blipFill>
        <p:spPr>
          <a:xfrm>
            <a:off x="636933" y="4076749"/>
            <a:ext cx="4392268" cy="2781251"/>
          </a:xfrm>
          <a:prstGeom prst="rect">
            <a:avLst/>
          </a:prstGeom>
        </p:spPr>
      </p:pic>
    </p:spTree>
    <p:extLst>
      <p:ext uri="{BB962C8B-B14F-4D97-AF65-F5344CB8AC3E}">
        <p14:creationId xmlns:p14="http://schemas.microsoft.com/office/powerpoint/2010/main" val="183546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9773"/>
          <a:stretch/>
        </p:blipFill>
        <p:spPr>
          <a:xfrm>
            <a:off x="-99708" y="1319644"/>
            <a:ext cx="9343415" cy="4603175"/>
          </a:xfrm>
          <a:prstGeom prst="rect">
            <a:avLst/>
          </a:prstGeom>
        </p:spPr>
      </p:pic>
      <p:sp>
        <p:nvSpPr>
          <p:cNvPr id="46" name="Title 45"/>
          <p:cNvSpPr>
            <a:spLocks noGrp="1"/>
          </p:cNvSpPr>
          <p:nvPr>
            <p:ph type="title"/>
          </p:nvPr>
        </p:nvSpPr>
        <p:spPr/>
        <p:txBody>
          <a:bodyPr/>
          <a:lstStyle/>
          <a:p>
            <a:endParaRPr lang="en-ZA"/>
          </a:p>
        </p:txBody>
      </p:sp>
      <p:sp>
        <p:nvSpPr>
          <p:cNvPr id="47" name="Rectangle 46"/>
          <p:cNvSpPr/>
          <p:nvPr/>
        </p:nvSpPr>
        <p:spPr>
          <a:xfrm>
            <a:off x="2171700" y="5955040"/>
            <a:ext cx="4572000" cy="646331"/>
          </a:xfrm>
          <a:prstGeom prst="rect">
            <a:avLst/>
          </a:prstGeom>
        </p:spPr>
        <p:txBody>
          <a:bodyPr>
            <a:spAutoFit/>
          </a:bodyPr>
          <a:lstStyle/>
          <a:p>
            <a:r>
              <a:rPr lang="en-ZA" dirty="0"/>
              <a:t>https://www.moneyweb.co.za/archive/how-south-africans-spend-their-money/</a:t>
            </a:r>
          </a:p>
        </p:txBody>
      </p:sp>
    </p:spTree>
    <p:extLst>
      <p:ext uri="{BB962C8B-B14F-4D97-AF65-F5344CB8AC3E}">
        <p14:creationId xmlns:p14="http://schemas.microsoft.com/office/powerpoint/2010/main" val="92389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4" name="Picture 3"/>
          <p:cNvPicPr>
            <a:picLocks noChangeAspect="1"/>
          </p:cNvPicPr>
          <p:nvPr/>
        </p:nvPicPr>
        <p:blipFill>
          <a:blip r:embed="rId2"/>
          <a:stretch>
            <a:fillRect/>
          </a:stretch>
        </p:blipFill>
        <p:spPr>
          <a:xfrm>
            <a:off x="542924" y="1417638"/>
            <a:ext cx="5438775" cy="4952911"/>
          </a:xfrm>
          <a:prstGeom prst="rect">
            <a:avLst/>
          </a:prstGeom>
        </p:spPr>
      </p:pic>
    </p:spTree>
    <p:extLst>
      <p:ext uri="{BB962C8B-B14F-4D97-AF65-F5344CB8AC3E}">
        <p14:creationId xmlns:p14="http://schemas.microsoft.com/office/powerpoint/2010/main" val="78917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2050" name="Picture 2" descr="Food_expenditures_and_malnutr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30553"/>
            <a:ext cx="7572375" cy="45520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967335"/>
            <a:ext cx="4572000" cy="923330"/>
          </a:xfrm>
          <a:prstGeom prst="rect">
            <a:avLst/>
          </a:prstGeom>
        </p:spPr>
        <p:txBody>
          <a:bodyPr>
            <a:spAutoFit/>
          </a:bodyPr>
          <a:lstStyle/>
          <a:p>
            <a:r>
              <a:rPr lang="en-ZA" dirty="0">
                <a:hlinkClick r:id="rId3"/>
              </a:rPr>
              <a:t>https://www.vox.com/2014/7/6/5874499/map-heres-how-much-every-country-spends-on-food</a:t>
            </a:r>
            <a:endParaRPr lang="en-ZA" dirty="0"/>
          </a:p>
        </p:txBody>
      </p:sp>
    </p:spTree>
    <p:extLst>
      <p:ext uri="{BB962C8B-B14F-4D97-AF65-F5344CB8AC3E}">
        <p14:creationId xmlns:p14="http://schemas.microsoft.com/office/powerpoint/2010/main" val="717320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3074" name="Picture 2" descr="https://www.ft.com/__origami/service/image/v2/images/raw/http%3A%2F%2Fcom.ft.imagepublish.upp-prod-eu.s3.amazonaws.com%2F0ab3b134-2006-11e9-b126-46fc3ad87c65?source=next&amp;fit=scale-down&amp;quality=highest&amp;width=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1771650"/>
            <a:ext cx="6667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739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
        <p:nvSpPr>
          <p:cNvPr id="4" name="Rectangle 3"/>
          <p:cNvSpPr/>
          <p:nvPr/>
        </p:nvSpPr>
        <p:spPr>
          <a:xfrm>
            <a:off x="2286000" y="2967335"/>
            <a:ext cx="4572000" cy="923330"/>
          </a:xfrm>
          <a:prstGeom prst="rect">
            <a:avLst/>
          </a:prstGeom>
        </p:spPr>
        <p:txBody>
          <a:bodyPr>
            <a:spAutoFit/>
          </a:bodyPr>
          <a:lstStyle/>
          <a:p>
            <a:r>
              <a:rPr lang="en-ZA" dirty="0">
                <a:hlinkClick r:id="rId2"/>
              </a:rPr>
              <a:t>https://za.investing.com/analysis/blog:-south-african-household-spending-patterns-200169037</a:t>
            </a:r>
            <a:endParaRPr lang="en-ZA" dirty="0"/>
          </a:p>
        </p:txBody>
      </p:sp>
      <p:pic>
        <p:nvPicPr>
          <p:cNvPr id="5" name="Picture 4"/>
          <p:cNvPicPr>
            <a:picLocks noChangeAspect="1"/>
          </p:cNvPicPr>
          <p:nvPr/>
        </p:nvPicPr>
        <p:blipFill>
          <a:blip r:embed="rId3"/>
          <a:stretch>
            <a:fillRect/>
          </a:stretch>
        </p:blipFill>
        <p:spPr>
          <a:xfrm>
            <a:off x="4114799" y="2967335"/>
            <a:ext cx="3762375" cy="2851641"/>
          </a:xfrm>
          <a:prstGeom prst="rect">
            <a:avLst/>
          </a:prstGeom>
        </p:spPr>
      </p:pic>
    </p:spTree>
    <p:extLst>
      <p:ext uri="{BB962C8B-B14F-4D97-AF65-F5344CB8AC3E}">
        <p14:creationId xmlns:p14="http://schemas.microsoft.com/office/powerpoint/2010/main" val="2038729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World bank</a:t>
            </a:r>
            <a:endParaRPr lang="en-ZA" dirty="0"/>
          </a:p>
        </p:txBody>
      </p:sp>
      <p:pic>
        <p:nvPicPr>
          <p:cNvPr id="4" name="Picture 3"/>
          <p:cNvPicPr>
            <a:picLocks noChangeAspect="1"/>
          </p:cNvPicPr>
          <p:nvPr/>
        </p:nvPicPr>
        <p:blipFill>
          <a:blip r:embed="rId2"/>
          <a:stretch>
            <a:fillRect/>
          </a:stretch>
        </p:blipFill>
        <p:spPr>
          <a:xfrm>
            <a:off x="1485900" y="3066870"/>
            <a:ext cx="9144000" cy="5086709"/>
          </a:xfrm>
          <a:prstGeom prst="rect">
            <a:avLst/>
          </a:prstGeom>
        </p:spPr>
      </p:pic>
      <p:pic>
        <p:nvPicPr>
          <p:cNvPr id="5" name="Picture 4"/>
          <p:cNvPicPr>
            <a:picLocks noChangeAspect="1"/>
          </p:cNvPicPr>
          <p:nvPr/>
        </p:nvPicPr>
        <p:blipFill>
          <a:blip r:embed="rId3"/>
          <a:stretch>
            <a:fillRect/>
          </a:stretch>
        </p:blipFill>
        <p:spPr>
          <a:xfrm>
            <a:off x="1481291" y="0"/>
            <a:ext cx="6181418" cy="6858000"/>
          </a:xfrm>
          <a:prstGeom prst="rect">
            <a:avLst/>
          </a:prstGeom>
        </p:spPr>
      </p:pic>
      <p:pic>
        <p:nvPicPr>
          <p:cNvPr id="6" name="Picture 5"/>
          <p:cNvPicPr>
            <a:picLocks noChangeAspect="1"/>
          </p:cNvPicPr>
          <p:nvPr/>
        </p:nvPicPr>
        <p:blipFill>
          <a:blip r:embed="rId4"/>
          <a:stretch>
            <a:fillRect/>
          </a:stretch>
        </p:blipFill>
        <p:spPr>
          <a:xfrm>
            <a:off x="0" y="1142216"/>
            <a:ext cx="9144000" cy="4573567"/>
          </a:xfrm>
          <a:prstGeom prst="rect">
            <a:avLst/>
          </a:prstGeom>
        </p:spPr>
      </p:pic>
    </p:spTree>
    <p:extLst>
      <p:ext uri="{BB962C8B-B14F-4D97-AF65-F5344CB8AC3E}">
        <p14:creationId xmlns:p14="http://schemas.microsoft.com/office/powerpoint/2010/main" val="303900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sp>
        <p:nvSpPr>
          <p:cNvPr id="4" name="Rectangle 1"/>
          <p:cNvSpPr>
            <a:spLocks noChangeArrowheads="1"/>
          </p:cNvSpPr>
          <p:nvPr/>
        </p:nvSpPr>
        <p:spPr bwMode="auto">
          <a:xfrm>
            <a:off x="1341438" y="627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7285" tIns="104742" rIns="87285"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r>
            <a:b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br>
            <a: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r>
            <a:b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br>
            <a:endPar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Segoe UI" panose="020B0502040204020203" pitchFamily="34" charset="0"/>
                <a:cs typeface="Arial" panose="020B0604020202020204" pitchFamily="34" charset="0"/>
              </a:rPr>
              <a:t>  </a:t>
            </a:r>
            <a:endPar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r>
            <a:b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br>
            <a: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r>
            <a:b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br>
            <a:endPar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Figure 1 Average annual household consumption</a:t>
            </a:r>
            <a:b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br>
            <a: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expenditure in 2015 and change from 2006 by broad expenditure categories (STATS</a:t>
            </a:r>
            <a:b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br>
            <a: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SA (Statistics South Africa), 2017)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800" b="0" i="0" u="none" strike="noStrike" cap="none" normalizeH="0" baseline="0" dirty="0" smtClean="0">
              <a:ln>
                <a:noFill/>
              </a:ln>
              <a:solidFill>
                <a:schemeClr val="tx1"/>
              </a:solidFill>
              <a:effectLst/>
              <a:latin typeface="Segoe UI" panose="020B0502040204020203" pitchFamily="34" charset="0"/>
              <a:cs typeface="Arial" panose="020B0604020202020204" pitchFamily="34" charset="0"/>
            </a:endParaRPr>
          </a:p>
        </p:txBody>
      </p:sp>
      <p:pic>
        <p:nvPicPr>
          <p:cNvPr id="4098" name="Picture 2" descr="C:\Users\jgibberd\AppData\Local\Temp\XPgrpwise\5CCC662BCENTRAL1POBOX1100166336C14060D1\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1181253"/>
            <a:ext cx="4773612" cy="392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94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5122" name="Picture 2" descr="Housing cost overburden rate, 201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99440"/>
            <a:ext cx="8667750" cy="6105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967335"/>
            <a:ext cx="4572000" cy="923330"/>
          </a:xfrm>
          <a:prstGeom prst="rect">
            <a:avLst/>
          </a:prstGeom>
        </p:spPr>
        <p:txBody>
          <a:bodyPr>
            <a:spAutoFit/>
          </a:bodyPr>
          <a:lstStyle/>
          <a:p>
            <a:r>
              <a:rPr lang="en-ZA" dirty="0">
                <a:hlinkClick r:id="rId3"/>
              </a:rPr>
              <a:t>https://ec.europa.eu/eurostat/web/products-eurostat-news/-/DDN-20170309-1?inheritRedirect=true</a:t>
            </a:r>
            <a:endParaRPr lang="en-ZA" dirty="0"/>
          </a:p>
        </p:txBody>
      </p:sp>
      <p:sp>
        <p:nvSpPr>
          <p:cNvPr id="5" name="Rectangle 4"/>
          <p:cNvSpPr/>
          <p:nvPr/>
        </p:nvSpPr>
        <p:spPr>
          <a:xfrm>
            <a:off x="2203450" y="4934634"/>
            <a:ext cx="4572000" cy="646331"/>
          </a:xfrm>
          <a:prstGeom prst="rect">
            <a:avLst/>
          </a:prstGeom>
        </p:spPr>
        <p:txBody>
          <a:bodyPr>
            <a:spAutoFit/>
          </a:bodyPr>
          <a:lstStyle/>
          <a:p>
            <a:r>
              <a:rPr lang="en-ZA" dirty="0">
                <a:hlinkClick r:id="rId4"/>
              </a:rPr>
              <a:t>https://www.saldru.uct.ac.za/income-comparison-tool/</a:t>
            </a:r>
            <a:endParaRPr lang="en-ZA" dirty="0"/>
          </a:p>
        </p:txBody>
      </p:sp>
    </p:spTree>
    <p:extLst>
      <p:ext uri="{BB962C8B-B14F-4D97-AF65-F5344CB8AC3E}">
        <p14:creationId xmlns:p14="http://schemas.microsoft.com/office/powerpoint/2010/main" val="81385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a:t>SDG 11.1.1 Proportion of population living in slums</a:t>
            </a:r>
          </a:p>
        </p:txBody>
      </p:sp>
      <p:sp>
        <p:nvSpPr>
          <p:cNvPr id="3" name="TextBox 2"/>
          <p:cNvSpPr txBox="1"/>
          <p:nvPr/>
        </p:nvSpPr>
        <p:spPr>
          <a:xfrm>
            <a:off x="6099463" y="1501541"/>
            <a:ext cx="2685623" cy="4401205"/>
          </a:xfrm>
          <a:prstGeom prst="rect">
            <a:avLst/>
          </a:prstGeom>
          <a:noFill/>
        </p:spPr>
        <p:txBody>
          <a:bodyPr wrap="square" rtlCol="0">
            <a:spAutoFit/>
          </a:bodyPr>
          <a:lstStyle/>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Proportion of urban population living in slums, informal settlements or inadequate housing.</a:t>
            </a: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South Africa, 2017: 13.7% of households living in informal dwellings/tents/caravans</a:t>
            </a: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16477" t="26959" r="16250" b="12992"/>
          <a:stretch/>
        </p:blipFill>
        <p:spPr>
          <a:xfrm>
            <a:off x="825019" y="1324819"/>
            <a:ext cx="4945040" cy="2758808"/>
          </a:xfrm>
          <a:prstGeom prst="rect">
            <a:avLst/>
          </a:prstGeom>
        </p:spPr>
      </p:pic>
      <p:sp>
        <p:nvSpPr>
          <p:cNvPr id="8" name="Rectangle 7"/>
          <p:cNvSpPr/>
          <p:nvPr/>
        </p:nvSpPr>
        <p:spPr>
          <a:xfrm>
            <a:off x="6343233" y="6640173"/>
            <a:ext cx="2800767" cy="215444"/>
          </a:xfrm>
          <a:prstGeom prst="rect">
            <a:avLst/>
          </a:prstGeom>
        </p:spPr>
        <p:txBody>
          <a:bodyPr wrap="none">
            <a:spAutoFit/>
          </a:bodyPr>
          <a:lstStyle/>
          <a:p>
            <a:r>
              <a:rPr lang="en-ZA" sz="800" dirty="0">
                <a:hlinkClick r:id="rId4"/>
              </a:rPr>
              <a:t>https://sdg-tracker.org/cities</a:t>
            </a:r>
            <a:r>
              <a:rPr lang="en-ZA" sz="800" dirty="0"/>
              <a:t>   General Household Survey 2017</a:t>
            </a:r>
          </a:p>
        </p:txBody>
      </p:sp>
      <p:graphicFrame>
        <p:nvGraphicFramePr>
          <p:cNvPr id="7" name="Chart 6"/>
          <p:cNvGraphicFramePr>
            <a:graphicFrameLocks/>
          </p:cNvGraphicFramePr>
          <p:nvPr>
            <p:extLst/>
          </p:nvPr>
        </p:nvGraphicFramePr>
        <p:xfrm>
          <a:off x="825020" y="4197927"/>
          <a:ext cx="4945040" cy="2315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1470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t>SDG 7.1.1 Access to electricity</a:t>
            </a:r>
          </a:p>
        </p:txBody>
      </p:sp>
      <p:sp>
        <p:nvSpPr>
          <p:cNvPr id="3" name="TextBox 2"/>
          <p:cNvSpPr txBox="1"/>
          <p:nvPr/>
        </p:nvSpPr>
        <p:spPr>
          <a:xfrm>
            <a:off x="6099463" y="1501541"/>
            <a:ext cx="3044537" cy="3477875"/>
          </a:xfrm>
          <a:prstGeom prst="rect">
            <a:avLst/>
          </a:prstGeom>
          <a:noFill/>
        </p:spPr>
        <p:txBody>
          <a:bodyPr wrap="square" rtlCol="0">
            <a:spAutoFit/>
          </a:bodyPr>
          <a:lstStyle/>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Proportion of population with access to electricity.</a:t>
            </a: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South Africa 2016: 84% of households had  connection to mains electricity</a:t>
            </a:r>
          </a:p>
          <a:p>
            <a:r>
              <a:rPr lang="en-ZA"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16% do not have a connection </a:t>
            </a:r>
          </a:p>
        </p:txBody>
      </p:sp>
      <p:sp>
        <p:nvSpPr>
          <p:cNvPr id="8" name="Rectangle 7"/>
          <p:cNvSpPr/>
          <p:nvPr/>
        </p:nvSpPr>
        <p:spPr>
          <a:xfrm>
            <a:off x="6343233" y="6639018"/>
            <a:ext cx="2800767" cy="215444"/>
          </a:xfrm>
          <a:prstGeom prst="rect">
            <a:avLst/>
          </a:prstGeom>
        </p:spPr>
        <p:txBody>
          <a:bodyPr wrap="none">
            <a:spAutoFit/>
          </a:bodyPr>
          <a:lstStyle/>
          <a:p>
            <a:r>
              <a:rPr lang="en-ZA" sz="800" dirty="0">
                <a:hlinkClick r:id="rId3"/>
              </a:rPr>
              <a:t>https://sdg-tracker.org/cities</a:t>
            </a:r>
            <a:r>
              <a:rPr lang="en-ZA" sz="800" dirty="0"/>
              <a:t>   General Household Survey 2016</a:t>
            </a:r>
          </a:p>
        </p:txBody>
      </p:sp>
      <p:sp>
        <p:nvSpPr>
          <p:cNvPr id="5"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761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Helvetica Neue"/>
              </a:rPr>
              <a:t>SDG INDICATOR 6.1.1</a:t>
            </a:r>
            <a:endParaRPr kumimoji="0" lang="en-US" altLang="en-US" sz="700" b="0" i="0" u="none" strike="noStrike" cap="none" normalizeH="0" baseline="0">
              <a:ln>
                <a:noFill/>
              </a:ln>
              <a:solidFill>
                <a:srgbClr val="26BDE2"/>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BDE2"/>
                </a:solidFill>
                <a:effectLst/>
                <a:latin typeface="Helvetica Neue"/>
              </a:rPr>
              <a:t>Safe drinking water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373A3C"/>
                </a:solidFill>
                <a:effectLst/>
                <a:latin typeface="Helvetica Neue"/>
              </a:rPr>
              <a:t>Definition:</a:t>
            </a:r>
            <a:r>
              <a:rPr kumimoji="0" lang="en-US" altLang="en-US" sz="1200" b="0" i="0" u="none" strike="noStrike" cap="none" normalizeH="0" baseline="0">
                <a:ln>
                  <a:noFill/>
                </a:ln>
                <a:solidFill>
                  <a:srgbClr val="373A3C"/>
                </a:solidFill>
                <a:effectLst/>
                <a:latin typeface="Helvetica Neue"/>
              </a:rPr>
              <a:t> Indicator 6.1.1 is the Proportion of population using safely managed drinking water services.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Chart 9"/>
          <p:cNvGraphicFramePr>
            <a:graphicFrameLocks/>
          </p:cNvGraphicFramePr>
          <p:nvPr>
            <p:extLst/>
          </p:nvPr>
        </p:nvGraphicFramePr>
        <p:xfrm>
          <a:off x="1127216" y="370214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rotWithShape="1">
          <a:blip r:embed="rId5"/>
          <a:srcRect l="52386" t="30546" r="8409" b="29272"/>
          <a:stretch/>
        </p:blipFill>
        <p:spPr>
          <a:xfrm>
            <a:off x="1444335" y="1405751"/>
            <a:ext cx="3584865" cy="2296392"/>
          </a:xfrm>
          <a:prstGeom prst="rect">
            <a:avLst/>
          </a:prstGeom>
        </p:spPr>
      </p:pic>
    </p:spTree>
    <p:extLst>
      <p:ext uri="{BB962C8B-B14F-4D97-AF65-F5344CB8AC3E}">
        <p14:creationId xmlns:p14="http://schemas.microsoft.com/office/powerpoint/2010/main" val="408300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SDG 6.1.1 Safe drinking water</a:t>
            </a:r>
          </a:p>
        </p:txBody>
      </p:sp>
      <p:sp>
        <p:nvSpPr>
          <p:cNvPr id="3" name="TextBox 2"/>
          <p:cNvSpPr txBox="1"/>
          <p:nvPr/>
        </p:nvSpPr>
        <p:spPr>
          <a:xfrm>
            <a:off x="6099463" y="1501541"/>
            <a:ext cx="3044537" cy="4278094"/>
          </a:xfrm>
          <a:prstGeom prst="rect">
            <a:avLst/>
          </a:prstGeom>
          <a:noFill/>
        </p:spPr>
        <p:txBody>
          <a:bodyPr wrap="square" rtlCol="0">
            <a:spAutoFit/>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Safe drinking water: Share of the total population using a safely managed drinking water service; that is, one located on premises, available when needed and free from contamination.</a:t>
            </a:r>
          </a:p>
          <a:p>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South Africa 2017: 1,755,000 households with no water supply </a:t>
            </a:r>
            <a:r>
              <a:rPr lang="en-ZA" dirty="0" smtClean="0">
                <a:latin typeface="Arial" panose="020B0604020202020204" pitchFamily="34" charset="0"/>
                <a:cs typeface="Arial" panose="020B0604020202020204" pitchFamily="34" charset="0"/>
              </a:rPr>
              <a:t>infrastructure (3% of the total population)</a:t>
            </a:r>
            <a:endParaRPr lang="en-ZA" dirty="0">
              <a:latin typeface="Arial" panose="020B0604020202020204" pitchFamily="34" charset="0"/>
              <a:cs typeface="Arial" panose="020B0604020202020204" pitchFamily="34" charset="0"/>
            </a:endParaRPr>
          </a:p>
        </p:txBody>
      </p:sp>
      <p:sp>
        <p:nvSpPr>
          <p:cNvPr id="8" name="Rectangle 7"/>
          <p:cNvSpPr/>
          <p:nvPr/>
        </p:nvSpPr>
        <p:spPr>
          <a:xfrm>
            <a:off x="6454449" y="6642556"/>
            <a:ext cx="2800767" cy="215444"/>
          </a:xfrm>
          <a:prstGeom prst="rect">
            <a:avLst/>
          </a:prstGeom>
        </p:spPr>
        <p:txBody>
          <a:bodyPr wrap="none">
            <a:spAutoFit/>
          </a:bodyPr>
          <a:lstStyle/>
          <a:p>
            <a:r>
              <a:rPr lang="en-ZA" sz="800" dirty="0">
                <a:hlinkClick r:id="rId3"/>
              </a:rPr>
              <a:t>https://sdg-tracker.org/cities</a:t>
            </a:r>
            <a:r>
              <a:rPr lang="en-ZA" sz="800" dirty="0"/>
              <a:t>   General Household Survey 2017</a:t>
            </a:r>
          </a:p>
        </p:txBody>
      </p:sp>
      <p:sp>
        <p:nvSpPr>
          <p:cNvPr id="5"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761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Helvetica Neue"/>
              </a:rPr>
              <a:t>SDG INDICATOR 6.1.1</a:t>
            </a:r>
            <a:endParaRPr kumimoji="0" lang="en-US" altLang="en-US" sz="700" b="0" i="0" u="none" strike="noStrike" cap="none" normalizeH="0" baseline="0" dirty="0">
              <a:ln>
                <a:noFill/>
              </a:ln>
              <a:solidFill>
                <a:srgbClr val="26BDE2"/>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6BDE2"/>
                </a:solidFill>
                <a:effectLst/>
                <a:latin typeface="Helvetica Neue"/>
              </a:rPr>
              <a:t>Safe drinking water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73A3C"/>
                </a:solidFill>
                <a:effectLst/>
                <a:latin typeface="Helvetica Neue"/>
              </a:rPr>
              <a:t>Definition:</a:t>
            </a:r>
            <a:r>
              <a:rPr kumimoji="0" lang="en-US" altLang="en-US" sz="1200" b="0" i="0" u="none" strike="noStrike" cap="none" normalizeH="0" baseline="0" dirty="0">
                <a:ln>
                  <a:noFill/>
                </a:ln>
                <a:solidFill>
                  <a:srgbClr val="373A3C"/>
                </a:solidFill>
                <a:effectLst/>
                <a:latin typeface="Helvetica Neue"/>
              </a:rPr>
              <a:t> Indicator 6.1.1 is the Proportion of population using safely managed drinking water services.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rotWithShape="1">
          <a:blip r:embed="rId4"/>
          <a:srcRect l="51932" t="22727" r="8977" b="38545"/>
          <a:stretch/>
        </p:blipFill>
        <p:spPr>
          <a:xfrm>
            <a:off x="1423555" y="1451914"/>
            <a:ext cx="3574474" cy="2213263"/>
          </a:xfrm>
          <a:prstGeom prst="rect">
            <a:avLst/>
          </a:prstGeom>
        </p:spPr>
      </p:pic>
      <p:pic>
        <p:nvPicPr>
          <p:cNvPr id="10" name="Picture 9"/>
          <p:cNvPicPr>
            <a:picLocks noChangeAspect="1"/>
          </p:cNvPicPr>
          <p:nvPr/>
        </p:nvPicPr>
        <p:blipFill>
          <a:blip r:embed="rId5"/>
          <a:stretch>
            <a:fillRect/>
          </a:stretch>
        </p:blipFill>
        <p:spPr>
          <a:xfrm>
            <a:off x="612449" y="3828930"/>
            <a:ext cx="5453817" cy="2583989"/>
          </a:xfrm>
          <a:prstGeom prst="rect">
            <a:avLst/>
          </a:prstGeom>
        </p:spPr>
      </p:pic>
    </p:spTree>
    <p:extLst>
      <p:ext uri="{BB962C8B-B14F-4D97-AF65-F5344CB8AC3E}">
        <p14:creationId xmlns:p14="http://schemas.microsoft.com/office/powerpoint/2010/main" val="3557040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SDG 6.2.1 Safe sanitation and hygiene</a:t>
            </a:r>
          </a:p>
        </p:txBody>
      </p:sp>
      <p:sp>
        <p:nvSpPr>
          <p:cNvPr id="3" name="TextBox 2"/>
          <p:cNvSpPr txBox="1"/>
          <p:nvPr/>
        </p:nvSpPr>
        <p:spPr>
          <a:xfrm>
            <a:off x="6099463" y="1501541"/>
            <a:ext cx="3044537" cy="4401205"/>
          </a:xfrm>
          <a:prstGeom prst="rect">
            <a:avLst/>
          </a:prstGeom>
          <a:noFill/>
        </p:spPr>
        <p:txBody>
          <a:bodyPr wrap="square" rtlCol="0">
            <a:spAutoFit/>
          </a:bodyPr>
          <a:lstStyle/>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Proportion of Population using a safely managed sanitation service; that is, excreta safely disposed of in situ or treated off-site.</a:t>
            </a:r>
          </a:p>
          <a:p>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 South Africa 2017: 15.8% of households had substandard toilet facility </a:t>
            </a:r>
            <a:r>
              <a:rPr lang="en-ZA" sz="2000" dirty="0" err="1">
                <a:latin typeface="Arial" panose="020B0604020202020204" pitchFamily="34" charset="0"/>
                <a:cs typeface="Arial" panose="020B0604020202020204" pitchFamily="34" charset="0"/>
              </a:rPr>
              <a:t>ie</a:t>
            </a:r>
            <a:r>
              <a:rPr lang="en-ZA" sz="2000" dirty="0">
                <a:latin typeface="Arial" panose="020B0604020202020204" pitchFamily="34" charset="0"/>
                <a:cs typeface="Arial" panose="020B0604020202020204" pitchFamily="34" charset="0"/>
              </a:rPr>
              <a:t> chemical, pit without vent, bucket or ecological sanitation</a:t>
            </a:r>
          </a:p>
        </p:txBody>
      </p:sp>
      <p:sp>
        <p:nvSpPr>
          <p:cNvPr id="8" name="Rectangle 7"/>
          <p:cNvSpPr/>
          <p:nvPr/>
        </p:nvSpPr>
        <p:spPr>
          <a:xfrm>
            <a:off x="6343233" y="6642556"/>
            <a:ext cx="2800767" cy="215444"/>
          </a:xfrm>
          <a:prstGeom prst="rect">
            <a:avLst/>
          </a:prstGeom>
        </p:spPr>
        <p:txBody>
          <a:bodyPr wrap="none">
            <a:spAutoFit/>
          </a:bodyPr>
          <a:lstStyle/>
          <a:p>
            <a:r>
              <a:rPr lang="en-ZA" sz="800" dirty="0">
                <a:hlinkClick r:id="rId3"/>
              </a:rPr>
              <a:t>https://sdg-tracker.org/cities</a:t>
            </a:r>
            <a:r>
              <a:rPr lang="en-ZA" sz="800" dirty="0"/>
              <a:t>   General Household Survey 2017</a:t>
            </a:r>
          </a:p>
        </p:txBody>
      </p:sp>
      <p:sp>
        <p:nvSpPr>
          <p:cNvPr id="5"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761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Helvetica Neue"/>
              </a:rPr>
              <a:t>SDG INDICATOR 6.1.1</a:t>
            </a:r>
            <a:endParaRPr kumimoji="0" lang="en-US" altLang="en-US" sz="700" b="0" i="0" u="none" strike="noStrike" cap="none" normalizeH="0" baseline="0">
              <a:ln>
                <a:noFill/>
              </a:ln>
              <a:solidFill>
                <a:srgbClr val="26BDE2"/>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BDE2"/>
                </a:solidFill>
                <a:effectLst/>
                <a:latin typeface="Helvetica Neue"/>
              </a:rPr>
              <a:t>Safe drinking water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373A3C"/>
                </a:solidFill>
                <a:effectLst/>
                <a:latin typeface="Helvetica Neue"/>
              </a:rPr>
              <a:t>Definition:</a:t>
            </a:r>
            <a:r>
              <a:rPr kumimoji="0" lang="en-US" altLang="en-US" sz="1200" b="0" i="0" u="none" strike="noStrike" cap="none" normalizeH="0" baseline="0">
                <a:ln>
                  <a:noFill/>
                </a:ln>
                <a:solidFill>
                  <a:srgbClr val="373A3C"/>
                </a:solidFill>
                <a:effectLst/>
                <a:latin typeface="Helvetica Neue"/>
              </a:rPr>
              <a:t> Indicator 6.1.1 is the Proportion of population using safely managed drinking water services.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Chart 8"/>
          <p:cNvGraphicFramePr>
            <a:graphicFrameLocks/>
          </p:cNvGraphicFramePr>
          <p:nvPr>
            <p:extLst/>
          </p:nvPr>
        </p:nvGraphicFramePr>
        <p:xfrm>
          <a:off x="612449" y="3728319"/>
          <a:ext cx="4884343"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p:cNvPicPr>
            <a:picLocks noChangeAspect="1"/>
          </p:cNvPicPr>
          <p:nvPr/>
        </p:nvPicPr>
        <p:blipFill rotWithShape="1">
          <a:blip r:embed="rId5"/>
          <a:srcRect l="52386" t="43637" r="7386" b="17999"/>
          <a:stretch/>
        </p:blipFill>
        <p:spPr>
          <a:xfrm>
            <a:off x="1361208" y="1483260"/>
            <a:ext cx="3678383" cy="2192482"/>
          </a:xfrm>
          <a:prstGeom prst="rect">
            <a:avLst/>
          </a:prstGeom>
        </p:spPr>
      </p:pic>
    </p:spTree>
    <p:extLst>
      <p:ext uri="{BB962C8B-B14F-4D97-AF65-F5344CB8AC3E}">
        <p14:creationId xmlns:p14="http://schemas.microsoft.com/office/powerpoint/2010/main" val="1300448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5773" y="6479737"/>
            <a:ext cx="6951673" cy="400110"/>
          </a:xfrm>
          <a:prstGeom prst="rect">
            <a:avLst/>
          </a:prstGeom>
        </p:spPr>
        <p:txBody>
          <a:bodyPr wrap="square">
            <a:spAutoFit/>
          </a:bodyPr>
          <a:lstStyle/>
          <a:p>
            <a:r>
              <a:rPr lang="en-GB" sz="1000" dirty="0"/>
              <a:t>Green Drop report </a:t>
            </a:r>
          </a:p>
          <a:p>
            <a:r>
              <a:rPr lang="en-GB" sz="1000" dirty="0"/>
              <a:t>http://www.wrc.org.za/News/Pages/DroughttoolkitdevelopedformunicipalitiesinSouthAfrica.aspx</a:t>
            </a:r>
          </a:p>
        </p:txBody>
      </p:sp>
      <p:sp>
        <p:nvSpPr>
          <p:cNvPr id="6" name="TextBox 5"/>
          <p:cNvSpPr txBox="1"/>
          <p:nvPr/>
        </p:nvSpPr>
        <p:spPr>
          <a:xfrm>
            <a:off x="5203136" y="1311965"/>
            <a:ext cx="3581952" cy="4524315"/>
          </a:xfrm>
          <a:prstGeom prst="rect">
            <a:avLst/>
          </a:prstGeom>
          <a:noFill/>
        </p:spPr>
        <p:txBody>
          <a:bodyPr wrap="square" rtlCol="0">
            <a:spAutoFit/>
          </a:bodyPr>
          <a:lstStyle/>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Status of waste water treatment  facilities 2014:  26% Critical, 31% High Risk, 26% Moderate, 16% Low Risk (Green Drop report, 2014)</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Reliability of supply 20110 - 2016: 50% Limpopo, Mpumalanga households reported interruptions of greater than 2 days </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Rapid increases in water outages in North West, gradual increase nationally</a:t>
            </a:r>
          </a:p>
        </p:txBody>
      </p:sp>
      <p:sp>
        <p:nvSpPr>
          <p:cNvPr id="8" name="Title 1"/>
          <p:cNvSpPr txBox="1">
            <a:spLocks/>
          </p:cNvSpPr>
          <p:nvPr/>
        </p:nvSpPr>
        <p:spPr>
          <a:xfrm>
            <a:off x="241300" y="373064"/>
            <a:ext cx="7772400" cy="5461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a:solidFill>
                  <a:schemeClr val="bg1"/>
                </a:solidFill>
                <a:latin typeface="Arial" panose="020B0604020202020204" pitchFamily="34" charset="0"/>
                <a:cs typeface="Arial" panose="020B0604020202020204" pitchFamily="34" charset="0"/>
              </a:rPr>
              <a:t>Water systems maintenance</a:t>
            </a:r>
            <a:endParaRPr lang="en-GB" sz="28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srcRect l="26791" t="23031" r="4307" b="21642"/>
          <a:stretch/>
        </p:blipFill>
        <p:spPr>
          <a:xfrm>
            <a:off x="351687" y="3986765"/>
            <a:ext cx="4680321" cy="2306905"/>
          </a:xfrm>
          <a:prstGeom prst="rect">
            <a:avLst/>
          </a:prstGeom>
        </p:spPr>
      </p:pic>
      <p:pic>
        <p:nvPicPr>
          <p:cNvPr id="3" name="Picture 2"/>
          <p:cNvPicPr>
            <a:picLocks noChangeAspect="1"/>
          </p:cNvPicPr>
          <p:nvPr/>
        </p:nvPicPr>
        <p:blipFill>
          <a:blip r:embed="rId4"/>
          <a:stretch>
            <a:fillRect/>
          </a:stretch>
        </p:blipFill>
        <p:spPr>
          <a:xfrm>
            <a:off x="883228" y="1311965"/>
            <a:ext cx="2932545" cy="2740684"/>
          </a:xfrm>
          <a:prstGeom prst="rect">
            <a:avLst/>
          </a:prstGeom>
        </p:spPr>
      </p:pic>
    </p:spTree>
    <p:extLst>
      <p:ext uri="{BB962C8B-B14F-4D97-AF65-F5344CB8AC3E}">
        <p14:creationId xmlns:p14="http://schemas.microsoft.com/office/powerpoint/2010/main" val="1508419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The cost of transport</a:t>
            </a:r>
          </a:p>
        </p:txBody>
      </p:sp>
      <p:pic>
        <p:nvPicPr>
          <p:cNvPr id="3" name="Picture 2"/>
          <p:cNvPicPr>
            <a:picLocks noChangeAspect="1"/>
          </p:cNvPicPr>
          <p:nvPr/>
        </p:nvPicPr>
        <p:blipFill>
          <a:blip r:embed="rId3"/>
          <a:stretch>
            <a:fillRect/>
          </a:stretch>
        </p:blipFill>
        <p:spPr>
          <a:xfrm>
            <a:off x="619125" y="1433171"/>
            <a:ext cx="4681222" cy="2107243"/>
          </a:xfrm>
          <a:prstGeom prst="rect">
            <a:avLst/>
          </a:prstGeom>
        </p:spPr>
      </p:pic>
      <p:sp>
        <p:nvSpPr>
          <p:cNvPr id="4" name="Rectangle 3"/>
          <p:cNvSpPr/>
          <p:nvPr/>
        </p:nvSpPr>
        <p:spPr>
          <a:xfrm>
            <a:off x="6358890" y="6633941"/>
            <a:ext cx="5570220" cy="215444"/>
          </a:xfrm>
          <a:prstGeom prst="rect">
            <a:avLst/>
          </a:prstGeom>
        </p:spPr>
        <p:txBody>
          <a:bodyPr wrap="square">
            <a:spAutoFit/>
          </a:bodyPr>
          <a:lstStyle/>
          <a:p>
            <a:r>
              <a:rPr lang="en-ZA" sz="800" dirty="0"/>
              <a:t>http://www.statssa.gov.za/publications/P0310/P03102014.pdf</a:t>
            </a:r>
          </a:p>
        </p:txBody>
      </p:sp>
      <p:sp>
        <p:nvSpPr>
          <p:cNvPr id="5" name="TextBox 4"/>
          <p:cNvSpPr txBox="1"/>
          <p:nvPr/>
        </p:nvSpPr>
        <p:spPr>
          <a:xfrm>
            <a:off x="6099463" y="1501541"/>
            <a:ext cx="3044537" cy="5324535"/>
          </a:xfrm>
          <a:prstGeom prst="rect">
            <a:avLst/>
          </a:prstGeom>
          <a:noFill/>
        </p:spPr>
        <p:txBody>
          <a:bodyPr wrap="square" rtlCol="0">
            <a:spAutoFit/>
          </a:bodyPr>
          <a:lstStyle/>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Percentage of household income spent on transport</a:t>
            </a: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Northern Cape 20%</a:t>
            </a: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Mpumalanga 20%</a:t>
            </a: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North West 18%</a:t>
            </a: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Urban informal households 18%</a:t>
            </a:r>
          </a:p>
          <a:p>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Urban formal 16%</a:t>
            </a: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619125" y="3687052"/>
            <a:ext cx="4681222" cy="2656940"/>
          </a:xfrm>
          <a:prstGeom prst="rect">
            <a:avLst/>
          </a:prstGeom>
        </p:spPr>
      </p:pic>
    </p:spTree>
    <p:extLst>
      <p:ext uri="{BB962C8B-B14F-4D97-AF65-F5344CB8AC3E}">
        <p14:creationId xmlns:p14="http://schemas.microsoft.com/office/powerpoint/2010/main" val="3155348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Expenditure on housing, water and energy</a:t>
            </a:r>
          </a:p>
        </p:txBody>
      </p:sp>
      <p:pic>
        <p:nvPicPr>
          <p:cNvPr id="3" name="Picture 2"/>
          <p:cNvPicPr>
            <a:picLocks noChangeAspect="1"/>
          </p:cNvPicPr>
          <p:nvPr/>
        </p:nvPicPr>
        <p:blipFill rotWithShape="1">
          <a:blip r:embed="rId2"/>
          <a:srcRect t="-21381" b="-1"/>
          <a:stretch/>
        </p:blipFill>
        <p:spPr>
          <a:xfrm>
            <a:off x="5492573" y="7836028"/>
            <a:ext cx="9038823" cy="5650790"/>
          </a:xfrm>
          <a:prstGeom prst="rect">
            <a:avLst/>
          </a:prstGeom>
        </p:spPr>
      </p:pic>
      <p:sp>
        <p:nvSpPr>
          <p:cNvPr id="4" name="TextBox 3"/>
          <p:cNvSpPr txBox="1"/>
          <p:nvPr/>
        </p:nvSpPr>
        <p:spPr>
          <a:xfrm>
            <a:off x="6370320" y="1372111"/>
            <a:ext cx="2614654" cy="5632311"/>
          </a:xfrm>
          <a:prstGeom prst="rect">
            <a:avLst/>
          </a:prstGeom>
          <a:noFill/>
        </p:spPr>
        <p:txBody>
          <a:bodyPr wrap="square" rtlCol="0">
            <a:spAutoFit/>
          </a:bodyPr>
          <a:lstStyle/>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Percentage of household expenditure spent on housing, water, electricity, gas and other fuels (2006, 2011, 2015)</a:t>
            </a:r>
          </a:p>
          <a:p>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Gauteng increased from 24 to 37%</a:t>
            </a:r>
          </a:p>
          <a:p>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Mpumalanga from 17 to 27%</a:t>
            </a:r>
          </a:p>
          <a:p>
            <a:pPr marL="342900" indent="-342900">
              <a:buFont typeface="Arial" panose="020B0604020202020204" pitchFamily="34" charset="0"/>
              <a:buChar char="•"/>
            </a:pPr>
            <a:endParaRPr lang="en-ZA" sz="2000" dirty="0">
              <a:solidFill>
                <a:schemeClr val="tx2">
                  <a:lumMod val="60000"/>
                  <a:lumOff val="4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nvPr>
        </p:nvGraphicFramePr>
        <p:xfrm>
          <a:off x="241301" y="1382271"/>
          <a:ext cx="6003636" cy="483564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181035" y="6642556"/>
            <a:ext cx="4572000" cy="215444"/>
          </a:xfrm>
          <a:prstGeom prst="rect">
            <a:avLst/>
          </a:prstGeom>
        </p:spPr>
        <p:txBody>
          <a:bodyPr>
            <a:spAutoFit/>
          </a:bodyPr>
          <a:lstStyle/>
          <a:p>
            <a:r>
              <a:rPr lang="en-ZA" sz="800" dirty="0"/>
              <a:t>http://www.statssa.gov.za/publications/P03182/P031822017.pdf</a:t>
            </a:r>
          </a:p>
        </p:txBody>
      </p:sp>
    </p:spTree>
    <p:extLst>
      <p:ext uri="{BB962C8B-B14F-4D97-AF65-F5344CB8AC3E}">
        <p14:creationId xmlns:p14="http://schemas.microsoft.com/office/powerpoint/2010/main" val="3173546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17494</TotalTime>
  <Words>1857</Words>
  <Application>Microsoft Office PowerPoint</Application>
  <PresentationFormat>On-screen Show (4:3)</PresentationFormat>
  <Paragraphs>235</Paragraphs>
  <Slides>28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Helvetica Neue</vt:lpstr>
      <vt:lpstr>Segoe UI</vt:lpstr>
      <vt:lpstr>Symbol</vt:lpstr>
      <vt:lpstr>Times New Roman</vt:lpstr>
      <vt:lpstr>Wingdings</vt:lpstr>
      <vt:lpstr>Office Theme</vt:lpstr>
      <vt:lpstr>household expenditure as a indicator of human settlement performance</vt:lpstr>
      <vt:lpstr>PowerPoint Presentation</vt:lpstr>
      <vt:lpstr>SDG 11.1.1 Proportion of population living in slums</vt:lpstr>
      <vt:lpstr>SDG 7.1.1 Access to electricity</vt:lpstr>
      <vt:lpstr>SDG 6.1.1 Safe drinking water</vt:lpstr>
      <vt:lpstr>SDG 6.2.1 Safe sanitation and hygiene</vt:lpstr>
      <vt:lpstr>PowerPoint Presentation</vt:lpstr>
      <vt:lpstr>The cost of transport</vt:lpstr>
      <vt:lpstr>Expenditure on housing, water and energy</vt:lpstr>
      <vt:lpstr>PowerPoint Presentation</vt:lpstr>
      <vt:lpstr>PowerPoint Presentation</vt:lpstr>
      <vt:lpstr>PowerPoint Presentation</vt:lpstr>
      <vt:lpstr> </vt:lpstr>
      <vt:lpstr>Technology ownership</vt:lpstr>
      <vt:lpstr>The cost of transport</vt:lpstr>
      <vt:lpstr>Shared prosperity indicator</vt:lpstr>
      <vt:lpstr>PowerPoint Presentation</vt:lpstr>
      <vt:lpstr>Rapid drop in the cost of renewable energy</vt:lpstr>
      <vt:lpstr>PowerPoint Presentation</vt:lpstr>
      <vt:lpstr>Fixed broadband subscribers and smartphones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TNTSAMAI-MAC NTSAMAI</dc:creator>
  <cp:lastModifiedBy>jgibberd</cp:lastModifiedBy>
  <cp:revision>957</cp:revision>
  <cp:lastPrinted>2017-06-22T14:58:45Z</cp:lastPrinted>
  <dcterms:created xsi:type="dcterms:W3CDTF">2017-02-10T09:08:29Z</dcterms:created>
  <dcterms:modified xsi:type="dcterms:W3CDTF">2019-05-04T07:35:56Z</dcterms:modified>
</cp:coreProperties>
</file>