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3" r:id="rId4"/>
    <p:sldId id="265" r:id="rId5"/>
    <p:sldId id="266" r:id="rId6"/>
    <p:sldId id="267"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59" r:id="rId20"/>
    <p:sldId id="260"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11E77B-1833-4CAE-993A-CCD6BC61F995}">
          <p14:sldIdLst>
            <p14:sldId id="256"/>
            <p14:sldId id="257"/>
            <p14:sldId id="263"/>
            <p14:sldId id="265"/>
            <p14:sldId id="266"/>
            <p14:sldId id="267"/>
            <p14:sldId id="268"/>
            <p14:sldId id="269"/>
            <p14:sldId id="271"/>
            <p14:sldId id="272"/>
            <p14:sldId id="273"/>
            <p14:sldId id="274"/>
            <p14:sldId id="275"/>
          </p14:sldIdLst>
        </p14:section>
        <p14:section name="Untitled Section" id="{B6CA77F6-9887-4B82-AEA7-6DAE60CEE0C1}">
          <p14:sldIdLst>
            <p14:sldId id="276"/>
            <p14:sldId id="277"/>
            <p14:sldId id="278"/>
            <p14:sldId id="279"/>
            <p14:sldId id="280"/>
            <p14:sldId id="259"/>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9"/>
    <a:srgbClr val="071B2C"/>
    <a:srgbClr val="120D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napToObjects="1">
      <p:cViewPr varScale="1">
        <p:scale>
          <a:sx n="83" d="100"/>
          <a:sy n="83" d="100"/>
        </p:scale>
        <p:origin x="143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6997FC9-C1B3-4C83-BEB3-9B0EF3849FDB}" type="datetimeFigureOut">
              <a:rPr lang="en-ZA" smtClean="0"/>
              <a:t>2019/05/06</a:t>
            </a:fld>
            <a:endParaRPr lang="en-ZA"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B69663F-84A7-4F74-AD01-78A95E9B4430}" type="slidenum">
              <a:rPr lang="en-ZA" smtClean="0"/>
              <a:t>‹#›</a:t>
            </a:fld>
            <a:endParaRPr lang="en-ZA" dirty="0"/>
          </a:p>
        </p:txBody>
      </p:sp>
    </p:spTree>
    <p:extLst>
      <p:ext uri="{BB962C8B-B14F-4D97-AF65-F5344CB8AC3E}">
        <p14:creationId xmlns:p14="http://schemas.microsoft.com/office/powerpoint/2010/main" val="132074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rgbClr val="120D1F"/>
                </a:solidFill>
                <a:latin typeface="Arial" panose="020B0604020202020204" pitchFamily="34" charset="0"/>
                <a:cs typeface="Arial" panose="020B0604020202020204" pitchFamily="34" charset="0"/>
              </a:rPr>
              <a:t>The study was motivated by, and developed from, the collapse of the small-scale squid fisheries in 2013 - 2014 in South Africa that left thousands of small-scale fishers in the Eastern Cape in dire socio-economic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rgbClr val="120D1F"/>
                </a:solidFill>
                <a:latin typeface="Arial" panose="020B0604020202020204" pitchFamily="34" charset="0"/>
                <a:cs typeface="Arial" panose="020B0604020202020204" pitchFamily="34" charset="0"/>
              </a:rPr>
              <a:t>In Africa, fishing and its relation to climate-driven water dynamics are important for sustainability and livelihoods but, generally, are poorly understood and undervalued, which might have a negative effect on people’s livelihoods.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rgbClr val="120D1F"/>
                </a:solidFill>
                <a:latin typeface="Arial" panose="020B0604020202020204" pitchFamily="34" charset="0"/>
                <a:cs typeface="Arial" panose="020B0604020202020204" pitchFamily="34" charset="0"/>
              </a:rPr>
              <a:t>Hence, the sustainability of human existence on earth requires a detailed knowledge of the living components of natural and managed systems because, as global climate changes, it affects the well-being of humans and the functions of ecosystems.</a:t>
            </a:r>
            <a:endParaRPr lang="en-US" sz="1200" dirty="0" smtClean="0">
              <a:solidFill>
                <a:srgbClr val="120D1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120D1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120D1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B69663F-84A7-4F74-AD01-78A95E9B4430}" type="slidenum">
              <a:rPr lang="en-ZA" smtClean="0"/>
              <a:t>3</a:t>
            </a:fld>
            <a:endParaRPr lang="en-ZA" dirty="0"/>
          </a:p>
        </p:txBody>
      </p:sp>
    </p:spTree>
    <p:extLst>
      <p:ext uri="{BB962C8B-B14F-4D97-AF65-F5344CB8AC3E}">
        <p14:creationId xmlns:p14="http://schemas.microsoft.com/office/powerpoint/2010/main" val="187581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rgbClr val="120D1F"/>
                </a:solidFill>
                <a:latin typeface="Arial" panose="020B0604020202020204" pitchFamily="34" charset="0"/>
                <a:cs typeface="Arial" panose="020B0604020202020204" pitchFamily="34" charset="0"/>
              </a:rPr>
              <a:t>Squid fisheries are difficult to manage because they can change tremendously without warning and the instability of squid has been linked to natural variations and fishing pressures</a:t>
            </a:r>
          </a:p>
          <a:p>
            <a:endParaRPr lang="en-US" dirty="0"/>
          </a:p>
        </p:txBody>
      </p:sp>
      <p:sp>
        <p:nvSpPr>
          <p:cNvPr id="4" name="Slide Number Placeholder 3"/>
          <p:cNvSpPr>
            <a:spLocks noGrp="1"/>
          </p:cNvSpPr>
          <p:nvPr>
            <p:ph type="sldNum" sz="quarter" idx="10"/>
          </p:nvPr>
        </p:nvSpPr>
        <p:spPr/>
        <p:txBody>
          <a:bodyPr/>
          <a:lstStyle/>
          <a:p>
            <a:fld id="{CB69663F-84A7-4F74-AD01-78A95E9B4430}" type="slidenum">
              <a:rPr lang="en-ZA" smtClean="0"/>
              <a:t>8</a:t>
            </a:fld>
            <a:endParaRPr lang="en-ZA" dirty="0"/>
          </a:p>
        </p:txBody>
      </p:sp>
    </p:spTree>
    <p:extLst>
      <p:ext uri="{BB962C8B-B14F-4D97-AF65-F5344CB8AC3E}">
        <p14:creationId xmlns:p14="http://schemas.microsoft.com/office/powerpoint/2010/main" val="348801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B69663F-84A7-4F74-AD01-78A95E9B4430}" type="slidenum">
              <a:rPr lang="en-ZA" smtClean="0"/>
              <a:t>19</a:t>
            </a:fld>
            <a:endParaRPr lang="en-ZA" dirty="0"/>
          </a:p>
        </p:txBody>
      </p:sp>
    </p:spTree>
    <p:extLst>
      <p:ext uri="{BB962C8B-B14F-4D97-AF65-F5344CB8AC3E}">
        <p14:creationId xmlns:p14="http://schemas.microsoft.com/office/powerpoint/2010/main" val="42241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71B2C"/>
        </a:solidFill>
        <a:effectLst/>
      </p:bgPr>
    </p:bg>
    <p:spTree>
      <p:nvGrpSpPr>
        <p:cNvPr id="1" name=""/>
        <p:cNvGrpSpPr/>
        <p:nvPr/>
      </p:nvGrpSpPr>
      <p:grpSpPr>
        <a:xfrm>
          <a:off x="0" y="0"/>
          <a:ext cx="0" cy="0"/>
          <a:chOff x="0" y="0"/>
          <a:chExt cx="0" cy="0"/>
        </a:xfrm>
      </p:grpSpPr>
      <p:sp>
        <p:nvSpPr>
          <p:cNvPr id="15" name="Rectangle 14"/>
          <p:cNvSpPr/>
          <p:nvPr userDrawn="1"/>
        </p:nvSpPr>
        <p:spPr>
          <a:xfrm>
            <a:off x="0" y="-1896"/>
            <a:ext cx="9144000" cy="6859895"/>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stretch>
            <a:fillRect/>
          </a:stretch>
        </p:blipFill>
        <p:spPr>
          <a:xfrm>
            <a:off x="3041917" y="1038536"/>
            <a:ext cx="3060166" cy="55343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2981" y="5857908"/>
            <a:ext cx="1378039" cy="788870"/>
          </a:xfrm>
          <a:prstGeom prst="rect">
            <a:avLst/>
          </a:prstGeom>
        </p:spPr>
      </p:pic>
    </p:spTree>
    <p:extLst>
      <p:ext uri="{BB962C8B-B14F-4D97-AF65-F5344CB8AC3E}">
        <p14:creationId xmlns:p14="http://schemas.microsoft.com/office/powerpoint/2010/main" val="100291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41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895"/>
            <a:ext cx="9144000" cy="9144000"/>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2981" y="8085975"/>
            <a:ext cx="1378039" cy="788870"/>
          </a:xfrm>
          <a:prstGeom prst="rect">
            <a:avLst/>
          </a:prstGeom>
        </p:spPr>
      </p:pic>
    </p:spTree>
    <p:extLst>
      <p:ext uri="{BB962C8B-B14F-4D97-AF65-F5344CB8AC3E}">
        <p14:creationId xmlns:p14="http://schemas.microsoft.com/office/powerpoint/2010/main" val="203709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457200" y="5761039"/>
            <a:ext cx="8229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Footer Placeholder 4"/>
          <p:cNvSpPr txBox="1">
            <a:spLocks/>
          </p:cNvSpPr>
          <p:nvPr userDrawn="1"/>
        </p:nvSpPr>
        <p:spPr>
          <a:xfrm>
            <a:off x="3092564" y="5424584"/>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itle Placeholder 1"/>
          <p:cNvSpPr txBox="1">
            <a:spLocks/>
          </p:cNvSpPr>
          <p:nvPr userDrawn="1"/>
        </p:nvSpPr>
        <p:spPr>
          <a:xfrm>
            <a:off x="457200" y="43484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8" name="Picture 7"/>
          <p:cNvPicPr>
            <a:picLocks noChangeAspect="1"/>
          </p:cNvPicPr>
          <p:nvPr userDrawn="1"/>
        </p:nvPicPr>
        <p:blipFill>
          <a:blip r:embed="rId7"/>
          <a:stretch>
            <a:fillRect/>
          </a:stretch>
        </p:blipFill>
        <p:spPr>
          <a:xfrm>
            <a:off x="457200" y="6126164"/>
            <a:ext cx="1525747" cy="275933"/>
          </a:xfrm>
          <a:prstGeom prst="rect">
            <a:avLst/>
          </a:prstGeom>
        </p:spPr>
      </p:pic>
      <p:pic>
        <p:nvPicPr>
          <p:cNvPr id="11" name="Picture 10"/>
          <p:cNvPicPr>
            <a:picLocks noChangeAspect="1"/>
          </p:cNvPicPr>
          <p:nvPr userDrawn="1"/>
        </p:nvPicPr>
        <p:blipFill>
          <a:blip r:embed="rId8"/>
          <a:stretch>
            <a:fillRect/>
          </a:stretch>
        </p:blipFill>
        <p:spPr>
          <a:xfrm>
            <a:off x="8209565" y="6126164"/>
            <a:ext cx="477235" cy="293683"/>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82981" y="5857908"/>
            <a:ext cx="1378039" cy="788870"/>
          </a:xfrm>
          <a:prstGeom prst="rect">
            <a:avLst/>
          </a:prstGeom>
        </p:spPr>
      </p:pic>
    </p:spTree>
    <p:extLst>
      <p:ext uri="{BB962C8B-B14F-4D97-AF65-F5344CB8AC3E}">
        <p14:creationId xmlns:p14="http://schemas.microsoft.com/office/powerpoint/2010/main" val="22788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2000" kern="1200" baseline="0">
          <a:solidFill>
            <a:schemeClr val="bg1"/>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02771" y="1029427"/>
            <a:ext cx="8338457" cy="36604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dirty="0" smtClean="0">
                <a:latin typeface="Arial" panose="020B0604020202020204" pitchFamily="34" charset="0"/>
                <a:cs typeface="Arial" panose="020B0604020202020204" pitchFamily="34" charset="0"/>
              </a:rPr>
              <a:t>THE ROLE OF SMALL-SCALE SQUID FISHERS IN SUSTAINING LIVELIHOODS AND MAINTAINING MARINE RESOURCES IN THE CONTEXT OF CLIMATE CHANGE</a:t>
            </a:r>
            <a:endParaRPr lang="en-US" dirty="0">
              <a:latin typeface="Arial" panose="020B0604020202020204" pitchFamily="34" charset="0"/>
              <a:cs typeface="Arial" panose="020B0604020202020204" pitchFamily="34" charset="0"/>
            </a:endParaRPr>
          </a:p>
        </p:txBody>
      </p:sp>
      <p:sp>
        <p:nvSpPr>
          <p:cNvPr id="7" name="Title Placeholder 1"/>
          <p:cNvSpPr txBox="1">
            <a:spLocks/>
          </p:cNvSpPr>
          <p:nvPr/>
        </p:nvSpPr>
        <p:spPr>
          <a:xfrm>
            <a:off x="457200" y="4818743"/>
            <a:ext cx="8229600" cy="8755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l"/>
            <a:r>
              <a:rPr lang="en-US" sz="1600" dirty="0" smtClean="0">
                <a:latin typeface="Arial" panose="020B0604020202020204" pitchFamily="34" charset="0"/>
                <a:cs typeface="Arial" panose="020B0604020202020204" pitchFamily="34" charset="0"/>
              </a:rPr>
              <a:t>Oyamangaye Mkaza and Dr Bernadette Snow</a:t>
            </a:r>
          </a:p>
          <a:p>
            <a:pPr algn="l"/>
            <a:r>
              <a:rPr lang="en-US" sz="1600" b="0" i="0" dirty="0" smtClean="0">
                <a:latin typeface="Arial" panose="020B0604020202020204" pitchFamily="34" charset="0"/>
                <a:cs typeface="Arial" panose="020B0604020202020204" pitchFamily="34" charset="0"/>
              </a:rPr>
              <a:t>May 6, 2019</a:t>
            </a:r>
            <a:endParaRPr lang="en-US" sz="16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98238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RESEARCH METHOD</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Preliminary </a:t>
            </a:r>
            <a:r>
              <a:rPr lang="en-ZA" sz="2400" dirty="0">
                <a:solidFill>
                  <a:srgbClr val="120D1F"/>
                </a:solidFill>
                <a:latin typeface="Arial" panose="020B0604020202020204" pitchFamily="34" charset="0"/>
                <a:cs typeface="Arial" panose="020B0604020202020204" pitchFamily="34" charset="0"/>
              </a:rPr>
              <a:t>data presented is on a case study done on small-scale squid fishers in the Port Elizabeth area located in Zwide </a:t>
            </a:r>
            <a:r>
              <a:rPr lang="en-ZA" sz="2400" dirty="0" smtClean="0">
                <a:solidFill>
                  <a:srgbClr val="120D1F"/>
                </a:solidFill>
                <a:latin typeface="Arial" panose="020B0604020202020204" pitchFamily="34" charset="0"/>
                <a:cs typeface="Arial" panose="020B0604020202020204" pitchFamily="34" charset="0"/>
              </a:rPr>
              <a:t>township.</a:t>
            </a:r>
          </a:p>
          <a:p>
            <a:pPr marL="342900" indent="-342900" algn="just">
              <a:buFont typeface="Arial" panose="020B0604020202020204" pitchFamily="34" charset="0"/>
              <a:buChar char="•"/>
            </a:pPr>
            <a:r>
              <a:rPr lang="en-ZA" sz="2400" dirty="0">
                <a:solidFill>
                  <a:srgbClr val="120D1F"/>
                </a:solidFill>
                <a:latin typeface="Arial" panose="020B0604020202020204" pitchFamily="34" charset="0"/>
                <a:cs typeface="Arial" panose="020B0604020202020204" pitchFamily="34" charset="0"/>
              </a:rPr>
              <a:t>15 preliminary interviews were </a:t>
            </a:r>
            <a:r>
              <a:rPr lang="en-ZA" sz="2400" dirty="0" smtClean="0">
                <a:solidFill>
                  <a:srgbClr val="120D1F"/>
                </a:solidFill>
                <a:latin typeface="Arial" panose="020B0604020202020204" pitchFamily="34" charset="0"/>
                <a:cs typeface="Arial" panose="020B0604020202020204" pitchFamily="34" charset="0"/>
              </a:rPr>
              <a:t>conducted</a:t>
            </a:r>
            <a:r>
              <a:rPr lang="en-ZA" sz="2400" dirty="0">
                <a:solidFill>
                  <a:srgbClr val="120D1F"/>
                </a:solidFill>
                <a:latin typeface="Arial" panose="020B0604020202020204" pitchFamily="34" charset="0"/>
                <a:cs typeface="Arial" panose="020B0604020202020204" pitchFamily="34" charset="0"/>
              </a:rPr>
              <a:t> and used as a primary tool to collect data and these interviews were audio </a:t>
            </a:r>
            <a:r>
              <a:rPr lang="en-ZA" sz="2400" dirty="0" smtClean="0">
                <a:solidFill>
                  <a:srgbClr val="120D1F"/>
                </a:solidFill>
                <a:latin typeface="Arial" panose="020B0604020202020204" pitchFamily="34" charset="0"/>
                <a:cs typeface="Arial" panose="020B0604020202020204" pitchFamily="34" charset="0"/>
              </a:rPr>
              <a:t>recorded.</a:t>
            </a:r>
          </a:p>
          <a:p>
            <a:pPr marL="342900" indent="-342900" algn="just">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Interview </a:t>
            </a:r>
            <a:r>
              <a:rPr lang="en-ZA" sz="2400" dirty="0">
                <a:solidFill>
                  <a:srgbClr val="120D1F"/>
                </a:solidFill>
                <a:latin typeface="Arial" panose="020B0604020202020204" pitchFamily="34" charset="0"/>
                <a:cs typeface="Arial" panose="020B0604020202020204" pitchFamily="34" charset="0"/>
              </a:rPr>
              <a:t>recordings were first transcribed in the original language in which the </a:t>
            </a:r>
            <a:r>
              <a:rPr lang="en-ZA" sz="2400" dirty="0" smtClean="0">
                <a:solidFill>
                  <a:srgbClr val="120D1F"/>
                </a:solidFill>
                <a:latin typeface="Arial" panose="020B0604020202020204" pitchFamily="34" charset="0"/>
                <a:cs typeface="Arial" panose="020B0604020202020204" pitchFamily="34" charset="0"/>
              </a:rPr>
              <a:t>interview </a:t>
            </a:r>
            <a:r>
              <a:rPr lang="en-ZA" sz="2400" dirty="0">
                <a:solidFill>
                  <a:srgbClr val="120D1F"/>
                </a:solidFill>
                <a:latin typeface="Arial" panose="020B0604020202020204" pitchFamily="34" charset="0"/>
                <a:cs typeface="Arial" panose="020B0604020202020204" pitchFamily="34" charset="0"/>
              </a:rPr>
              <a:t>was conducted and later translated into English for interpretation and data coding.</a:t>
            </a: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4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venir Medium Oblique"/>
              <a:cs typeface="Avenir Medium Oblique"/>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rial" panose="020B0604020202020204" pitchFamily="34" charset="0"/>
              <a:cs typeface="Arial" panose="020B0604020202020204" pitchFamily="34" charset="0"/>
            </a:endParaRPr>
          </a:p>
          <a:p>
            <a:pPr algn="just"/>
            <a:endParaRPr lang="en-US" sz="24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2400" dirty="0" smtClean="0">
              <a:solidFill>
                <a:srgbClr val="120D1F"/>
              </a:solidFill>
              <a:latin typeface="Avenir Book"/>
              <a:cs typeface="Avenir Book"/>
            </a:endParaRPr>
          </a:p>
          <a:p>
            <a:pPr algn="just"/>
            <a:endParaRPr lang="en-US" sz="2400" dirty="0" smtClean="0">
              <a:solidFill>
                <a:srgbClr val="FFB819"/>
              </a:solidFill>
            </a:endParaRPr>
          </a:p>
          <a:p>
            <a:pPr algn="just"/>
            <a:endParaRPr lang="en-US" sz="2400" dirty="0">
              <a:solidFill>
                <a:srgbClr val="FFB819"/>
              </a:solidFill>
            </a:endParaRPr>
          </a:p>
          <a:p>
            <a:pPr lvl="0" algn="just">
              <a:spcBef>
                <a:spcPts val="0"/>
              </a:spcBef>
            </a:pPr>
            <a:endParaRPr lang="en-US" sz="2400" dirty="0" smtClean="0">
              <a:solidFill>
                <a:srgbClr val="120D1F"/>
              </a:solidFill>
              <a:latin typeface="Avenir Book"/>
              <a:ea typeface="+mn-ea"/>
              <a:cs typeface="Avenir Book"/>
            </a:endParaRPr>
          </a:p>
          <a:p>
            <a:pPr lvl="0" algn="just">
              <a:spcBef>
                <a:spcPts val="0"/>
              </a:spcBef>
            </a:pPr>
            <a:endParaRPr lang="en-US" sz="2400" dirty="0">
              <a:solidFill>
                <a:srgbClr val="120D1F"/>
              </a:solidFill>
              <a:latin typeface="Avenir Book"/>
              <a:ea typeface="+mn-ea"/>
              <a:cs typeface="Avenir Book"/>
            </a:endParaRPr>
          </a:p>
          <a:p>
            <a:pPr lvl="0" algn="just">
              <a:spcBef>
                <a:spcPts val="0"/>
              </a:spcBef>
            </a:pPr>
            <a:endParaRPr lang="en-US" sz="2400" dirty="0" smtClean="0">
              <a:solidFill>
                <a:srgbClr val="120D1F"/>
              </a:solidFill>
              <a:latin typeface="Avenir Book"/>
              <a:ea typeface="+mn-ea"/>
              <a:cs typeface="Avenir Book"/>
            </a:endParaRPr>
          </a:p>
          <a:p>
            <a:pPr algn="just"/>
            <a:endParaRPr lang="en-US" sz="2400" dirty="0">
              <a:solidFill>
                <a:srgbClr val="FFB819"/>
              </a:solidFill>
            </a:endParaRPr>
          </a:p>
        </p:txBody>
      </p:sp>
    </p:spTree>
    <p:extLst>
      <p:ext uri="{BB962C8B-B14F-4D97-AF65-F5344CB8AC3E}">
        <p14:creationId xmlns:p14="http://schemas.microsoft.com/office/powerpoint/2010/main" val="337287850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rgbClr val="120D1F"/>
                </a:solidFill>
                <a:latin typeface="Arial" panose="020B0604020202020204" pitchFamily="34" charset="0"/>
                <a:cs typeface="Arial" panose="020B0604020202020204" pitchFamily="34" charset="0"/>
              </a:rPr>
              <a:t>RESEARCH METHOD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1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Emerging themes from the transcriptions through a process of concepts being identified were formulated.</a:t>
            </a:r>
          </a:p>
          <a:p>
            <a:pPr marL="342900" indent="-342900" algn="just">
              <a:lnSpc>
                <a:spcPct val="11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The themes were analysed in response to understanding </a:t>
            </a:r>
            <a:r>
              <a:rPr lang="en-ZA" sz="2400" b="1" dirty="0" smtClean="0">
                <a:solidFill>
                  <a:schemeClr val="tx2"/>
                </a:solidFill>
                <a:latin typeface="Arial" panose="020B0604020202020204" pitchFamily="34" charset="0"/>
                <a:cs typeface="Arial" panose="020B0604020202020204" pitchFamily="34" charset="0"/>
              </a:rPr>
              <a:t>squid fishers livelihoods in the context of possible climate change impacts.</a:t>
            </a: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4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venir Medium Oblique"/>
              <a:cs typeface="Avenir Medium Oblique"/>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rial" panose="020B0604020202020204" pitchFamily="34" charset="0"/>
              <a:cs typeface="Arial" panose="020B0604020202020204" pitchFamily="34" charset="0"/>
            </a:endParaRPr>
          </a:p>
          <a:p>
            <a:pPr algn="just"/>
            <a:endParaRPr lang="en-US" sz="24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2400" dirty="0" smtClean="0">
              <a:solidFill>
                <a:srgbClr val="120D1F"/>
              </a:solidFill>
              <a:latin typeface="Avenir Book"/>
              <a:cs typeface="Avenir Book"/>
            </a:endParaRPr>
          </a:p>
          <a:p>
            <a:pPr algn="just"/>
            <a:endParaRPr lang="en-US" sz="2400" dirty="0" smtClean="0">
              <a:solidFill>
                <a:srgbClr val="FFB819"/>
              </a:solidFill>
            </a:endParaRPr>
          </a:p>
          <a:p>
            <a:pPr algn="just"/>
            <a:endParaRPr lang="en-US" sz="2400" dirty="0">
              <a:solidFill>
                <a:srgbClr val="FFB819"/>
              </a:solidFill>
            </a:endParaRPr>
          </a:p>
          <a:p>
            <a:pPr lvl="0" algn="just">
              <a:spcBef>
                <a:spcPts val="0"/>
              </a:spcBef>
            </a:pPr>
            <a:endParaRPr lang="en-US" sz="2400" dirty="0" smtClean="0">
              <a:solidFill>
                <a:srgbClr val="120D1F"/>
              </a:solidFill>
              <a:latin typeface="Avenir Book"/>
              <a:ea typeface="+mn-ea"/>
              <a:cs typeface="Avenir Book"/>
            </a:endParaRPr>
          </a:p>
          <a:p>
            <a:pPr lvl="0" algn="just">
              <a:spcBef>
                <a:spcPts val="0"/>
              </a:spcBef>
            </a:pPr>
            <a:endParaRPr lang="en-US" sz="2400" dirty="0">
              <a:solidFill>
                <a:srgbClr val="120D1F"/>
              </a:solidFill>
              <a:latin typeface="Avenir Book"/>
              <a:ea typeface="+mn-ea"/>
              <a:cs typeface="Avenir Book"/>
            </a:endParaRPr>
          </a:p>
          <a:p>
            <a:pPr lvl="0" algn="just">
              <a:spcBef>
                <a:spcPts val="0"/>
              </a:spcBef>
            </a:pPr>
            <a:endParaRPr lang="en-US" sz="2400" dirty="0" smtClean="0">
              <a:solidFill>
                <a:srgbClr val="120D1F"/>
              </a:solidFill>
              <a:latin typeface="Avenir Book"/>
              <a:ea typeface="+mn-ea"/>
              <a:cs typeface="Avenir Book"/>
            </a:endParaRPr>
          </a:p>
          <a:p>
            <a:pPr algn="just"/>
            <a:endParaRPr lang="en-US" sz="2400" dirty="0">
              <a:solidFill>
                <a:srgbClr val="FFB819"/>
              </a:solidFill>
            </a:endParaRPr>
          </a:p>
        </p:txBody>
      </p:sp>
    </p:spTree>
    <p:extLst>
      <p:ext uri="{BB962C8B-B14F-4D97-AF65-F5344CB8AC3E}">
        <p14:creationId xmlns:p14="http://schemas.microsoft.com/office/powerpoint/2010/main" val="389742745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r>
              <a:rPr lang="en-ZA" sz="2400" dirty="0">
                <a:solidFill>
                  <a:srgbClr val="120D1F"/>
                </a:solidFill>
                <a:latin typeface="Arial" panose="020B0604020202020204" pitchFamily="34" charset="0"/>
                <a:cs typeface="Arial" panose="020B0604020202020204" pitchFamily="34" charset="0"/>
              </a:rPr>
              <a:t>A total of 15 fishers were interviewed as part of the study. The </a:t>
            </a:r>
            <a:r>
              <a:rPr lang="en-ZA" sz="2400" dirty="0" smtClean="0">
                <a:solidFill>
                  <a:srgbClr val="120D1F"/>
                </a:solidFill>
                <a:latin typeface="Arial" panose="020B0604020202020204" pitchFamily="34" charset="0"/>
                <a:cs typeface="Arial" panose="020B0604020202020204" pitchFamily="34" charset="0"/>
              </a:rPr>
              <a:t>results presented will </a:t>
            </a:r>
            <a:r>
              <a:rPr lang="en-ZA" sz="2400" dirty="0">
                <a:solidFill>
                  <a:srgbClr val="120D1F"/>
                </a:solidFill>
                <a:latin typeface="Arial" panose="020B0604020202020204" pitchFamily="34" charset="0"/>
                <a:cs typeface="Arial" panose="020B0604020202020204" pitchFamily="34" charset="0"/>
              </a:rPr>
              <a:t>reflect a </a:t>
            </a:r>
            <a:r>
              <a:rPr lang="en-ZA" sz="2400" b="1" dirty="0" smtClean="0">
                <a:solidFill>
                  <a:schemeClr val="tx2"/>
                </a:solidFill>
                <a:latin typeface="Arial" panose="020B0604020202020204" pitchFamily="34" charset="0"/>
                <a:cs typeface="Arial" panose="020B0604020202020204" pitchFamily="34" charset="0"/>
              </a:rPr>
              <a:t>basic preliminary </a:t>
            </a:r>
            <a:r>
              <a:rPr lang="en-ZA" sz="2400" b="1" dirty="0">
                <a:solidFill>
                  <a:schemeClr val="tx2"/>
                </a:solidFill>
                <a:latin typeface="Arial" panose="020B0604020202020204" pitchFamily="34" charset="0"/>
                <a:cs typeface="Arial" panose="020B0604020202020204" pitchFamily="34" charset="0"/>
              </a:rPr>
              <a:t>narrative analysis</a:t>
            </a:r>
            <a:r>
              <a:rPr lang="en-ZA" sz="2400" dirty="0">
                <a:solidFill>
                  <a:srgbClr val="120D1F"/>
                </a:solidFill>
                <a:latin typeface="Arial" panose="020B0604020202020204" pitchFamily="34" charset="0"/>
                <a:cs typeface="Arial" panose="020B0604020202020204" pitchFamily="34" charset="0"/>
              </a:rPr>
              <a:t> with full analysis to be undertaken for the broader study. A total of six general themes are used to identify responses relevant to the </a:t>
            </a:r>
            <a:r>
              <a:rPr lang="en-ZA" sz="2400" dirty="0" smtClean="0">
                <a:solidFill>
                  <a:srgbClr val="120D1F"/>
                </a:solidFill>
                <a:latin typeface="Arial" panose="020B0604020202020204" pitchFamily="34" charset="0"/>
                <a:cs typeface="Arial" panose="020B0604020202020204" pitchFamily="34" charset="0"/>
              </a:rPr>
              <a:t>study.</a:t>
            </a: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4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venir Medium Oblique"/>
              <a:cs typeface="Avenir Medium Oblique"/>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rial" panose="020B0604020202020204" pitchFamily="34" charset="0"/>
              <a:cs typeface="Arial" panose="020B0604020202020204" pitchFamily="34" charset="0"/>
            </a:endParaRPr>
          </a:p>
          <a:p>
            <a:pPr algn="just"/>
            <a:endParaRPr lang="en-US" sz="24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2400" dirty="0" smtClean="0">
              <a:solidFill>
                <a:srgbClr val="120D1F"/>
              </a:solidFill>
              <a:latin typeface="Avenir Book"/>
              <a:cs typeface="Avenir Book"/>
            </a:endParaRPr>
          </a:p>
          <a:p>
            <a:pPr algn="just"/>
            <a:endParaRPr lang="en-US" sz="2400" dirty="0" smtClean="0">
              <a:solidFill>
                <a:srgbClr val="FFB819"/>
              </a:solidFill>
            </a:endParaRPr>
          </a:p>
          <a:p>
            <a:pPr algn="just"/>
            <a:endParaRPr lang="en-US" sz="2400" dirty="0">
              <a:solidFill>
                <a:srgbClr val="FFB819"/>
              </a:solidFill>
            </a:endParaRPr>
          </a:p>
          <a:p>
            <a:pPr lvl="0" algn="just">
              <a:spcBef>
                <a:spcPts val="0"/>
              </a:spcBef>
            </a:pPr>
            <a:endParaRPr lang="en-US" sz="2400" dirty="0" smtClean="0">
              <a:solidFill>
                <a:srgbClr val="120D1F"/>
              </a:solidFill>
              <a:latin typeface="Avenir Book"/>
              <a:ea typeface="+mn-ea"/>
              <a:cs typeface="Avenir Book"/>
            </a:endParaRPr>
          </a:p>
          <a:p>
            <a:pPr lvl="0" algn="just">
              <a:spcBef>
                <a:spcPts val="0"/>
              </a:spcBef>
            </a:pPr>
            <a:endParaRPr lang="en-US" sz="2400" dirty="0">
              <a:solidFill>
                <a:srgbClr val="120D1F"/>
              </a:solidFill>
              <a:latin typeface="Avenir Book"/>
              <a:ea typeface="+mn-ea"/>
              <a:cs typeface="Avenir Book"/>
            </a:endParaRPr>
          </a:p>
          <a:p>
            <a:pPr lvl="0" algn="just">
              <a:spcBef>
                <a:spcPts val="0"/>
              </a:spcBef>
            </a:pPr>
            <a:endParaRPr lang="en-US" sz="2400" dirty="0" smtClean="0">
              <a:solidFill>
                <a:srgbClr val="120D1F"/>
              </a:solidFill>
              <a:latin typeface="Avenir Book"/>
              <a:ea typeface="+mn-ea"/>
              <a:cs typeface="Avenir Book"/>
            </a:endParaRPr>
          </a:p>
          <a:p>
            <a:pPr algn="just"/>
            <a:endParaRPr lang="en-US" sz="2400" dirty="0">
              <a:solidFill>
                <a:srgbClr val="FFB819"/>
              </a:solidFill>
            </a:endParaRPr>
          </a:p>
        </p:txBody>
      </p:sp>
    </p:spTree>
    <p:extLst>
      <p:ext uri="{BB962C8B-B14F-4D97-AF65-F5344CB8AC3E}">
        <p14:creationId xmlns:p14="http://schemas.microsoft.com/office/powerpoint/2010/main" val="221911557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6140"/>
          <a:stretch/>
        </p:blipFill>
        <p:spPr>
          <a:xfrm>
            <a:off x="0" y="0"/>
            <a:ext cx="9144000" cy="5724525"/>
          </a:xfrm>
          <a:prstGeom prst="rect">
            <a:avLst/>
          </a:prstGeom>
        </p:spPr>
      </p:pic>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20000"/>
              </a:lnSpc>
              <a:buFont typeface="Arial" panose="020B0604020202020204" pitchFamily="34" charset="0"/>
              <a:buChar char="•"/>
            </a:pPr>
            <a:r>
              <a:rPr lang="en-ZA" sz="3100" dirty="0" smtClean="0">
                <a:solidFill>
                  <a:srgbClr val="120D1F"/>
                </a:solidFill>
                <a:latin typeface="Arial" panose="020B0604020202020204" pitchFamily="34" charset="0"/>
                <a:cs typeface="Arial" panose="020B0604020202020204" pitchFamily="34" charset="0"/>
              </a:rPr>
              <a:t>Theme 1: Squid fisher’s</a:t>
            </a:r>
          </a:p>
          <a:p>
            <a:pPr marL="914400" lvl="1" indent="-457200" algn="just">
              <a:lnSpc>
                <a:spcPct val="120000"/>
              </a:lnSpc>
              <a:buFont typeface="Courier New" panose="02070309020205020404" pitchFamily="49" charset="0"/>
              <a:buChar char="o"/>
            </a:pPr>
            <a:r>
              <a:rPr lang="en-ZA" sz="2900" dirty="0" smtClean="0">
                <a:solidFill>
                  <a:srgbClr val="120D1F"/>
                </a:solidFill>
                <a:latin typeface="Arial" panose="020B0604020202020204" pitchFamily="34" charset="0"/>
                <a:cs typeface="Arial" panose="020B0604020202020204" pitchFamily="34" charset="0"/>
              </a:rPr>
              <a:t>All participating fisher’s were male and 73% residing and originating from PE, with 13% respectively from other parts of the Eastern Cape and Namibia but now residing in PE.</a:t>
            </a:r>
          </a:p>
          <a:p>
            <a:pPr marL="914400" lvl="1" indent="-457200" algn="just">
              <a:lnSpc>
                <a:spcPct val="120000"/>
              </a:lnSpc>
              <a:buFont typeface="Courier New" panose="02070309020205020404" pitchFamily="49" charset="0"/>
              <a:buChar char="o"/>
            </a:pPr>
            <a:r>
              <a:rPr lang="en-ZA" sz="2900" dirty="0" smtClean="0">
                <a:solidFill>
                  <a:srgbClr val="120D1F"/>
                </a:solidFill>
                <a:latin typeface="Arial" panose="020B0604020202020204" pitchFamily="34" charset="0"/>
                <a:cs typeface="Arial" panose="020B0604020202020204" pitchFamily="34" charset="0"/>
              </a:rPr>
              <a:t>Ages between 35 and 67 with bias towards 50 and older, 33% relied on squid fishery as a source of income. </a:t>
            </a:r>
          </a:p>
          <a:p>
            <a:pPr marL="914400" lvl="1" indent="-457200" algn="just">
              <a:lnSpc>
                <a:spcPct val="120000"/>
              </a:lnSpc>
              <a:buFont typeface="Courier New" panose="02070309020205020404" pitchFamily="49" charset="0"/>
              <a:buChar char="o"/>
            </a:pPr>
            <a:r>
              <a:rPr lang="en-ZA" sz="2900" dirty="0" smtClean="0">
                <a:solidFill>
                  <a:srgbClr val="120D1F"/>
                </a:solidFill>
                <a:latin typeface="Arial" panose="020B0604020202020204" pitchFamily="34" charset="0"/>
                <a:cs typeface="Arial" panose="020B0604020202020204" pitchFamily="34" charset="0"/>
              </a:rPr>
              <a:t>None went to university and none finished high school.</a:t>
            </a:r>
          </a:p>
          <a:p>
            <a:pPr marL="914400" lvl="1" indent="-457200" algn="just">
              <a:lnSpc>
                <a:spcPct val="120000"/>
              </a:lnSpc>
              <a:buFont typeface="Courier New" panose="02070309020205020404" pitchFamily="49" charset="0"/>
              <a:buChar char="o"/>
            </a:pPr>
            <a:r>
              <a:rPr lang="en-ZA" sz="2900" dirty="0" smtClean="0">
                <a:solidFill>
                  <a:srgbClr val="120D1F"/>
                </a:solidFill>
                <a:latin typeface="Arial" panose="020B0604020202020204" pitchFamily="34" charset="0"/>
                <a:cs typeface="Arial" panose="020B0604020202020204" pitchFamily="34" charset="0"/>
              </a:rPr>
              <a:t>Fisher’s supported an average of 5.6 family members (1 min; 11 max &amp; 5 median).</a:t>
            </a:r>
          </a:p>
          <a:p>
            <a:pPr marL="342900" indent="-342900" algn="just">
              <a:lnSpc>
                <a:spcPct val="150000"/>
              </a:lnSpc>
              <a:buFont typeface="Arial" panose="020B0604020202020204" pitchFamily="34" charset="0"/>
              <a:buChar char="•"/>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
        <p:nvSpPr>
          <p:cNvPr id="2" name="Rectangle 1"/>
          <p:cNvSpPr/>
          <p:nvPr/>
        </p:nvSpPr>
        <p:spPr>
          <a:xfrm>
            <a:off x="5410200" y="5712250"/>
            <a:ext cx="4572000" cy="246221"/>
          </a:xfrm>
          <a:prstGeom prst="rect">
            <a:avLst/>
          </a:prstGeom>
        </p:spPr>
        <p:txBody>
          <a:bodyPr>
            <a:spAutoFit/>
          </a:bodyPr>
          <a:lstStyle/>
          <a:p>
            <a:r>
              <a:rPr lang="en-US" sz="1000" dirty="0">
                <a:solidFill>
                  <a:srgbClr val="FFB819"/>
                </a:solidFill>
                <a:latin typeface="Avenir Book"/>
              </a:rPr>
              <a:t>https://live.staticflickr.com/338/19473837184_ff1101b400_b.jpg</a:t>
            </a:r>
          </a:p>
        </p:txBody>
      </p:sp>
    </p:spTree>
    <p:extLst>
      <p:ext uri="{BB962C8B-B14F-4D97-AF65-F5344CB8AC3E}">
        <p14:creationId xmlns:p14="http://schemas.microsoft.com/office/powerpoint/2010/main" val="410578368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3900"/>
          <a:stretch/>
        </p:blipFill>
        <p:spPr>
          <a:xfrm>
            <a:off x="0" y="130125"/>
            <a:ext cx="9144000" cy="5565826"/>
          </a:xfrm>
          <a:prstGeom prst="rect">
            <a:avLst/>
          </a:prstGeom>
        </p:spPr>
      </p:pic>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Theme 2: Climate change</a:t>
            </a:r>
          </a:p>
          <a:p>
            <a:pPr marL="800100" lvl="1" indent="-342900" algn="just">
              <a:lnSpc>
                <a:spcPct val="120000"/>
              </a:lnSpc>
              <a:buFont typeface="Courier New" panose="02070309020205020404" pitchFamily="49" charset="0"/>
              <a:buChar char="o"/>
            </a:pPr>
            <a:r>
              <a:rPr lang="en-ZA" sz="2200" dirty="0" smtClean="0">
                <a:solidFill>
                  <a:srgbClr val="120D1F"/>
                </a:solidFill>
                <a:latin typeface="Arial" panose="020B0604020202020204" pitchFamily="34" charset="0"/>
                <a:cs typeface="Arial" panose="020B0604020202020204" pitchFamily="34" charset="0"/>
              </a:rPr>
              <a:t>In the past 10 years fisher’s shared that they noticed certain winds that they were not used to at sea, normally they would be at sea for 21 days but when these big winds came they would stay at sea for 7 days.</a:t>
            </a:r>
          </a:p>
          <a:p>
            <a:pPr marL="800100" lvl="1" indent="-342900" algn="just">
              <a:lnSpc>
                <a:spcPct val="120000"/>
              </a:lnSpc>
              <a:buFont typeface="Courier New" panose="02070309020205020404" pitchFamily="49" charset="0"/>
              <a:buChar char="o"/>
            </a:pPr>
            <a:r>
              <a:rPr lang="en-ZA" sz="2200" dirty="0" smtClean="0">
                <a:solidFill>
                  <a:srgbClr val="120D1F"/>
                </a:solidFill>
                <a:latin typeface="Arial" panose="020B0604020202020204" pitchFamily="34" charset="0"/>
                <a:cs typeface="Arial" panose="020B0604020202020204" pitchFamily="34" charset="0"/>
              </a:rPr>
              <a:t>They also mentioned that the production of the squid is no longer the same like before because of the changing weather conditions.</a:t>
            </a:r>
          </a:p>
          <a:p>
            <a:pPr marL="800100" lvl="1" indent="-342900" algn="just">
              <a:lnSpc>
                <a:spcPct val="120000"/>
              </a:lnSpc>
              <a:buFont typeface="Courier New" panose="02070309020205020404" pitchFamily="49" charset="0"/>
              <a:buChar char="o"/>
            </a:pPr>
            <a:r>
              <a:rPr lang="en-ZA" sz="2200" dirty="0" smtClean="0">
                <a:solidFill>
                  <a:srgbClr val="120D1F"/>
                </a:solidFill>
                <a:latin typeface="Arial" panose="020B0604020202020204" pitchFamily="34" charset="0"/>
                <a:cs typeface="Arial" panose="020B0604020202020204" pitchFamily="34" charset="0"/>
              </a:rPr>
              <a:t>Fishers also understand that these changes in weather are natural but now have become consistent making the squid scarce and that it was better in the 80s, now the weather changes all the time. </a:t>
            </a: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
        <p:nvSpPr>
          <p:cNvPr id="3" name="TextBox 2"/>
          <p:cNvSpPr txBox="1"/>
          <p:nvPr/>
        </p:nvSpPr>
        <p:spPr>
          <a:xfrm>
            <a:off x="3457575" y="5572840"/>
            <a:ext cx="5602816" cy="246221"/>
          </a:xfrm>
          <a:prstGeom prst="rect">
            <a:avLst/>
          </a:prstGeom>
          <a:noFill/>
        </p:spPr>
        <p:txBody>
          <a:bodyPr wrap="none" rtlCol="0">
            <a:spAutoFit/>
          </a:bodyPr>
          <a:lstStyle/>
          <a:p>
            <a:r>
              <a:rPr lang="en-ZA" sz="1000" dirty="0">
                <a:solidFill>
                  <a:srgbClr val="FFB819"/>
                </a:solidFill>
                <a:latin typeface="Arial" panose="020B0604020202020204" pitchFamily="34" charset="0"/>
                <a:cs typeface="Arial" panose="020B0604020202020204" pitchFamily="34" charset="0"/>
              </a:rPr>
              <a:t>http://www.ecn.ac.uk/what-we-do/education/tutorials-weather-climate/climate/oceancurrents.png</a:t>
            </a:r>
            <a:endParaRPr lang="en-US" sz="1000" dirty="0">
              <a:solidFill>
                <a:srgbClr val="FFB819"/>
              </a:solidFill>
            </a:endParaRPr>
          </a:p>
        </p:txBody>
      </p:sp>
    </p:spTree>
    <p:extLst>
      <p:ext uri="{BB962C8B-B14F-4D97-AF65-F5344CB8AC3E}">
        <p14:creationId xmlns:p14="http://schemas.microsoft.com/office/powerpoint/2010/main" val="149745226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20000"/>
              </a:lnSpc>
              <a:buFont typeface="Arial" panose="020B0604020202020204" pitchFamily="34" charset="0"/>
              <a:buChar char="•"/>
            </a:pPr>
            <a:r>
              <a:rPr lang="en-ZA" sz="2600" dirty="0" smtClean="0">
                <a:solidFill>
                  <a:srgbClr val="120D1F"/>
                </a:solidFill>
                <a:latin typeface="Arial" panose="020B0604020202020204" pitchFamily="34" charset="0"/>
                <a:cs typeface="Arial" panose="020B0604020202020204" pitchFamily="34" charset="0"/>
              </a:rPr>
              <a:t>Theme 3: Squid collapse</a:t>
            </a:r>
          </a:p>
          <a:p>
            <a:pPr marL="914400" lvl="1" indent="-457200" algn="just">
              <a:lnSpc>
                <a:spcPct val="120000"/>
              </a:lnSpc>
              <a:buFont typeface="Courier New" panose="02070309020205020404" pitchFamily="49" charset="0"/>
              <a:buChar char="o"/>
            </a:pPr>
            <a:r>
              <a:rPr lang="en-ZA" sz="2400" dirty="0" smtClean="0">
                <a:solidFill>
                  <a:srgbClr val="120D1F"/>
                </a:solidFill>
                <a:latin typeface="Arial" panose="020B0604020202020204" pitchFamily="34" charset="0"/>
                <a:cs typeface="Arial" panose="020B0604020202020204" pitchFamily="34" charset="0"/>
              </a:rPr>
              <a:t>Fisher’s further explained that before 2013 things were a bit better, they could catch the squid but now catch size has decreased and they can be at sea but if the water is not “neutral” they will not be able to catch the fish.</a:t>
            </a:r>
          </a:p>
          <a:p>
            <a:pPr marL="914400" lvl="1" indent="-457200" algn="just">
              <a:lnSpc>
                <a:spcPct val="120000"/>
              </a:lnSpc>
              <a:buFont typeface="Courier New" panose="02070309020205020404" pitchFamily="49" charset="0"/>
              <a:buChar char="o"/>
            </a:pPr>
            <a:r>
              <a:rPr lang="en-ZA" sz="2400" dirty="0" smtClean="0">
                <a:solidFill>
                  <a:srgbClr val="120D1F"/>
                </a:solidFill>
                <a:latin typeface="Arial" panose="020B0604020202020204" pitchFamily="34" charset="0"/>
                <a:cs typeface="Arial" panose="020B0604020202020204" pitchFamily="34" charset="0"/>
              </a:rPr>
              <a:t>Some views were contrasting one fisher shared that in the early 2000 he noticed the squid becoming less at sea, yet another fisher mentioned that back in 2003, there was a lot of squid at sea to the extent  some fisher’s become boat owners and stopped fishing, others made so much money and started their own business.</a:t>
            </a:r>
          </a:p>
          <a:p>
            <a:pPr marL="914400" lvl="1" indent="-457200" algn="just">
              <a:lnSpc>
                <a:spcPct val="120000"/>
              </a:lnSpc>
              <a:buFont typeface="Courier New" panose="02070309020205020404" pitchFamily="49" charset="0"/>
              <a:buChar char="o"/>
            </a:pPr>
            <a:r>
              <a:rPr lang="en-ZA" sz="2400" dirty="0" smtClean="0">
                <a:solidFill>
                  <a:srgbClr val="120D1F"/>
                </a:solidFill>
                <a:latin typeface="Arial" panose="020B0604020202020204" pitchFamily="34" charset="0"/>
                <a:cs typeface="Arial" panose="020B0604020202020204" pitchFamily="34" charset="0"/>
              </a:rPr>
              <a:t>Due to the squid collapse, squid can no longer be fished for the whole year not even trawlers can trawl squid as a bycatch as they use to.</a:t>
            </a:r>
          </a:p>
          <a:p>
            <a:pPr marL="342900" indent="-342900" algn="just">
              <a:lnSpc>
                <a:spcPct val="150000"/>
              </a:lnSpc>
              <a:buFont typeface="Wingdings" panose="05000000000000000000" pitchFamily="2" charset="2"/>
              <a:buChar char="Ø"/>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3684409323"/>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10000"/>
              </a:lnSpc>
              <a:buFont typeface="Arial" panose="020B0604020202020204" pitchFamily="34" charset="0"/>
              <a:buChar char="•"/>
            </a:pPr>
            <a:r>
              <a:rPr lang="en-ZA" dirty="0" smtClean="0">
                <a:solidFill>
                  <a:srgbClr val="120D1F"/>
                </a:solidFill>
                <a:latin typeface="Arial" panose="020B0604020202020204" pitchFamily="34" charset="0"/>
                <a:cs typeface="Arial" panose="020B0604020202020204" pitchFamily="34" charset="0"/>
              </a:rPr>
              <a:t>Theme 4: Resilience</a:t>
            </a:r>
          </a:p>
          <a:p>
            <a:pPr marL="800100" lvl="1" indent="-342900" algn="just">
              <a:lnSpc>
                <a:spcPct val="110000"/>
              </a:lnSpc>
              <a:buFont typeface="Courier New" panose="02070309020205020404" pitchFamily="49" charset="0"/>
              <a:buChar char="o"/>
            </a:pPr>
            <a:r>
              <a:rPr lang="en-ZA" dirty="0" smtClean="0">
                <a:solidFill>
                  <a:srgbClr val="120D1F"/>
                </a:solidFill>
                <a:latin typeface="Arial" panose="020B0604020202020204" pitchFamily="34" charset="0"/>
                <a:cs typeface="Arial" panose="020B0604020202020204" pitchFamily="34" charset="0"/>
              </a:rPr>
              <a:t>The period of 2013-2014 was a difficult time for fishers, because they depend on the sea for their livelihoods and income.</a:t>
            </a:r>
          </a:p>
          <a:p>
            <a:pPr marL="800100" lvl="1" indent="-342900" algn="just">
              <a:lnSpc>
                <a:spcPct val="110000"/>
              </a:lnSpc>
              <a:buFont typeface="Courier New" panose="02070309020205020404" pitchFamily="49" charset="0"/>
              <a:buChar char="o"/>
            </a:pPr>
            <a:r>
              <a:rPr lang="en-ZA" dirty="0" smtClean="0">
                <a:solidFill>
                  <a:srgbClr val="120D1F"/>
                </a:solidFill>
                <a:latin typeface="Arial" panose="020B0604020202020204" pitchFamily="34" charset="0"/>
                <a:cs typeface="Arial" panose="020B0604020202020204" pitchFamily="34" charset="0"/>
              </a:rPr>
              <a:t>Due to the squid collapse fishers had to now depend on their wives for financial support and borrow money from loan sharks in order to survive.</a:t>
            </a:r>
          </a:p>
          <a:p>
            <a:pPr marL="800100" lvl="1" indent="-342900" algn="just">
              <a:lnSpc>
                <a:spcPct val="110000"/>
              </a:lnSpc>
              <a:buFont typeface="Courier New" panose="02070309020205020404" pitchFamily="49" charset="0"/>
              <a:buChar char="o"/>
            </a:pPr>
            <a:r>
              <a:rPr lang="en-ZA" b="1" dirty="0" smtClean="0">
                <a:solidFill>
                  <a:schemeClr val="tx2"/>
                </a:solidFill>
                <a:latin typeface="Arial" panose="020B0604020202020204" pitchFamily="34" charset="0"/>
                <a:cs typeface="Arial" panose="020B0604020202020204" pitchFamily="34" charset="0"/>
              </a:rPr>
              <a:t>SASSA grant played a crucial role during this period by giving fishers groceries </a:t>
            </a: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955235945"/>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fontScale="62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20000"/>
              </a:lnSpc>
              <a:buFont typeface="Arial" panose="020B0604020202020204" pitchFamily="34" charset="0"/>
              <a:buChar char="•"/>
            </a:pPr>
            <a:r>
              <a:rPr lang="en-ZA" sz="3200" dirty="0" smtClean="0">
                <a:solidFill>
                  <a:srgbClr val="120D1F"/>
                </a:solidFill>
                <a:latin typeface="Arial" panose="020B0604020202020204" pitchFamily="34" charset="0"/>
                <a:cs typeface="Arial" panose="020B0604020202020204" pitchFamily="34" charset="0"/>
              </a:rPr>
              <a:t>Theme 5: Sustaining livelihoods</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Fisher’s shared that they teach each other to never throw things such as tins, bottles, fishing lines into the ocean during a fishing trip.</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They have learned to collect all those things and put them </a:t>
            </a:r>
            <a:r>
              <a:rPr lang="en-ZA" sz="3000" dirty="0" smtClean="0">
                <a:solidFill>
                  <a:srgbClr val="120D1F"/>
                </a:solidFill>
                <a:latin typeface="Arial" panose="020B0604020202020204" pitchFamily="34" charset="0"/>
                <a:cs typeface="Arial" panose="020B0604020202020204" pitchFamily="34" charset="0"/>
              </a:rPr>
              <a:t>in </a:t>
            </a:r>
            <a:r>
              <a:rPr lang="en-ZA" sz="3000" dirty="0" smtClean="0">
                <a:solidFill>
                  <a:srgbClr val="120D1F"/>
                </a:solidFill>
                <a:latin typeface="Arial" panose="020B0604020202020204" pitchFamily="34" charset="0"/>
                <a:cs typeface="Arial" panose="020B0604020202020204" pitchFamily="34" charset="0"/>
              </a:rPr>
              <a:t>a </a:t>
            </a:r>
            <a:r>
              <a:rPr lang="en-ZA" sz="3000" dirty="0" smtClean="0">
                <a:solidFill>
                  <a:srgbClr val="120D1F"/>
                </a:solidFill>
                <a:latin typeface="Arial" panose="020B0604020202020204" pitchFamily="34" charset="0"/>
                <a:cs typeface="Arial" panose="020B0604020202020204" pitchFamily="34" charset="0"/>
              </a:rPr>
              <a:t>plastic bag </a:t>
            </a:r>
            <a:r>
              <a:rPr lang="en-ZA" sz="3000" dirty="0" smtClean="0">
                <a:solidFill>
                  <a:srgbClr val="120D1F"/>
                </a:solidFill>
                <a:latin typeface="Arial" panose="020B0604020202020204" pitchFamily="34" charset="0"/>
                <a:cs typeface="Arial" panose="020B0604020202020204" pitchFamily="34" charset="0"/>
              </a:rPr>
              <a:t>when on the boat and throw into the drums </a:t>
            </a:r>
            <a:r>
              <a:rPr lang="en-ZA" sz="3000" dirty="0" smtClean="0">
                <a:solidFill>
                  <a:srgbClr val="120D1F"/>
                </a:solidFill>
                <a:latin typeface="Arial" panose="020B0604020202020204" pitchFamily="34" charset="0"/>
                <a:cs typeface="Arial" panose="020B0604020202020204" pitchFamily="34" charset="0"/>
              </a:rPr>
              <a:t>when they on </a:t>
            </a:r>
            <a:r>
              <a:rPr lang="en-ZA" sz="3000" dirty="0" smtClean="0">
                <a:solidFill>
                  <a:srgbClr val="120D1F"/>
                </a:solidFill>
                <a:latin typeface="Arial" panose="020B0604020202020204" pitchFamily="34" charset="0"/>
                <a:cs typeface="Arial" panose="020B0604020202020204" pitchFamily="34" charset="0"/>
              </a:rPr>
              <a:t>land</a:t>
            </a:r>
            <a:r>
              <a:rPr lang="en-ZA" sz="3000" dirty="0" smtClean="0">
                <a:solidFill>
                  <a:srgbClr val="120D1F"/>
                </a:solidFill>
                <a:latin typeface="Arial" panose="020B0604020202020204" pitchFamily="34" charset="0"/>
                <a:cs typeface="Arial" panose="020B0604020202020204" pitchFamily="34" charset="0"/>
              </a:rPr>
              <a:t>.</a:t>
            </a:r>
            <a:endParaRPr lang="en-ZA" sz="3000" dirty="0" smtClean="0">
              <a:solidFill>
                <a:srgbClr val="120D1F"/>
              </a:solidFill>
              <a:latin typeface="Arial" panose="020B0604020202020204" pitchFamily="34" charset="0"/>
              <a:cs typeface="Arial" panose="020B0604020202020204" pitchFamily="34" charset="0"/>
            </a:endParaRP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Fisher’s have become aware and understand that by throwing foreign object inside the ocean disturbs  the natural life of the fish.</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However, fishers have noticed the increased use in anchors and their concern is that the anchors  destroys the eggs of the squid, by observing how the eggs get pulled up with the anchors.</a:t>
            </a: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1998079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1450" y="201395"/>
            <a:ext cx="8724900" cy="5580280"/>
          </a:xfrm>
          <a:prstGeom prst="rect">
            <a:avLst/>
          </a:prstGeom>
        </p:spPr>
      </p:pic>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PRELIMINARY RESULTS</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fontScale="5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457200" indent="-457200" algn="just">
              <a:lnSpc>
                <a:spcPct val="120000"/>
              </a:lnSpc>
              <a:buFont typeface="Arial" panose="020B0604020202020204" pitchFamily="34" charset="0"/>
              <a:buChar char="•"/>
            </a:pPr>
            <a:r>
              <a:rPr lang="en-ZA" sz="3200" dirty="0" smtClean="0">
                <a:solidFill>
                  <a:srgbClr val="120D1F"/>
                </a:solidFill>
                <a:latin typeface="Arial" panose="020B0604020202020204" pitchFamily="34" charset="0"/>
                <a:cs typeface="Arial" panose="020B0604020202020204" pitchFamily="34" charset="0"/>
              </a:rPr>
              <a:t>Theme 6: Future of the squid industry</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Squid fisher’s expressed that the future of the squid resource and industry looks bleak and there will come a time were there is no more squid because of the way it is treated.</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They believe some form of change is needed and it is up to the industry workers to protect the eggs of the squid in order for them to mature and produce more squid.</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Fisher’s also shared their views regarding the Small-Scale Fishing Policy and the majority of fisher's said they are very happy because the think they can benefit from it as fishers  and “be able to eat”.</a:t>
            </a:r>
          </a:p>
          <a:p>
            <a:pPr marL="914400" lvl="1" indent="-457200" algn="just">
              <a:lnSpc>
                <a:spcPct val="120000"/>
              </a:lnSpc>
              <a:buFont typeface="Courier New" panose="02070309020205020404" pitchFamily="49" charset="0"/>
              <a:buChar char="o"/>
            </a:pPr>
            <a:r>
              <a:rPr lang="en-ZA" sz="3000" dirty="0" smtClean="0">
                <a:solidFill>
                  <a:srgbClr val="120D1F"/>
                </a:solidFill>
                <a:latin typeface="Arial" panose="020B0604020202020204" pitchFamily="34" charset="0"/>
                <a:cs typeface="Arial" panose="020B0604020202020204" pitchFamily="34" charset="0"/>
              </a:rPr>
              <a:t>Other fishers shared that they believe the policy is meant to better their lives, help them to be able to support their families and be acknowledge as workers in South Africa.</a:t>
            </a: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24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3100" dirty="0" smtClean="0">
              <a:solidFill>
                <a:srgbClr val="120D1F"/>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endParaRPr lang="en-ZA" sz="31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ZA" sz="3100" dirty="0" smtClean="0">
              <a:solidFill>
                <a:srgbClr val="120D1F"/>
              </a:solidFill>
              <a:latin typeface="Arial" panose="020B0604020202020204" pitchFamily="34" charset="0"/>
              <a:cs typeface="Arial" panose="020B0604020202020204" pitchFamily="34" charset="0"/>
            </a:endParaRPr>
          </a:p>
          <a:p>
            <a:pPr algn="just">
              <a:lnSpc>
                <a:spcPct val="150000"/>
              </a:lnSpc>
            </a:pPr>
            <a:endParaRPr lang="en-ZA" sz="4400" dirty="0" smtClean="0">
              <a:solidFill>
                <a:srgbClr val="120D1F"/>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13151904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57200" y="257362"/>
            <a:ext cx="8229600" cy="6105338"/>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nSpc>
                <a:spcPct val="250000"/>
              </a:lnSpc>
            </a:pPr>
            <a:r>
              <a:rPr lang="en-US" sz="3400" dirty="0" smtClean="0">
                <a:latin typeface="Arial" panose="020B0604020202020204" pitchFamily="34" charset="0"/>
                <a:cs typeface="Arial" panose="020B0604020202020204" pitchFamily="34" charset="0"/>
              </a:rPr>
              <a:t>CONCLUSION</a:t>
            </a:r>
          </a:p>
          <a:p>
            <a:pPr marL="342900" indent="-342900" algn="just">
              <a:lnSpc>
                <a:spcPct val="12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The preliminary results are to be fully analysed with the rest of  data to be collected. However, the value of fishers knowledge becomes important when listening to their views on the climate, fishing practice and impacts on their livelihoods.</a:t>
            </a:r>
          </a:p>
          <a:p>
            <a:pPr marL="342900" indent="-342900" algn="just">
              <a:lnSpc>
                <a:spcPct val="12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All interviewed fishers noticed the change of the squid stock and worry about the increased use of anchors and expressed that it hurts nature.</a:t>
            </a:r>
          </a:p>
          <a:p>
            <a:pPr marL="342900" indent="-342900" algn="just">
              <a:lnSpc>
                <a:spcPct val="12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It is apparent that fishers are vulnerable to changes and shock in the industry as 14 of the 15 do not have an alternative skill and depend on government social grants, loaning from family and loan sharks.</a:t>
            </a:r>
          </a:p>
          <a:p>
            <a:pPr marL="342900" indent="-342900" algn="just">
              <a:lnSpc>
                <a:spcPct val="12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Fishers highlighted the need to protect the squid that provides them with an income and sustaining their livelihoods.</a:t>
            </a:r>
          </a:p>
          <a:p>
            <a:pPr marL="342900" indent="-342900" algn="just">
              <a:lnSpc>
                <a:spcPct val="12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Further interviews and in-depth analysis will reveal more fishers knowledge, important for managing fish stock.</a:t>
            </a:r>
          </a:p>
          <a:p>
            <a:pPr algn="just">
              <a:lnSpc>
                <a:spcPct val="150000"/>
              </a:lnSpc>
            </a:pPr>
            <a:r>
              <a:rPr lang="en-US" sz="2400" dirty="0" smtClean="0">
                <a:latin typeface="Arial" panose="020B0604020202020204" pitchFamily="34" charset="0"/>
                <a:cs typeface="Arial" panose="020B0604020202020204" pitchFamily="34" charset="0"/>
              </a:rPr>
              <a:t> </a:t>
            </a:r>
          </a:p>
          <a:p>
            <a:pPr marL="171450" indent="-171450">
              <a:buFontTx/>
              <a:buChar char="-"/>
            </a:pPr>
            <a:r>
              <a:rPr lang="en-US" sz="1200" dirty="0" smtClean="0">
                <a:solidFill>
                  <a:srgbClr val="120D1F"/>
                </a:solidFill>
                <a:latin typeface="Avenir Book"/>
                <a:cs typeface="Avenir Book"/>
              </a:rPr>
              <a:t>[ Source ]</a:t>
            </a:r>
          </a:p>
          <a:p>
            <a:pPr algn="just">
              <a:lnSpc>
                <a:spcPct val="200000"/>
              </a:lnSpc>
            </a:pPr>
            <a:endParaRPr lang="en-US" sz="1000" dirty="0" smtClean="0">
              <a:solidFill>
                <a:srgbClr val="120D1F"/>
              </a:solidFill>
              <a:latin typeface="Avenir Book"/>
              <a:cs typeface="Avenir Book"/>
            </a:endParaRPr>
          </a:p>
          <a:p>
            <a:pPr algn="just"/>
            <a:endParaRPr lang="en-US" sz="1200" dirty="0">
              <a:solidFill>
                <a:srgbClr val="FFB81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981" y="5857908"/>
            <a:ext cx="1378039" cy="788870"/>
          </a:xfrm>
          <a:prstGeom prst="rect">
            <a:avLst/>
          </a:prstGeom>
        </p:spPr>
      </p:pic>
    </p:spTree>
    <p:extLst>
      <p:ext uri="{BB962C8B-B14F-4D97-AF65-F5344CB8AC3E}">
        <p14:creationId xmlns:p14="http://schemas.microsoft.com/office/powerpoint/2010/main" val="363875347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a:solidFill>
                  <a:schemeClr val="tx2"/>
                </a:solidFill>
              </a:rPr>
              <a:t>FOCUS OF THE STUDY</a:t>
            </a:r>
          </a:p>
          <a:p>
            <a:pPr algn="l"/>
            <a:endParaRPr lang="en-US" sz="2400" dirty="0">
              <a:solidFill>
                <a:srgbClr val="120D1F"/>
              </a:solidFill>
            </a:endParaRPr>
          </a:p>
        </p:txBody>
      </p:sp>
      <p:sp>
        <p:nvSpPr>
          <p:cNvPr id="6" name="Title Placeholder 1"/>
          <p:cNvSpPr txBox="1">
            <a:spLocks/>
          </p:cNvSpPr>
          <p:nvPr/>
        </p:nvSpPr>
        <p:spPr>
          <a:xfrm>
            <a:off x="457200" y="1408215"/>
            <a:ext cx="8229600" cy="4133344"/>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r>
              <a:rPr lang="en-US" sz="1200" b="1" dirty="0">
                <a:solidFill>
                  <a:srgbClr val="120D1F"/>
                </a:solidFill>
                <a:latin typeface="Arial" panose="020B0604020202020204" pitchFamily="34" charset="0"/>
                <a:cs typeface="Arial" panose="020B0604020202020204" pitchFamily="34" charset="0"/>
              </a:rPr>
              <a:t>Small-scale squid fishers</a:t>
            </a:r>
          </a:p>
          <a:p>
            <a:pPr algn="just"/>
            <a:endParaRPr lang="en-US" sz="1200" dirty="0" smtClean="0">
              <a:solidFill>
                <a:srgbClr val="120D1F"/>
              </a:solidFill>
            </a:endParaRPr>
          </a:p>
          <a:p>
            <a:pPr algn="just">
              <a:lnSpc>
                <a:spcPct val="150000"/>
              </a:lnSpc>
            </a:pPr>
            <a:endParaRPr lang="en-US" sz="1200" dirty="0" smtClean="0">
              <a:solidFill>
                <a:srgbClr val="120D1F"/>
              </a:solidFill>
              <a:latin typeface="Avenir Book"/>
              <a:cs typeface="Avenir Book"/>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endParaRPr lang="en-US" sz="1000" dirty="0" smtClean="0">
              <a:solidFill>
                <a:srgbClr val="120D1F"/>
              </a:solidFill>
              <a:latin typeface="Avenir Book"/>
              <a:cs typeface="Avenir Book"/>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r>
              <a:rPr lang="en-US" sz="1000" dirty="0" smtClean="0">
                <a:solidFill>
                  <a:srgbClr val="120D1F"/>
                </a:solidFill>
                <a:latin typeface="Avenir Book"/>
                <a:ea typeface="+mn-ea"/>
                <a:cs typeface="Avenir Book"/>
              </a:rPr>
              <a:t>Source:http</a:t>
            </a:r>
            <a:r>
              <a:rPr lang="en-US" sz="1000" dirty="0">
                <a:solidFill>
                  <a:srgbClr val="120D1F"/>
                </a:solidFill>
                <a:latin typeface="Avenir Book"/>
                <a:ea typeface="+mn-ea"/>
                <a:cs typeface="Avenir Book"/>
              </a:rPr>
              <a:t>://www.jbaynews.com/photo-of-the-day-chokka-fishermen-at-sea/</a:t>
            </a:r>
          </a:p>
          <a:p>
            <a:pPr algn="just"/>
            <a:endParaRPr lang="en-US" sz="1200" dirty="0">
              <a:solidFill>
                <a:srgbClr val="FFB819"/>
              </a:solidFill>
            </a:endParaRPr>
          </a:p>
        </p:txBody>
      </p:sp>
      <p:pic>
        <p:nvPicPr>
          <p:cNvPr id="7" name="Picture 6"/>
          <p:cNvPicPr>
            <a:picLocks noChangeAspect="1"/>
          </p:cNvPicPr>
          <p:nvPr/>
        </p:nvPicPr>
        <p:blipFill>
          <a:blip r:embed="rId2"/>
          <a:stretch>
            <a:fillRect/>
          </a:stretch>
        </p:blipFill>
        <p:spPr>
          <a:xfrm>
            <a:off x="600364" y="1681019"/>
            <a:ext cx="7930124" cy="3435926"/>
          </a:xfrm>
          <a:prstGeom prst="rect">
            <a:avLst/>
          </a:prstGeom>
        </p:spPr>
      </p:pic>
    </p:spTree>
    <p:extLst>
      <p:ext uri="{BB962C8B-B14F-4D97-AF65-F5344CB8AC3E}">
        <p14:creationId xmlns:p14="http://schemas.microsoft.com/office/powerpoint/2010/main" val="3916911088"/>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26595"/>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Thank you!</a:t>
            </a:r>
          </a:p>
          <a:p>
            <a:pPr algn="ctr"/>
            <a:r>
              <a:rPr lang="en-US" dirty="0" smtClean="0">
                <a:latin typeface="Arial" panose="020B0604020202020204" pitchFamily="34" charset="0"/>
                <a:cs typeface="Arial" panose="020B0604020202020204" pitchFamily="34" charset="0"/>
              </a:rPr>
              <a:t>Any questions?</a:t>
            </a:r>
          </a:p>
          <a:p>
            <a:pPr algn="ctr"/>
            <a:endParaRPr lang="en-US" dirty="0"/>
          </a:p>
        </p:txBody>
      </p:sp>
      <p:pic>
        <p:nvPicPr>
          <p:cNvPr id="6" name="Picture 5"/>
          <p:cNvPicPr>
            <a:picLocks noChangeAspect="1"/>
          </p:cNvPicPr>
          <p:nvPr/>
        </p:nvPicPr>
        <p:blipFill rotWithShape="1">
          <a:blip r:embed="rId2"/>
          <a:srcRect t="67292"/>
          <a:stretch/>
        </p:blipFill>
        <p:spPr>
          <a:xfrm>
            <a:off x="3877048" y="2892668"/>
            <a:ext cx="1377204" cy="277199"/>
          </a:xfrm>
          <a:prstGeom prst="rect">
            <a:avLst/>
          </a:prstGeom>
        </p:spPr>
      </p:pic>
      <p:sp>
        <p:nvSpPr>
          <p:cNvPr id="7" name="Title Placeholder 1"/>
          <p:cNvSpPr txBox="1">
            <a:spLocks/>
          </p:cNvSpPr>
          <p:nvPr/>
        </p:nvSpPr>
        <p:spPr>
          <a:xfrm>
            <a:off x="3720444" y="4237224"/>
            <a:ext cx="1690412" cy="30329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900" dirty="0">
                <a:solidFill>
                  <a:srgbClr val="FFB819"/>
                </a:solidFill>
              </a:rPr>
              <a:t>m</a:t>
            </a:r>
            <a:r>
              <a:rPr lang="en-US" sz="900" b="0" i="0" dirty="0" smtClean="0">
                <a:solidFill>
                  <a:srgbClr val="FFB819"/>
                </a:solidFill>
              </a:rPr>
              <a:t>andela.ac.za</a:t>
            </a:r>
            <a:endParaRPr lang="en-US" sz="900" b="0" i="0" dirty="0">
              <a:solidFill>
                <a:srgbClr val="FFB819"/>
              </a:solidFill>
            </a:endParaRPr>
          </a:p>
        </p:txBody>
      </p:sp>
      <p:pic>
        <p:nvPicPr>
          <p:cNvPr id="8" name="Picture 7"/>
          <p:cNvPicPr>
            <a:picLocks noChangeAspect="1"/>
          </p:cNvPicPr>
          <p:nvPr/>
        </p:nvPicPr>
        <p:blipFill>
          <a:blip r:embed="rId3"/>
          <a:stretch>
            <a:fillRect/>
          </a:stretch>
        </p:blipFill>
        <p:spPr>
          <a:xfrm>
            <a:off x="3726794" y="4015514"/>
            <a:ext cx="1690412" cy="207412"/>
          </a:xfrm>
          <a:prstGeom prst="rect">
            <a:avLst/>
          </a:prstGeom>
        </p:spPr>
      </p:pic>
      <p:pic>
        <p:nvPicPr>
          <p:cNvPr id="3" name="Picture 2"/>
          <p:cNvPicPr>
            <a:picLocks noChangeAspect="1"/>
          </p:cNvPicPr>
          <p:nvPr/>
        </p:nvPicPr>
        <p:blipFill>
          <a:blip r:embed="rId4"/>
          <a:stretch>
            <a:fillRect/>
          </a:stretch>
        </p:blipFill>
        <p:spPr>
          <a:xfrm>
            <a:off x="3948319" y="2227018"/>
            <a:ext cx="1247362" cy="6656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981" y="5857908"/>
            <a:ext cx="1378039" cy="788870"/>
          </a:xfrm>
          <a:prstGeom prst="rect">
            <a:avLst/>
          </a:prstGeom>
        </p:spPr>
      </p:pic>
      <p:sp>
        <p:nvSpPr>
          <p:cNvPr id="4" name="Rectangle 3"/>
          <p:cNvSpPr/>
          <p:nvPr/>
        </p:nvSpPr>
        <p:spPr>
          <a:xfrm>
            <a:off x="2560320" y="4563515"/>
            <a:ext cx="4572000" cy="646331"/>
          </a:xfrm>
          <a:prstGeom prst="rect">
            <a:avLst/>
          </a:prstGeom>
        </p:spPr>
        <p:txBody>
          <a:bodyPr>
            <a:spAutoFit/>
          </a:bodyPr>
          <a:lstStyle/>
          <a:p>
            <a:pPr algn="ctr"/>
            <a:r>
              <a:rPr lang="en-GB" dirty="0">
                <a:solidFill>
                  <a:schemeClr val="tx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GCRF project SOLSTICE-WIO (</a:t>
            </a:r>
            <a:r>
              <a:rPr lang="en-US" dirty="0">
                <a:solidFill>
                  <a:schemeClr val="tx2">
                    <a:lumMod val="40000"/>
                    <a:lumOff val="60000"/>
                  </a:schemeClr>
                </a:solidFill>
                <a:latin typeface="Calibri" panose="020F0502020204030204" pitchFamily="34" charset="0"/>
                <a:ea typeface="Calibri" panose="020F0502020204030204" pitchFamily="34" charset="0"/>
              </a:rPr>
              <a:t>NERC grant NE/P021050/1</a:t>
            </a:r>
            <a:r>
              <a:rPr lang="en-GB" dirty="0">
                <a:solidFill>
                  <a:schemeClr val="tx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2">
                  <a:lumMod val="40000"/>
                  <a:lumOff val="60000"/>
                </a:schemeClr>
              </a:solidFill>
            </a:endParaRPr>
          </a:p>
        </p:txBody>
      </p:sp>
    </p:spTree>
    <p:extLst>
      <p:ext uri="{BB962C8B-B14F-4D97-AF65-F5344CB8AC3E}">
        <p14:creationId xmlns:p14="http://schemas.microsoft.com/office/powerpoint/2010/main" val="21225162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sz="3600" dirty="0" smtClean="0">
                <a:solidFill>
                  <a:schemeClr val="tx2"/>
                </a:solidFill>
                <a:latin typeface="Arial" panose="020B0604020202020204" pitchFamily="34" charset="0"/>
                <a:cs typeface="Arial" panose="020B0604020202020204" pitchFamily="34" charset="0"/>
              </a:rPr>
              <a:t>RATIONALE</a:t>
            </a:r>
            <a:endParaRPr lang="en-US" sz="36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457200" y="1408215"/>
            <a:ext cx="8229600" cy="4133344"/>
          </a:xfrm>
          <a:prstGeom prst="rect">
            <a:avLst/>
          </a:prstGeom>
        </p:spPr>
        <p:txBody>
          <a:bodyPr vert="horz" lIns="91440" tIns="45720" rIns="91440" bIns="45720" rtlCol="0" anchor="t">
            <a:normAutofit fontScale="40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lgn="just"/>
            <a:endParaRPr lang="en-US" sz="1200" dirty="0" smtClean="0">
              <a:solidFill>
                <a:srgbClr val="120D1F"/>
              </a:solidFill>
            </a:endParaRPr>
          </a:p>
          <a:p>
            <a:pPr algn="just"/>
            <a:endParaRPr lang="en-ZA" sz="5100" dirty="0" smtClean="0">
              <a:solidFill>
                <a:srgbClr val="120D1F"/>
              </a:solidFill>
            </a:endParaRPr>
          </a:p>
          <a:p>
            <a:pPr marL="685800" indent="-685800" algn="just">
              <a:lnSpc>
                <a:spcPct val="120000"/>
              </a:lnSpc>
              <a:buFont typeface="Arial" panose="020B0604020202020204" pitchFamily="34" charset="0"/>
              <a:buChar char="•"/>
            </a:pPr>
            <a:r>
              <a:rPr lang="en-ZA" sz="5100" dirty="0" smtClean="0">
                <a:solidFill>
                  <a:srgbClr val="120D1F"/>
                </a:solidFill>
                <a:latin typeface="Arial" panose="020B0604020202020204" pitchFamily="34" charset="0"/>
                <a:cs typeface="Arial" panose="020B0604020202020204" pitchFamily="34" charset="0"/>
              </a:rPr>
              <a:t>Collapse </a:t>
            </a:r>
            <a:r>
              <a:rPr lang="en-ZA" sz="5100" dirty="0">
                <a:solidFill>
                  <a:srgbClr val="120D1F"/>
                </a:solidFill>
                <a:latin typeface="Arial" panose="020B0604020202020204" pitchFamily="34" charset="0"/>
                <a:cs typeface="Arial" panose="020B0604020202020204" pitchFamily="34" charset="0"/>
              </a:rPr>
              <a:t>of the small-scale squid fisheries in 2013 - 2014 in South </a:t>
            </a:r>
            <a:r>
              <a:rPr lang="en-ZA" sz="5100" dirty="0" smtClean="0">
                <a:solidFill>
                  <a:srgbClr val="120D1F"/>
                </a:solidFill>
                <a:latin typeface="Arial" panose="020B0604020202020204" pitchFamily="34" charset="0"/>
                <a:cs typeface="Arial" panose="020B0604020202020204" pitchFamily="34" charset="0"/>
              </a:rPr>
              <a:t>Africa.</a:t>
            </a:r>
          </a:p>
          <a:p>
            <a:pPr marL="685800" indent="-685800" algn="just">
              <a:lnSpc>
                <a:spcPct val="120000"/>
              </a:lnSpc>
              <a:buFont typeface="Arial" panose="020B0604020202020204" pitchFamily="34" charset="0"/>
              <a:buChar char="•"/>
            </a:pPr>
            <a:r>
              <a:rPr lang="en-ZA" sz="5400" dirty="0" smtClean="0">
                <a:solidFill>
                  <a:srgbClr val="120D1F"/>
                </a:solidFill>
                <a:latin typeface="Arial" panose="020B0604020202020204" pitchFamily="34" charset="0"/>
                <a:cs typeface="Arial" panose="020B0604020202020204" pitchFamily="34" charset="0"/>
              </a:rPr>
              <a:t>Fishing </a:t>
            </a:r>
            <a:r>
              <a:rPr lang="en-ZA" sz="5400" dirty="0">
                <a:solidFill>
                  <a:srgbClr val="120D1F"/>
                </a:solidFill>
                <a:latin typeface="Arial" panose="020B0604020202020204" pitchFamily="34" charset="0"/>
                <a:cs typeface="Arial" panose="020B0604020202020204" pitchFamily="34" charset="0"/>
              </a:rPr>
              <a:t>and its relation to climate-driven water dynamics are important for sustainability and livelihoods but, generally, are poorly understood and </a:t>
            </a:r>
            <a:r>
              <a:rPr lang="en-ZA" sz="5400" dirty="0" smtClean="0">
                <a:solidFill>
                  <a:srgbClr val="120D1F"/>
                </a:solidFill>
                <a:latin typeface="Arial" panose="020B0604020202020204" pitchFamily="34" charset="0"/>
                <a:cs typeface="Arial" panose="020B0604020202020204" pitchFamily="34" charset="0"/>
              </a:rPr>
              <a:t>undervalued.</a:t>
            </a:r>
          </a:p>
          <a:p>
            <a:pPr marL="685800" indent="-685800" algn="just">
              <a:lnSpc>
                <a:spcPct val="120000"/>
              </a:lnSpc>
              <a:buFont typeface="Arial" panose="020B0604020202020204" pitchFamily="34" charset="0"/>
              <a:buChar char="•"/>
            </a:pPr>
            <a:r>
              <a:rPr lang="en-ZA" sz="5400" dirty="0" smtClean="0">
                <a:solidFill>
                  <a:srgbClr val="120D1F"/>
                </a:solidFill>
                <a:latin typeface="Arial" panose="020B0604020202020204" pitchFamily="34" charset="0"/>
                <a:cs typeface="Arial" panose="020B0604020202020204" pitchFamily="34" charset="0"/>
              </a:rPr>
              <a:t>Requires </a:t>
            </a:r>
            <a:r>
              <a:rPr lang="en-ZA" sz="5400" dirty="0">
                <a:solidFill>
                  <a:srgbClr val="120D1F"/>
                </a:solidFill>
                <a:latin typeface="Arial" panose="020B0604020202020204" pitchFamily="34" charset="0"/>
                <a:cs typeface="Arial" panose="020B0604020202020204" pitchFamily="34" charset="0"/>
              </a:rPr>
              <a:t>a detailed knowledge of the living components of natural and managed systems because, as global climate changes, it affects the well-being of humans and the functions of ecosystems</a:t>
            </a:r>
            <a:r>
              <a:rPr lang="en-ZA" sz="5400" dirty="0" smtClean="0">
                <a:solidFill>
                  <a:srgbClr val="120D1F"/>
                </a:solidFill>
                <a:latin typeface="Arial" panose="020B0604020202020204" pitchFamily="34" charset="0"/>
                <a:cs typeface="Arial" panose="020B0604020202020204" pitchFamily="34" charset="0"/>
              </a:rPr>
              <a:t>.</a:t>
            </a:r>
            <a:endParaRPr lang="en-US" sz="1200" dirty="0">
              <a:solidFill>
                <a:srgbClr val="FFB819"/>
              </a:solidFill>
              <a:latin typeface="Avenir Medium Oblique"/>
              <a:cs typeface="Avenir Medium Oblique"/>
            </a:endParaRPr>
          </a:p>
          <a:p>
            <a:pPr algn="just">
              <a:lnSpc>
                <a:spcPct val="250000"/>
              </a:lnSpc>
            </a:pPr>
            <a:endParaRPr lang="en-US" sz="1600" dirty="0" smtClean="0">
              <a:solidFill>
                <a:srgbClr val="FFB819"/>
              </a:solidFill>
              <a:latin typeface="Arial" panose="020B0604020202020204" pitchFamily="34" charset="0"/>
              <a:cs typeface="Arial" panose="020B0604020202020204" pitchFamily="34" charset="0"/>
            </a:endParaRPr>
          </a:p>
          <a:p>
            <a:pPr algn="just"/>
            <a:endParaRPr lang="en-US" sz="1000" dirty="0" smtClean="0">
              <a:solidFill>
                <a:srgbClr val="120D1F"/>
              </a:solidFill>
              <a:latin typeface="Avenir Book"/>
              <a:cs typeface="Avenir Book"/>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63612863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PRIMARY RESEARCH QUESTION &amp; OBJECTIVE</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Question</a:t>
            </a:r>
          </a:p>
          <a:p>
            <a:pPr algn="just"/>
            <a:r>
              <a:rPr lang="en-ZA" sz="2400" dirty="0" smtClean="0">
                <a:solidFill>
                  <a:srgbClr val="120D1F"/>
                </a:solidFill>
                <a:latin typeface="Arial" panose="020B0604020202020204" pitchFamily="34" charset="0"/>
                <a:cs typeface="Arial" panose="020B0604020202020204" pitchFamily="34" charset="0"/>
              </a:rPr>
              <a:t>How </a:t>
            </a:r>
            <a:r>
              <a:rPr lang="en-ZA" sz="2400" dirty="0">
                <a:solidFill>
                  <a:srgbClr val="120D1F"/>
                </a:solidFill>
                <a:latin typeface="Arial" panose="020B0604020202020204" pitchFamily="34" charset="0"/>
                <a:cs typeface="Arial" panose="020B0604020202020204" pitchFamily="34" charset="0"/>
              </a:rPr>
              <a:t>do </a:t>
            </a:r>
            <a:r>
              <a:rPr lang="en-ZA" sz="2400" dirty="0" smtClean="0">
                <a:solidFill>
                  <a:srgbClr val="120D1F"/>
                </a:solidFill>
                <a:latin typeface="Arial" panose="020B0604020202020204" pitchFamily="34" charset="0"/>
                <a:cs typeface="Arial" panose="020B0604020202020204" pitchFamily="34" charset="0"/>
              </a:rPr>
              <a:t>small-scale </a:t>
            </a:r>
            <a:r>
              <a:rPr lang="en-ZA" sz="2400" dirty="0">
                <a:solidFill>
                  <a:srgbClr val="120D1F"/>
                </a:solidFill>
                <a:latin typeface="Arial" panose="020B0604020202020204" pitchFamily="34" charset="0"/>
                <a:cs typeface="Arial" panose="020B0604020202020204" pitchFamily="34" charset="0"/>
              </a:rPr>
              <a:t>fishers become resilient in the face of climate change, shocks and risks in squid fisheries and build towards sustainable livelihoods and food security</a:t>
            </a:r>
            <a:r>
              <a:rPr lang="en-ZA" sz="2400" dirty="0" smtClean="0">
                <a:solidFill>
                  <a:srgbClr val="120D1F"/>
                </a:solidFill>
                <a:latin typeface="Arial" panose="020B0604020202020204" pitchFamily="34" charset="0"/>
                <a:cs typeface="Arial" panose="020B0604020202020204" pitchFamily="34" charset="0"/>
              </a:rPr>
              <a:t>?</a:t>
            </a:r>
          </a:p>
          <a:p>
            <a:pPr algn="just"/>
            <a:endParaRPr lang="en-ZA" sz="2400" dirty="0">
              <a:solidFill>
                <a:srgbClr val="120D1F"/>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Objective</a:t>
            </a:r>
          </a:p>
          <a:p>
            <a:pPr algn="just"/>
            <a:r>
              <a:rPr lang="en-ZA" sz="2400" dirty="0" smtClean="0">
                <a:solidFill>
                  <a:srgbClr val="120D1F"/>
                </a:solidFill>
                <a:latin typeface="Arial" panose="020B0604020202020204" pitchFamily="34" charset="0"/>
                <a:cs typeface="Arial" panose="020B0604020202020204" pitchFamily="34" charset="0"/>
              </a:rPr>
              <a:t>To </a:t>
            </a:r>
            <a:r>
              <a:rPr lang="en-ZA" sz="2400" dirty="0">
                <a:solidFill>
                  <a:srgbClr val="120D1F"/>
                </a:solidFill>
                <a:latin typeface="Arial" panose="020B0604020202020204" pitchFamily="34" charset="0"/>
                <a:cs typeface="Arial" panose="020B0604020202020204" pitchFamily="34" charset="0"/>
              </a:rPr>
              <a:t>analyse and assess the resilience of small-scale fishers to shocks such as climate change and variability in squid fisheries in order to achieve sustainable livelihoods, development and food security. </a:t>
            </a:r>
            <a:endParaRPr lang="en-US" sz="2400" dirty="0" smtClean="0">
              <a:solidFill>
                <a:srgbClr val="120D1F"/>
              </a:solidFill>
              <a:latin typeface="Arial" panose="020B0604020202020204" pitchFamily="34" charset="0"/>
              <a:cs typeface="Arial" panose="020B0604020202020204" pitchFamily="34" charset="0"/>
            </a:endParaRPr>
          </a:p>
          <a:p>
            <a:pPr algn="just"/>
            <a:endParaRPr lang="en-US" sz="12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endParaRPr lang="en-US" sz="1000" dirty="0" smtClean="0">
              <a:solidFill>
                <a:srgbClr val="120D1F"/>
              </a:solidFill>
              <a:latin typeface="Avenir Book"/>
              <a:cs typeface="Avenir Book"/>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57112085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BACKGROUND AND CONTEXT</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16634" y="1373001"/>
            <a:ext cx="5588866" cy="4133344"/>
          </a:xfrm>
          <a:prstGeom prst="rect">
            <a:avLst/>
          </a:prstGeom>
        </p:spPr>
        <p:txBody>
          <a:bodyPr vert="horz" lIns="91440" tIns="45720" rIns="91440" bIns="45720" rtlCol="0" anchor="t">
            <a:normAutofit fontScale="2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20000"/>
              </a:lnSpc>
              <a:buFont typeface="Arial" panose="020B0604020202020204" pitchFamily="34" charset="0"/>
              <a:buChar char="•"/>
            </a:pPr>
            <a:r>
              <a:rPr lang="en-ZA" sz="9600" dirty="0" smtClean="0">
                <a:solidFill>
                  <a:srgbClr val="120D1F"/>
                </a:solidFill>
                <a:latin typeface="Arial" panose="020B0604020202020204" pitchFamily="34" charset="0"/>
                <a:cs typeface="Arial" panose="020B0604020202020204" pitchFamily="34" charset="0"/>
              </a:rPr>
              <a:t>The </a:t>
            </a:r>
            <a:r>
              <a:rPr lang="en-ZA" sz="9600" dirty="0">
                <a:solidFill>
                  <a:srgbClr val="120D1F"/>
                </a:solidFill>
                <a:latin typeface="Arial" panose="020B0604020202020204" pitchFamily="34" charset="0"/>
                <a:cs typeface="Arial" panose="020B0604020202020204" pitchFamily="34" charset="0"/>
              </a:rPr>
              <a:t>South </a:t>
            </a:r>
            <a:r>
              <a:rPr lang="en-ZA" sz="9600" dirty="0" smtClean="0">
                <a:solidFill>
                  <a:srgbClr val="120D1F"/>
                </a:solidFill>
                <a:latin typeface="Arial" panose="020B0604020202020204" pitchFamily="34" charset="0"/>
                <a:cs typeface="Arial" panose="020B0604020202020204" pitchFamily="34" charset="0"/>
              </a:rPr>
              <a:t>African chokka </a:t>
            </a:r>
            <a:r>
              <a:rPr lang="en-ZA" sz="9600" dirty="0">
                <a:solidFill>
                  <a:srgbClr val="120D1F"/>
                </a:solidFill>
                <a:latin typeface="Arial" panose="020B0604020202020204" pitchFamily="34" charset="0"/>
                <a:cs typeface="Arial" panose="020B0604020202020204" pitchFamily="34" charset="0"/>
              </a:rPr>
              <a:t>stock </a:t>
            </a:r>
            <a:r>
              <a:rPr lang="en-ZA" sz="9600" dirty="0" smtClean="0">
                <a:solidFill>
                  <a:srgbClr val="120D1F"/>
                </a:solidFill>
                <a:latin typeface="Arial" panose="020B0604020202020204" pitchFamily="34" charset="0"/>
                <a:cs typeface="Arial" panose="020B0604020202020204" pitchFamily="34" charset="0"/>
              </a:rPr>
              <a:t>is </a:t>
            </a:r>
            <a:r>
              <a:rPr lang="en-ZA" sz="9600" dirty="0">
                <a:solidFill>
                  <a:srgbClr val="120D1F"/>
                </a:solidFill>
                <a:latin typeface="Arial" panose="020B0604020202020204" pitchFamily="34" charset="0"/>
                <a:cs typeface="Arial" panose="020B0604020202020204" pitchFamily="34" charset="0"/>
              </a:rPr>
              <a:t>harvested in the Eastern Cape </a:t>
            </a:r>
            <a:r>
              <a:rPr lang="en-ZA" sz="9600" dirty="0" smtClean="0">
                <a:solidFill>
                  <a:srgbClr val="120D1F"/>
                </a:solidFill>
                <a:latin typeface="Arial" panose="020B0604020202020204" pitchFamily="34" charset="0"/>
                <a:cs typeface="Arial" panose="020B0604020202020204" pitchFamily="34" charset="0"/>
              </a:rPr>
              <a:t>Province</a:t>
            </a:r>
          </a:p>
          <a:p>
            <a:pPr marL="342900" indent="-342900" algn="just">
              <a:lnSpc>
                <a:spcPct val="120000"/>
              </a:lnSpc>
              <a:buFont typeface="Arial" panose="020B0604020202020204" pitchFamily="34" charset="0"/>
              <a:buChar char="•"/>
            </a:pPr>
            <a:r>
              <a:rPr lang="en-ZA" sz="9600" dirty="0" smtClean="0">
                <a:solidFill>
                  <a:srgbClr val="120D1F"/>
                </a:solidFill>
                <a:latin typeface="Arial" panose="020B0604020202020204" pitchFamily="34" charset="0"/>
                <a:cs typeface="Arial" panose="020B0604020202020204" pitchFamily="34" charset="0"/>
              </a:rPr>
              <a:t>Between the </a:t>
            </a:r>
            <a:r>
              <a:rPr lang="en-ZA" sz="9600" dirty="0">
                <a:solidFill>
                  <a:srgbClr val="120D1F"/>
                </a:solidFill>
                <a:latin typeface="Arial" panose="020B0604020202020204" pitchFamily="34" charset="0"/>
                <a:cs typeface="Arial" panose="020B0604020202020204" pitchFamily="34" charset="0"/>
              </a:rPr>
              <a:t>1960s to 1970s </a:t>
            </a:r>
            <a:r>
              <a:rPr lang="en-ZA" sz="9600" dirty="0" smtClean="0">
                <a:solidFill>
                  <a:srgbClr val="120D1F"/>
                </a:solidFill>
                <a:latin typeface="Arial" panose="020B0604020202020204" pitchFamily="34" charset="0"/>
                <a:cs typeface="Arial" panose="020B0604020202020204" pitchFamily="34" charset="0"/>
              </a:rPr>
              <a:t>squid </a:t>
            </a:r>
            <a:r>
              <a:rPr lang="en-ZA" sz="9600" dirty="0">
                <a:solidFill>
                  <a:srgbClr val="120D1F"/>
                </a:solidFill>
                <a:latin typeface="Arial" panose="020B0604020202020204" pitchFamily="34" charset="0"/>
                <a:cs typeface="Arial" panose="020B0604020202020204" pitchFamily="34" charset="0"/>
              </a:rPr>
              <a:t>was caught by </a:t>
            </a:r>
            <a:r>
              <a:rPr lang="en-ZA" sz="9600" dirty="0" smtClean="0">
                <a:solidFill>
                  <a:srgbClr val="120D1F"/>
                </a:solidFill>
                <a:latin typeface="Arial" panose="020B0604020202020204" pitchFamily="34" charset="0"/>
                <a:cs typeface="Arial" panose="020B0604020202020204" pitchFamily="34" charset="0"/>
              </a:rPr>
              <a:t>foreign vessels. </a:t>
            </a:r>
          </a:p>
          <a:p>
            <a:pPr marL="342900" indent="-342900" algn="just">
              <a:lnSpc>
                <a:spcPct val="120000"/>
              </a:lnSpc>
              <a:buFont typeface="Arial" panose="020B0604020202020204" pitchFamily="34" charset="0"/>
              <a:buChar char="•"/>
            </a:pPr>
            <a:r>
              <a:rPr lang="en-ZA" sz="9600" dirty="0" smtClean="0">
                <a:solidFill>
                  <a:srgbClr val="120D1F"/>
                </a:solidFill>
                <a:latin typeface="Arial" panose="020B0604020202020204" pitchFamily="34" charset="0"/>
                <a:cs typeface="Arial" panose="020B0604020202020204" pitchFamily="34" charset="0"/>
              </a:rPr>
              <a:t>This phased out between the late 1970’s and early 1980’s and </a:t>
            </a:r>
            <a:r>
              <a:rPr lang="en-ZA" sz="9600" dirty="0">
                <a:solidFill>
                  <a:srgbClr val="120D1F"/>
                </a:solidFill>
                <a:latin typeface="Arial" panose="020B0604020202020204" pitchFamily="34" charset="0"/>
                <a:cs typeface="Arial" panose="020B0604020202020204" pitchFamily="34" charset="0"/>
              </a:rPr>
              <a:t>chokka was then continued to be harvested by South African fishers as a bycatch </a:t>
            </a:r>
            <a:r>
              <a:rPr lang="en-ZA" sz="9600" dirty="0" smtClean="0">
                <a:solidFill>
                  <a:srgbClr val="120D1F"/>
                </a:solidFill>
                <a:latin typeface="Arial" panose="020B0604020202020204" pitchFamily="34" charset="0"/>
                <a:cs typeface="Arial" panose="020B0604020202020204" pitchFamily="34" charset="0"/>
              </a:rPr>
              <a:t>(between </a:t>
            </a:r>
            <a:r>
              <a:rPr lang="en-ZA" sz="9600" dirty="0">
                <a:solidFill>
                  <a:srgbClr val="120D1F"/>
                </a:solidFill>
                <a:latin typeface="Arial" panose="020B0604020202020204" pitchFamily="34" charset="0"/>
                <a:cs typeface="Arial" panose="020B0604020202020204" pitchFamily="34" charset="0"/>
              </a:rPr>
              <a:t>200 and 600 </a:t>
            </a:r>
            <a:r>
              <a:rPr lang="en-ZA" sz="9600" dirty="0" smtClean="0">
                <a:solidFill>
                  <a:srgbClr val="120D1F"/>
                </a:solidFill>
                <a:latin typeface="Arial" panose="020B0604020202020204" pitchFamily="34" charset="0"/>
                <a:cs typeface="Arial" panose="020B0604020202020204" pitchFamily="34" charset="0"/>
              </a:rPr>
              <a:t>tons) </a:t>
            </a:r>
            <a:endParaRPr lang="en-US" sz="9600" dirty="0" smtClean="0">
              <a:solidFill>
                <a:srgbClr val="120D1F"/>
              </a:solidFill>
              <a:latin typeface="Arial" panose="020B0604020202020204" pitchFamily="34" charset="0"/>
              <a:cs typeface="Arial" panose="020B0604020202020204" pitchFamily="34" charset="0"/>
            </a:endParaRPr>
          </a:p>
          <a:p>
            <a:pPr algn="just">
              <a:lnSpc>
                <a:spcPct val="250000"/>
              </a:lnSpc>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r>
              <a:rPr lang="en-US" sz="3200" dirty="0" smtClean="0">
                <a:solidFill>
                  <a:srgbClr val="FFB819"/>
                </a:solidFill>
                <a:latin typeface="Arial" panose="020B0604020202020204" pitchFamily="34" charset="0"/>
                <a:cs typeface="Arial" panose="020B0604020202020204" pitchFamily="34" charset="0"/>
              </a:rPr>
              <a:t>Reference</a:t>
            </a:r>
            <a:r>
              <a:rPr lang="en-US" sz="3200" dirty="0">
                <a:solidFill>
                  <a:srgbClr val="FFB819"/>
                </a:solidFill>
                <a:latin typeface="Arial" panose="020B0604020202020204" pitchFamily="34" charset="0"/>
                <a:cs typeface="Arial" panose="020B0604020202020204" pitchFamily="34" charset="0"/>
              </a:rPr>
              <a:t>: Glazer &amp; Butterworth, 2006; Roel et al, </a:t>
            </a:r>
            <a:r>
              <a:rPr lang="en-US" sz="3200" dirty="0" smtClean="0">
                <a:solidFill>
                  <a:srgbClr val="FFB819"/>
                </a:solidFill>
                <a:latin typeface="Arial" panose="020B0604020202020204" pitchFamily="34" charset="0"/>
                <a:cs typeface="Arial" panose="020B0604020202020204" pitchFamily="34" charset="0"/>
              </a:rPr>
              <a:t>1998; Sauer </a:t>
            </a:r>
            <a:r>
              <a:rPr lang="en-US" sz="3200" dirty="0">
                <a:solidFill>
                  <a:srgbClr val="FFB819"/>
                </a:solidFill>
                <a:latin typeface="Arial" panose="020B0604020202020204" pitchFamily="34" charset="0"/>
                <a:cs typeface="Arial" panose="020B0604020202020204" pitchFamily="34" charset="0"/>
              </a:rPr>
              <a:t>et al, 2003 </a:t>
            </a:r>
          </a:p>
          <a:p>
            <a:pPr algn="just"/>
            <a:endParaRPr lang="en-US" sz="32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3200" dirty="0" smtClean="0">
              <a:solidFill>
                <a:srgbClr val="120D1F"/>
              </a:solidFill>
              <a:latin typeface="Arial" panose="020B0604020202020204" pitchFamily="34" charset="0"/>
              <a:cs typeface="Arial" panose="020B0604020202020204" pitchFamily="34" charset="0"/>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pic>
        <p:nvPicPr>
          <p:cNvPr id="5" name="Picture 4"/>
          <p:cNvPicPr>
            <a:picLocks noChangeAspect="1"/>
          </p:cNvPicPr>
          <p:nvPr/>
        </p:nvPicPr>
        <p:blipFill>
          <a:blip r:embed="rId2"/>
          <a:stretch>
            <a:fillRect/>
          </a:stretch>
        </p:blipFill>
        <p:spPr>
          <a:xfrm>
            <a:off x="5985308" y="1373001"/>
            <a:ext cx="3075419" cy="1321081"/>
          </a:xfrm>
          <a:prstGeom prst="rect">
            <a:avLst/>
          </a:prstGeom>
        </p:spPr>
      </p:pic>
      <p:sp>
        <p:nvSpPr>
          <p:cNvPr id="2" name="Rectangle 1"/>
          <p:cNvSpPr/>
          <p:nvPr/>
        </p:nvSpPr>
        <p:spPr>
          <a:xfrm>
            <a:off x="5988773" y="2724688"/>
            <a:ext cx="3155227" cy="400110"/>
          </a:xfrm>
          <a:prstGeom prst="rect">
            <a:avLst/>
          </a:prstGeom>
        </p:spPr>
        <p:txBody>
          <a:bodyPr wrap="square">
            <a:spAutoFit/>
          </a:bodyPr>
          <a:lstStyle/>
          <a:p>
            <a:r>
              <a:rPr lang="en-US" sz="1000" dirty="0">
                <a:solidFill>
                  <a:srgbClr val="FFC000"/>
                </a:solidFill>
                <a:latin typeface="Avenir Book"/>
                <a:cs typeface="Avenir Book"/>
              </a:rPr>
              <a:t>https://www.sanbi.org/animal-of-the-week/cape-hope-squid/</a:t>
            </a:r>
            <a:endParaRPr lang="en-US" sz="1000" dirty="0">
              <a:solidFill>
                <a:srgbClr val="FFC000"/>
              </a:solidFill>
            </a:endParaRPr>
          </a:p>
        </p:txBody>
      </p:sp>
    </p:spTree>
    <p:extLst>
      <p:ext uri="{BB962C8B-B14F-4D97-AF65-F5344CB8AC3E}">
        <p14:creationId xmlns:p14="http://schemas.microsoft.com/office/powerpoint/2010/main" val="102626806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BACKGROUND AND CONTEXT</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pic>
        <p:nvPicPr>
          <p:cNvPr id="1026" name="Picture 2" descr="Image result for squid jiggi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8726" y="3852186"/>
            <a:ext cx="3771900" cy="22379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Placeholder 1"/>
          <p:cNvSpPr txBox="1">
            <a:spLocks/>
          </p:cNvSpPr>
          <p:nvPr/>
        </p:nvSpPr>
        <p:spPr>
          <a:xfrm>
            <a:off x="169164" y="1359065"/>
            <a:ext cx="8441436" cy="38043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A formal </a:t>
            </a:r>
            <a:r>
              <a:rPr lang="en-ZA" sz="2400" dirty="0">
                <a:solidFill>
                  <a:srgbClr val="120D1F"/>
                </a:solidFill>
                <a:latin typeface="Arial" panose="020B0604020202020204" pitchFamily="34" charset="0"/>
                <a:cs typeface="Arial" panose="020B0604020202020204" pitchFamily="34" charset="0"/>
              </a:rPr>
              <a:t>jig fishery was then established in </a:t>
            </a:r>
            <a:r>
              <a:rPr lang="en-ZA" sz="2400" dirty="0" smtClean="0">
                <a:solidFill>
                  <a:srgbClr val="120D1F"/>
                </a:solidFill>
                <a:latin typeface="Arial" panose="020B0604020202020204" pitchFamily="34" charset="0"/>
                <a:cs typeface="Arial" panose="020B0604020202020204" pitchFamily="34" charset="0"/>
              </a:rPr>
              <a:t>1984. </a:t>
            </a:r>
          </a:p>
          <a:p>
            <a:pPr marL="342900" indent="-3429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The fishing method exploits squid on the spawning grounds.</a:t>
            </a:r>
          </a:p>
          <a:p>
            <a:pPr marL="342900" indent="-3429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This is an intensive form of fishing and raised concerns.</a:t>
            </a:r>
          </a:p>
          <a:p>
            <a:pPr marL="342900" indent="-3429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Licensing </a:t>
            </a:r>
            <a:r>
              <a:rPr lang="en-ZA" sz="2400" dirty="0">
                <a:solidFill>
                  <a:srgbClr val="120D1F"/>
                </a:solidFill>
                <a:latin typeface="Arial" panose="020B0604020202020204" pitchFamily="34" charset="0"/>
                <a:cs typeface="Arial" panose="020B0604020202020204" pitchFamily="34" charset="0"/>
              </a:rPr>
              <a:t>system was introduced in </a:t>
            </a:r>
            <a:r>
              <a:rPr lang="en-ZA" sz="2400" dirty="0" smtClean="0">
                <a:solidFill>
                  <a:srgbClr val="120D1F"/>
                </a:solidFill>
                <a:latin typeface="Arial" panose="020B0604020202020204" pitchFamily="34" charset="0"/>
                <a:cs typeface="Arial" panose="020B0604020202020204" pitchFamily="34" charset="0"/>
              </a:rPr>
              <a:t>1986 to help with managing the fish stock.</a:t>
            </a:r>
          </a:p>
          <a:p>
            <a:pPr marL="342900" indent="-342900" algn="just">
              <a:lnSpc>
                <a:spcPct val="120000"/>
              </a:lnSpc>
              <a:buFont typeface="Arial" panose="020B0604020202020204" pitchFamily="34" charset="0"/>
              <a:buChar char="•"/>
            </a:pPr>
            <a:r>
              <a:rPr lang="en-ZA" sz="2400" dirty="0" smtClean="0">
                <a:solidFill>
                  <a:srgbClr val="120D1F"/>
                </a:solidFill>
                <a:latin typeface="Arial" panose="020B0604020202020204" pitchFamily="34" charset="0"/>
                <a:cs typeface="Arial" panose="020B0604020202020204" pitchFamily="34" charset="0"/>
              </a:rPr>
              <a:t>The management strategy further provided closed periods for fishing – seasonal fishery</a:t>
            </a:r>
          </a:p>
          <a:p>
            <a:pPr marL="342900" indent="-342900" algn="just">
              <a:lnSpc>
                <a:spcPct val="150000"/>
              </a:lnSpc>
              <a:buFont typeface="Arial" panose="020B0604020202020204" pitchFamily="34" charset="0"/>
              <a:buChar char="•"/>
            </a:pPr>
            <a:endParaRPr lang="en-US" sz="2400" dirty="0" smtClean="0">
              <a:solidFill>
                <a:srgbClr val="120D1F"/>
              </a:solidFill>
              <a:latin typeface="Arial" panose="020B0604020202020204" pitchFamily="34" charset="0"/>
              <a:cs typeface="Arial" panose="020B0604020202020204" pitchFamily="34" charset="0"/>
            </a:endParaRPr>
          </a:p>
          <a:p>
            <a:pPr algn="just">
              <a:lnSpc>
                <a:spcPct val="250000"/>
              </a:lnSpc>
            </a:pPr>
            <a:r>
              <a:rPr lang="en-US" sz="1000" dirty="0">
                <a:solidFill>
                  <a:srgbClr val="FFB819"/>
                </a:solidFill>
                <a:latin typeface="Arial" panose="020B0604020202020204" pitchFamily="34" charset="0"/>
                <a:cs typeface="Arial" panose="020B0604020202020204" pitchFamily="34" charset="0"/>
              </a:rPr>
              <a:t>http://www.fao.org/3/t0511e/T0511E76.gif</a:t>
            </a: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endParaRPr lang="en-US" sz="2400" dirty="0">
              <a:solidFill>
                <a:srgbClr val="FFB819"/>
              </a:solidFill>
              <a:latin typeface="Avenir Medium Oblique"/>
              <a:cs typeface="Avenir Medium Oblique"/>
            </a:endParaRPr>
          </a:p>
          <a:p>
            <a:pPr algn="just">
              <a:lnSpc>
                <a:spcPct val="250000"/>
              </a:lnSpc>
            </a:pPr>
            <a:endParaRPr lang="en-US" sz="2400" dirty="0" smtClean="0">
              <a:solidFill>
                <a:srgbClr val="FFB819"/>
              </a:solidFill>
              <a:latin typeface="Avenir Medium Oblique"/>
              <a:cs typeface="Avenir Medium Oblique"/>
            </a:endParaRPr>
          </a:p>
          <a:p>
            <a:pPr algn="just">
              <a:lnSpc>
                <a:spcPct val="250000"/>
              </a:lnSpc>
            </a:pPr>
            <a:r>
              <a:rPr lang="en-US" sz="2400" dirty="0">
                <a:solidFill>
                  <a:srgbClr val="FFB819"/>
                </a:solidFill>
                <a:latin typeface="Arial" panose="020B0604020202020204" pitchFamily="34" charset="0"/>
                <a:cs typeface="Arial" panose="020B0604020202020204" pitchFamily="34" charset="0"/>
              </a:rPr>
              <a:t>Reference: Sauer et al, 1992; Zansti, 2013</a:t>
            </a:r>
          </a:p>
          <a:p>
            <a:pPr algn="just"/>
            <a:endParaRPr lang="en-US" sz="24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2400" dirty="0" smtClean="0">
              <a:solidFill>
                <a:srgbClr val="120D1F"/>
              </a:solidFill>
              <a:latin typeface="Avenir Book"/>
              <a:cs typeface="Avenir Book"/>
            </a:endParaRPr>
          </a:p>
          <a:p>
            <a:pPr algn="just"/>
            <a:endParaRPr lang="en-US" sz="2400" dirty="0" smtClean="0">
              <a:solidFill>
                <a:srgbClr val="FFB819"/>
              </a:solidFill>
            </a:endParaRPr>
          </a:p>
          <a:p>
            <a:pPr algn="just"/>
            <a:endParaRPr lang="en-US" sz="2400" dirty="0">
              <a:solidFill>
                <a:srgbClr val="FFB819"/>
              </a:solidFill>
            </a:endParaRPr>
          </a:p>
          <a:p>
            <a:pPr lvl="0" algn="just">
              <a:spcBef>
                <a:spcPts val="0"/>
              </a:spcBef>
            </a:pPr>
            <a:endParaRPr lang="en-US" sz="2400" dirty="0" smtClean="0">
              <a:solidFill>
                <a:srgbClr val="120D1F"/>
              </a:solidFill>
              <a:latin typeface="Avenir Book"/>
              <a:ea typeface="+mn-ea"/>
              <a:cs typeface="Avenir Book"/>
            </a:endParaRPr>
          </a:p>
          <a:p>
            <a:pPr lvl="0" algn="just">
              <a:spcBef>
                <a:spcPts val="0"/>
              </a:spcBef>
            </a:pPr>
            <a:endParaRPr lang="en-US" sz="2400" dirty="0">
              <a:solidFill>
                <a:srgbClr val="120D1F"/>
              </a:solidFill>
              <a:latin typeface="Avenir Book"/>
              <a:ea typeface="+mn-ea"/>
              <a:cs typeface="Avenir Book"/>
            </a:endParaRPr>
          </a:p>
          <a:p>
            <a:pPr lvl="0" algn="just">
              <a:spcBef>
                <a:spcPts val="0"/>
              </a:spcBef>
            </a:pPr>
            <a:endParaRPr lang="en-US" sz="2400" dirty="0" smtClean="0">
              <a:solidFill>
                <a:srgbClr val="120D1F"/>
              </a:solidFill>
              <a:latin typeface="Avenir Book"/>
              <a:ea typeface="+mn-ea"/>
              <a:cs typeface="Avenir Book"/>
            </a:endParaRPr>
          </a:p>
          <a:p>
            <a:pPr algn="just"/>
            <a:endParaRPr lang="en-US" sz="2400" dirty="0">
              <a:solidFill>
                <a:srgbClr val="FFB819"/>
              </a:solidFill>
            </a:endParaRPr>
          </a:p>
        </p:txBody>
      </p:sp>
    </p:spTree>
    <p:extLst>
      <p:ext uri="{BB962C8B-B14F-4D97-AF65-F5344CB8AC3E}">
        <p14:creationId xmlns:p14="http://schemas.microsoft.com/office/powerpoint/2010/main" val="189569042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BACKGROUND AND CONTEXT </a:t>
            </a:r>
            <a:endParaRPr lang="en-US" sz="2400" dirty="0">
              <a:solidFill>
                <a:schemeClr val="tx2"/>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20000"/>
              </a:lnSpc>
              <a:buFont typeface="Arial" panose="020B0604020202020204" pitchFamily="34" charset="0"/>
              <a:buChar char="•"/>
            </a:pPr>
            <a:r>
              <a:rPr lang="en-ZA" dirty="0">
                <a:solidFill>
                  <a:srgbClr val="120D1F"/>
                </a:solidFill>
                <a:latin typeface="Arial" panose="020B0604020202020204" pitchFamily="34" charset="0"/>
                <a:cs typeface="Arial" panose="020B0604020202020204" pitchFamily="34" charset="0"/>
              </a:rPr>
              <a:t>Before 1994 South Africa had no formal and clearly </a:t>
            </a:r>
            <a:r>
              <a:rPr lang="en-ZA" dirty="0" smtClean="0">
                <a:solidFill>
                  <a:srgbClr val="120D1F"/>
                </a:solidFill>
                <a:latin typeface="Arial" panose="020B0604020202020204" pitchFamily="34" charset="0"/>
                <a:cs typeface="Arial" panose="020B0604020202020204" pitchFamily="34" charset="0"/>
              </a:rPr>
              <a:t>defining fishery policy </a:t>
            </a:r>
          </a:p>
          <a:p>
            <a:pPr marL="342900" indent="-342900" algn="just">
              <a:lnSpc>
                <a:spcPct val="120000"/>
              </a:lnSpc>
              <a:buFont typeface="Arial" panose="020B0604020202020204" pitchFamily="34" charset="0"/>
              <a:buChar char="•"/>
            </a:pPr>
            <a:r>
              <a:rPr lang="en-ZA" dirty="0">
                <a:solidFill>
                  <a:srgbClr val="120D1F"/>
                </a:solidFill>
                <a:latin typeface="Arial" panose="020B0604020202020204" pitchFamily="34" charset="0"/>
                <a:cs typeface="Arial" panose="020B0604020202020204" pitchFamily="34" charset="0"/>
              </a:rPr>
              <a:t>E</a:t>
            </a:r>
            <a:r>
              <a:rPr lang="en-ZA" dirty="0" smtClean="0">
                <a:solidFill>
                  <a:srgbClr val="120D1F"/>
                </a:solidFill>
                <a:latin typeface="Arial" panose="020B0604020202020204" pitchFamily="34" charset="0"/>
                <a:cs typeface="Arial" panose="020B0604020202020204" pitchFamily="34" charset="0"/>
              </a:rPr>
              <a:t>ach </a:t>
            </a:r>
            <a:r>
              <a:rPr lang="en-ZA" dirty="0">
                <a:solidFill>
                  <a:srgbClr val="120D1F"/>
                </a:solidFill>
                <a:latin typeface="Arial" panose="020B0604020202020204" pitchFamily="34" charset="0"/>
                <a:cs typeface="Arial" panose="020B0604020202020204" pitchFamily="34" charset="0"/>
              </a:rPr>
              <a:t>fishery sector had to develop strategies in order to combat the fluctuations in fish stock and size to meet their </a:t>
            </a:r>
            <a:r>
              <a:rPr lang="en-ZA" dirty="0" smtClean="0">
                <a:solidFill>
                  <a:srgbClr val="120D1F"/>
                </a:solidFill>
                <a:latin typeface="Arial" panose="020B0604020202020204" pitchFamily="34" charset="0"/>
                <a:cs typeface="Arial" panose="020B0604020202020204" pitchFamily="34" charset="0"/>
              </a:rPr>
              <a:t>needs.</a:t>
            </a:r>
          </a:p>
          <a:p>
            <a:pPr marL="342900" indent="-342900" algn="just">
              <a:lnSpc>
                <a:spcPct val="120000"/>
              </a:lnSpc>
              <a:buFont typeface="Arial" panose="020B0604020202020204" pitchFamily="34" charset="0"/>
              <a:buChar char="•"/>
            </a:pPr>
            <a:r>
              <a:rPr lang="en-ZA" dirty="0" smtClean="0">
                <a:solidFill>
                  <a:srgbClr val="120D1F"/>
                </a:solidFill>
                <a:latin typeface="Arial" panose="020B0604020202020204" pitchFamily="34" charset="0"/>
                <a:cs typeface="Arial" panose="020B0604020202020204" pitchFamily="34" charset="0"/>
              </a:rPr>
              <a:t>The sector employs </a:t>
            </a:r>
            <a:r>
              <a:rPr lang="en-ZA" dirty="0">
                <a:solidFill>
                  <a:srgbClr val="120D1F"/>
                </a:solidFill>
                <a:latin typeface="Arial" panose="020B0604020202020204" pitchFamily="34" charset="0"/>
                <a:cs typeface="Arial" panose="020B0604020202020204" pitchFamily="34" charset="0"/>
              </a:rPr>
              <a:t>more than </a:t>
            </a:r>
            <a:r>
              <a:rPr lang="en-ZA" b="1" dirty="0">
                <a:solidFill>
                  <a:schemeClr val="tx2"/>
                </a:solidFill>
                <a:latin typeface="Arial" panose="020B0604020202020204" pitchFamily="34" charset="0"/>
                <a:cs typeface="Arial" panose="020B0604020202020204" pitchFamily="34" charset="0"/>
              </a:rPr>
              <a:t>2500</a:t>
            </a:r>
            <a:r>
              <a:rPr lang="en-ZA" dirty="0">
                <a:solidFill>
                  <a:srgbClr val="120D1F"/>
                </a:solidFill>
                <a:latin typeface="Arial" panose="020B0604020202020204" pitchFamily="34" charset="0"/>
                <a:cs typeface="Arial" panose="020B0604020202020204" pitchFamily="34" charset="0"/>
              </a:rPr>
              <a:t> fishermen and over </a:t>
            </a:r>
            <a:r>
              <a:rPr lang="en-ZA" b="1" dirty="0">
                <a:solidFill>
                  <a:schemeClr val="tx2"/>
                </a:solidFill>
                <a:latin typeface="Arial" panose="020B0604020202020204" pitchFamily="34" charset="0"/>
                <a:cs typeface="Arial" panose="020B0604020202020204" pitchFamily="34" charset="0"/>
              </a:rPr>
              <a:t>1000</a:t>
            </a:r>
            <a:r>
              <a:rPr lang="en-ZA" dirty="0">
                <a:solidFill>
                  <a:srgbClr val="120D1F"/>
                </a:solidFill>
                <a:latin typeface="Arial" panose="020B0604020202020204" pitchFamily="34" charset="0"/>
                <a:cs typeface="Arial" panose="020B0604020202020204" pitchFamily="34" charset="0"/>
              </a:rPr>
              <a:t> land-based workers and other </a:t>
            </a:r>
            <a:r>
              <a:rPr lang="en-ZA" dirty="0" smtClean="0">
                <a:solidFill>
                  <a:srgbClr val="120D1F"/>
                </a:solidFill>
                <a:latin typeface="Arial" panose="020B0604020202020204" pitchFamily="34" charset="0"/>
                <a:cs typeface="Arial" panose="020B0604020202020204" pitchFamily="34" charset="0"/>
              </a:rPr>
              <a:t>personnel. </a:t>
            </a:r>
          </a:p>
          <a:p>
            <a:pPr marL="342900" indent="-342900" algn="just">
              <a:lnSpc>
                <a:spcPct val="120000"/>
              </a:lnSpc>
              <a:buFont typeface="Arial" panose="020B0604020202020204" pitchFamily="34" charset="0"/>
              <a:buChar char="•"/>
            </a:pPr>
            <a:r>
              <a:rPr lang="en-ZA" dirty="0" smtClean="0">
                <a:solidFill>
                  <a:srgbClr val="120D1F"/>
                </a:solidFill>
                <a:latin typeface="Arial" panose="020B0604020202020204" pitchFamily="34" charset="0"/>
                <a:cs typeface="Arial" panose="020B0604020202020204" pitchFamily="34" charset="0"/>
              </a:rPr>
              <a:t>The squid fishery is </a:t>
            </a:r>
            <a:r>
              <a:rPr lang="en-ZA" dirty="0">
                <a:solidFill>
                  <a:srgbClr val="120D1F"/>
                </a:solidFill>
                <a:latin typeface="Arial" panose="020B0604020202020204" pitchFamily="34" charset="0"/>
                <a:cs typeface="Arial" panose="020B0604020202020204" pitchFamily="34" charset="0"/>
              </a:rPr>
              <a:t>worth around R400 million a year and if the families of fishers or people directly involved in the fishery are included, the estimate of people directly dependent on squid fishery is around </a:t>
            </a:r>
            <a:r>
              <a:rPr lang="en-ZA" dirty="0" smtClean="0">
                <a:solidFill>
                  <a:srgbClr val="120D1F"/>
                </a:solidFill>
                <a:latin typeface="Arial" panose="020B0604020202020204" pitchFamily="34" charset="0"/>
                <a:cs typeface="Arial" panose="020B0604020202020204" pitchFamily="34" charset="0"/>
              </a:rPr>
              <a:t>25 000 </a:t>
            </a:r>
            <a:r>
              <a:rPr lang="en-ZA" dirty="0">
                <a:solidFill>
                  <a:srgbClr val="120D1F"/>
                </a:solidFill>
                <a:latin typeface="Arial" panose="020B0604020202020204" pitchFamily="34" charset="0"/>
                <a:cs typeface="Arial" panose="020B0604020202020204" pitchFamily="34" charset="0"/>
              </a:rPr>
              <a:t>people </a:t>
            </a:r>
            <a:r>
              <a:rPr lang="en-ZA" dirty="0" smtClean="0">
                <a:solidFill>
                  <a:srgbClr val="120D1F"/>
                </a:solidFill>
                <a:latin typeface="Arial" panose="020B0604020202020204" pitchFamily="34" charset="0"/>
                <a:cs typeface="Arial" panose="020B0604020202020204" pitchFamily="34" charset="0"/>
              </a:rPr>
              <a:t>making </a:t>
            </a:r>
            <a:r>
              <a:rPr lang="en-ZA" dirty="0">
                <a:solidFill>
                  <a:srgbClr val="120D1F"/>
                </a:solidFill>
                <a:latin typeface="Arial" panose="020B0604020202020204" pitchFamily="34" charset="0"/>
                <a:cs typeface="Arial" panose="020B0604020202020204" pitchFamily="34" charset="0"/>
              </a:rPr>
              <a:t>the fishery a </a:t>
            </a:r>
            <a:r>
              <a:rPr lang="en-ZA" b="1" dirty="0">
                <a:solidFill>
                  <a:schemeClr val="tx2"/>
                </a:solidFill>
                <a:latin typeface="Arial" panose="020B0604020202020204" pitchFamily="34" charset="0"/>
                <a:cs typeface="Arial" panose="020B0604020202020204" pitchFamily="34" charset="0"/>
              </a:rPr>
              <a:t>significant economic </a:t>
            </a:r>
            <a:r>
              <a:rPr lang="en-ZA" b="1" dirty="0" smtClean="0">
                <a:solidFill>
                  <a:schemeClr val="tx2"/>
                </a:solidFill>
                <a:latin typeface="Arial" panose="020B0604020202020204" pitchFamily="34" charset="0"/>
                <a:cs typeface="Arial" panose="020B0604020202020204" pitchFamily="34" charset="0"/>
              </a:rPr>
              <a:t>sector </a:t>
            </a:r>
            <a:r>
              <a:rPr lang="en-ZA" b="1" dirty="0">
                <a:solidFill>
                  <a:schemeClr val="tx2"/>
                </a:solidFill>
                <a:latin typeface="Arial" panose="020B0604020202020204" pitchFamily="34" charset="0"/>
                <a:cs typeface="Arial" panose="020B0604020202020204" pitchFamily="34" charset="0"/>
              </a:rPr>
              <a:t>in the Eastern Cape </a:t>
            </a:r>
            <a:r>
              <a:rPr lang="en-ZA" b="1" dirty="0" smtClean="0">
                <a:solidFill>
                  <a:schemeClr val="tx2"/>
                </a:solidFill>
                <a:latin typeface="Arial" panose="020B0604020202020204" pitchFamily="34" charset="0"/>
                <a:cs typeface="Arial" panose="020B0604020202020204" pitchFamily="34" charset="0"/>
              </a:rPr>
              <a:t>Province.</a:t>
            </a:r>
            <a:endParaRPr lang="en-US" b="1" dirty="0" smtClean="0">
              <a:solidFill>
                <a:schemeClr val="tx2"/>
              </a:solidFill>
              <a:latin typeface="Arial" panose="020B0604020202020204" pitchFamily="34" charset="0"/>
              <a:cs typeface="Arial" panose="020B0604020202020204" pitchFamily="34" charset="0"/>
            </a:endParaRPr>
          </a:p>
          <a:p>
            <a:pPr algn="just">
              <a:lnSpc>
                <a:spcPct val="250000"/>
              </a:lnSpc>
            </a:pPr>
            <a:endParaRPr lang="en-US" dirty="0">
              <a:solidFill>
                <a:srgbClr val="FFB819"/>
              </a:solidFill>
              <a:latin typeface="Arial" panose="020B0604020202020204" pitchFamily="34" charset="0"/>
              <a:cs typeface="Arial" panose="020B0604020202020204" pitchFamily="34" charset="0"/>
            </a:endParaRPr>
          </a:p>
          <a:p>
            <a:pPr algn="just">
              <a:lnSpc>
                <a:spcPct val="250000"/>
              </a:lnSpc>
            </a:pPr>
            <a:endParaRPr lang="en-US" dirty="0" smtClean="0">
              <a:solidFill>
                <a:srgbClr val="FFB819"/>
              </a:solidFill>
              <a:latin typeface="Avenir Medium Oblique"/>
              <a:cs typeface="Avenir Medium Oblique"/>
            </a:endParaRPr>
          </a:p>
          <a:p>
            <a:pPr algn="just">
              <a:lnSpc>
                <a:spcPct val="250000"/>
              </a:lnSpc>
            </a:pPr>
            <a:endParaRPr lang="en-US" dirty="0">
              <a:solidFill>
                <a:srgbClr val="FFB819"/>
              </a:solidFill>
              <a:latin typeface="Avenir Medium Oblique"/>
              <a:cs typeface="Avenir Medium Oblique"/>
            </a:endParaRPr>
          </a:p>
          <a:p>
            <a:pPr algn="just">
              <a:lnSpc>
                <a:spcPct val="250000"/>
              </a:lnSpc>
            </a:pPr>
            <a:endParaRPr lang="en-US" dirty="0" smtClean="0">
              <a:solidFill>
                <a:srgbClr val="FFB819"/>
              </a:solidFill>
              <a:latin typeface="Avenir Medium Oblique"/>
              <a:cs typeface="Avenir Medium Oblique"/>
            </a:endParaRPr>
          </a:p>
          <a:p>
            <a:pPr algn="just">
              <a:lnSpc>
                <a:spcPct val="250000"/>
              </a:lnSpc>
            </a:pPr>
            <a:r>
              <a:rPr lang="en-US" dirty="0">
                <a:solidFill>
                  <a:srgbClr val="FFB819"/>
                </a:solidFill>
                <a:latin typeface="Arial" panose="020B0604020202020204" pitchFamily="34" charset="0"/>
                <a:cs typeface="Arial" panose="020B0604020202020204" pitchFamily="34" charset="0"/>
              </a:rPr>
              <a:t>Reference: </a:t>
            </a:r>
            <a:r>
              <a:rPr lang="en-US" dirty="0" smtClean="0">
                <a:solidFill>
                  <a:srgbClr val="FFB819"/>
                </a:solidFill>
                <a:latin typeface="Arial" panose="020B0604020202020204" pitchFamily="34" charset="0"/>
                <a:cs typeface="Arial" panose="020B0604020202020204" pitchFamily="34" charset="0"/>
              </a:rPr>
              <a:t>Penxa, 1999</a:t>
            </a:r>
            <a:r>
              <a:rPr lang="en-US" dirty="0">
                <a:solidFill>
                  <a:srgbClr val="FFB819"/>
                </a:solidFill>
                <a:latin typeface="Arial" panose="020B0604020202020204" pitchFamily="34" charset="0"/>
                <a:cs typeface="Arial" panose="020B0604020202020204" pitchFamily="34" charset="0"/>
              </a:rPr>
              <a:t>; Augustyn et al, 1994; Cochrane et al, 2014</a:t>
            </a:r>
          </a:p>
          <a:p>
            <a:pPr algn="just"/>
            <a:endParaRPr lang="en-US" dirty="0" smtClean="0">
              <a:solidFill>
                <a:srgbClr val="120D1F"/>
              </a:solidFill>
              <a:latin typeface="Avenir Book"/>
              <a:cs typeface="Avenir Book"/>
            </a:endParaRPr>
          </a:p>
          <a:p>
            <a:pPr algn="just">
              <a:lnSpc>
                <a:spcPct val="200000"/>
              </a:lnSpc>
            </a:pPr>
            <a:endParaRPr lang="en-US" dirty="0" smtClean="0">
              <a:solidFill>
                <a:srgbClr val="120D1F"/>
              </a:solidFill>
              <a:latin typeface="Avenir Book"/>
              <a:cs typeface="Avenir Book"/>
            </a:endParaRPr>
          </a:p>
          <a:p>
            <a:pPr algn="just"/>
            <a:endParaRPr lang="en-US" dirty="0" smtClean="0">
              <a:solidFill>
                <a:srgbClr val="FFB819"/>
              </a:solidFill>
            </a:endParaRPr>
          </a:p>
          <a:p>
            <a:pPr algn="just"/>
            <a:endParaRPr lang="en-US" dirty="0">
              <a:solidFill>
                <a:srgbClr val="FFB819"/>
              </a:solidFill>
            </a:endParaRPr>
          </a:p>
          <a:p>
            <a:pPr lvl="0" algn="just">
              <a:spcBef>
                <a:spcPts val="0"/>
              </a:spcBef>
            </a:pPr>
            <a:endParaRPr lang="en-US" dirty="0" smtClean="0">
              <a:solidFill>
                <a:srgbClr val="120D1F"/>
              </a:solidFill>
              <a:latin typeface="Avenir Book"/>
              <a:ea typeface="+mn-ea"/>
              <a:cs typeface="Avenir Book"/>
            </a:endParaRPr>
          </a:p>
          <a:p>
            <a:pPr lvl="0" algn="just">
              <a:spcBef>
                <a:spcPts val="0"/>
              </a:spcBef>
            </a:pPr>
            <a:endParaRPr lang="en-US" dirty="0">
              <a:solidFill>
                <a:srgbClr val="120D1F"/>
              </a:solidFill>
              <a:latin typeface="Avenir Book"/>
              <a:ea typeface="+mn-ea"/>
              <a:cs typeface="Avenir Book"/>
            </a:endParaRPr>
          </a:p>
          <a:p>
            <a:pPr lvl="0" algn="just">
              <a:spcBef>
                <a:spcPts val="0"/>
              </a:spcBef>
            </a:pPr>
            <a:endParaRPr lang="en-US" dirty="0" smtClean="0">
              <a:solidFill>
                <a:srgbClr val="120D1F"/>
              </a:solidFill>
              <a:latin typeface="Avenir Book"/>
              <a:ea typeface="+mn-ea"/>
              <a:cs typeface="Avenir Book"/>
            </a:endParaRPr>
          </a:p>
          <a:p>
            <a:pPr algn="just"/>
            <a:endParaRPr lang="en-US" dirty="0">
              <a:solidFill>
                <a:srgbClr val="FFB819"/>
              </a:solidFill>
            </a:endParaRPr>
          </a:p>
        </p:txBody>
      </p:sp>
    </p:spTree>
    <p:extLst>
      <p:ext uri="{BB962C8B-B14F-4D97-AF65-F5344CB8AC3E}">
        <p14:creationId xmlns:p14="http://schemas.microsoft.com/office/powerpoint/2010/main" val="132283358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BACKGROUND AND CONTEXT</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125351"/>
            <a:ext cx="8229600" cy="4498210"/>
          </a:xfrm>
          <a:prstGeom prst="rect">
            <a:avLst/>
          </a:prstGeom>
        </p:spPr>
        <p:txBody>
          <a:bodyPr vert="horz" lIns="91440" tIns="45720" rIns="91440" bIns="45720" rtlCol="0" anchor="t">
            <a:normAutofit fontScale="25000" lnSpcReduction="2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20000"/>
              </a:lnSpc>
              <a:buFont typeface="Arial" panose="020B0604020202020204" pitchFamily="34" charset="0"/>
              <a:buChar char="•"/>
            </a:pPr>
            <a:r>
              <a:rPr lang="en-ZA" sz="8000" dirty="0" smtClean="0">
                <a:solidFill>
                  <a:srgbClr val="120D1F"/>
                </a:solidFill>
                <a:latin typeface="Arial" panose="020B0604020202020204" pitchFamily="34" charset="0"/>
                <a:cs typeface="Arial" panose="020B0604020202020204" pitchFamily="34" charset="0"/>
              </a:rPr>
              <a:t>In 1998 the first assessment was done in this fishery, in trawl and </a:t>
            </a:r>
            <a:r>
              <a:rPr lang="en-ZA" sz="8000" dirty="0">
                <a:solidFill>
                  <a:srgbClr val="120D1F"/>
                </a:solidFill>
                <a:latin typeface="Arial" panose="020B0604020202020204" pitchFamily="34" charset="0"/>
                <a:cs typeface="Arial" panose="020B0604020202020204" pitchFamily="34" charset="0"/>
              </a:rPr>
              <a:t>jig catches and results showed that there was a 90% high risk of the squid resource collapsing and a 33% reduction of total allowable effort was suggested, however, only 10% reduction was implemented due to social implications and pressure from the </a:t>
            </a:r>
            <a:r>
              <a:rPr lang="en-ZA" sz="8000" dirty="0" smtClean="0">
                <a:solidFill>
                  <a:srgbClr val="120D1F"/>
                </a:solidFill>
                <a:latin typeface="Arial" panose="020B0604020202020204" pitchFamily="34" charset="0"/>
                <a:cs typeface="Arial" panose="020B0604020202020204" pitchFamily="34" charset="0"/>
              </a:rPr>
              <a:t>industry.</a:t>
            </a:r>
          </a:p>
          <a:p>
            <a:pPr marL="342900" indent="-342900" algn="just">
              <a:lnSpc>
                <a:spcPct val="120000"/>
              </a:lnSpc>
              <a:buFont typeface="Arial" panose="020B0604020202020204" pitchFamily="34" charset="0"/>
              <a:buChar char="•"/>
            </a:pPr>
            <a:r>
              <a:rPr lang="en-ZA" sz="8000" dirty="0" smtClean="0">
                <a:solidFill>
                  <a:srgbClr val="120D1F"/>
                </a:solidFill>
                <a:latin typeface="Arial" panose="020B0604020202020204" pitchFamily="34" charset="0"/>
                <a:cs typeface="Arial" panose="020B0604020202020204" pitchFamily="34" charset="0"/>
              </a:rPr>
              <a:t>However, the </a:t>
            </a:r>
            <a:r>
              <a:rPr lang="en-ZA" sz="8000" dirty="0">
                <a:solidFill>
                  <a:srgbClr val="120D1F"/>
                </a:solidFill>
                <a:latin typeface="Arial" panose="020B0604020202020204" pitchFamily="34" charset="0"/>
                <a:cs typeface="Arial" panose="020B0604020202020204" pitchFamily="34" charset="0"/>
              </a:rPr>
              <a:t>very first concern was in 2012 </a:t>
            </a:r>
            <a:r>
              <a:rPr lang="en-ZA" sz="8000" dirty="0" smtClean="0">
                <a:solidFill>
                  <a:srgbClr val="120D1F"/>
                </a:solidFill>
                <a:latin typeface="Arial" panose="020B0604020202020204" pitchFamily="34" charset="0"/>
                <a:cs typeface="Arial" panose="020B0604020202020204" pitchFamily="34" charset="0"/>
              </a:rPr>
              <a:t>when </a:t>
            </a:r>
            <a:r>
              <a:rPr lang="en-ZA" sz="8000" dirty="0">
                <a:solidFill>
                  <a:srgbClr val="120D1F"/>
                </a:solidFill>
                <a:latin typeface="Arial" panose="020B0604020202020204" pitchFamily="34" charset="0"/>
                <a:cs typeface="Arial" panose="020B0604020202020204" pitchFamily="34" charset="0"/>
              </a:rPr>
              <a:t>squid catch was down to 50% - 60% from 2011 and </a:t>
            </a:r>
            <a:r>
              <a:rPr lang="en-ZA" sz="8000" dirty="0" smtClean="0">
                <a:solidFill>
                  <a:srgbClr val="120D1F"/>
                </a:solidFill>
                <a:latin typeface="Arial" panose="020B0604020202020204" pitchFamily="34" charset="0"/>
                <a:cs typeface="Arial" panose="020B0604020202020204" pitchFamily="34" charset="0"/>
              </a:rPr>
              <a:t>this squid catch </a:t>
            </a:r>
            <a:r>
              <a:rPr lang="en-ZA" sz="8000" dirty="0">
                <a:solidFill>
                  <a:srgbClr val="120D1F"/>
                </a:solidFill>
                <a:latin typeface="Arial" panose="020B0604020202020204" pitchFamily="34" charset="0"/>
                <a:cs typeface="Arial" panose="020B0604020202020204" pitchFamily="34" charset="0"/>
              </a:rPr>
              <a:t>were similar for </a:t>
            </a:r>
            <a:r>
              <a:rPr lang="en-ZA" sz="8000" dirty="0" smtClean="0">
                <a:solidFill>
                  <a:srgbClr val="120D1F"/>
                </a:solidFill>
                <a:latin typeface="Arial" panose="020B0604020202020204" pitchFamily="34" charset="0"/>
                <a:cs typeface="Arial" panose="020B0604020202020204" pitchFamily="34" charset="0"/>
              </a:rPr>
              <a:t>2013.</a:t>
            </a:r>
          </a:p>
          <a:p>
            <a:pPr marL="342900" indent="-342900" algn="just">
              <a:lnSpc>
                <a:spcPct val="120000"/>
              </a:lnSpc>
              <a:buFont typeface="Arial" panose="020B0604020202020204" pitchFamily="34" charset="0"/>
              <a:buChar char="•"/>
            </a:pPr>
            <a:r>
              <a:rPr lang="en-ZA" sz="8000" dirty="0">
                <a:solidFill>
                  <a:srgbClr val="120D1F"/>
                </a:solidFill>
                <a:latin typeface="Arial" panose="020B0604020202020204" pitchFamily="34" charset="0"/>
                <a:cs typeface="Arial" panose="020B0604020202020204" pitchFamily="34" charset="0"/>
              </a:rPr>
              <a:t>The South African </a:t>
            </a:r>
            <a:r>
              <a:rPr lang="en-ZA" sz="8000" dirty="0" err="1">
                <a:solidFill>
                  <a:srgbClr val="120D1F"/>
                </a:solidFill>
                <a:latin typeface="Arial" panose="020B0604020202020204" pitchFamily="34" charset="0"/>
                <a:cs typeface="Arial" panose="020B0604020202020204" pitchFamily="34" charset="0"/>
              </a:rPr>
              <a:t>chokka</a:t>
            </a:r>
            <a:r>
              <a:rPr lang="en-ZA" sz="8000" dirty="0">
                <a:solidFill>
                  <a:srgbClr val="120D1F"/>
                </a:solidFill>
                <a:latin typeface="Arial" panose="020B0604020202020204" pitchFamily="34" charset="0"/>
                <a:cs typeface="Arial" panose="020B0604020202020204" pitchFamily="34" charset="0"/>
              </a:rPr>
              <a:t> fishery </a:t>
            </a:r>
            <a:r>
              <a:rPr lang="en-ZA" sz="8000" dirty="0" smtClean="0">
                <a:solidFill>
                  <a:srgbClr val="120D1F"/>
                </a:solidFill>
                <a:latin typeface="Arial" panose="020B0604020202020204" pitchFamily="34" charset="0"/>
                <a:cs typeface="Arial" panose="020B0604020202020204" pitchFamily="34" charset="0"/>
              </a:rPr>
              <a:t>collapsed </a:t>
            </a:r>
            <a:r>
              <a:rPr lang="en-ZA" sz="8000" dirty="0">
                <a:solidFill>
                  <a:srgbClr val="120D1F"/>
                </a:solidFill>
                <a:latin typeface="Arial" panose="020B0604020202020204" pitchFamily="34" charset="0"/>
                <a:cs typeface="Arial" panose="020B0604020202020204" pitchFamily="34" charset="0"/>
              </a:rPr>
              <a:t>and a crisis response was a voluntarily closed season in </a:t>
            </a:r>
            <a:r>
              <a:rPr lang="en-ZA" sz="8000" dirty="0" smtClean="0">
                <a:solidFill>
                  <a:srgbClr val="120D1F"/>
                </a:solidFill>
                <a:latin typeface="Arial" panose="020B0604020202020204" pitchFamily="34" charset="0"/>
                <a:cs typeface="Arial" panose="020B0604020202020204" pitchFamily="34" charset="0"/>
              </a:rPr>
              <a:t>2014 to allow the stock to rebuild.</a:t>
            </a:r>
            <a:endParaRPr lang="en-ZA" sz="8000" dirty="0">
              <a:solidFill>
                <a:srgbClr val="120D1F"/>
              </a:solidFill>
              <a:latin typeface="Arial" panose="020B0604020202020204" pitchFamily="34" charset="0"/>
              <a:cs typeface="Arial" panose="020B0604020202020204" pitchFamily="34" charset="0"/>
            </a:endParaRPr>
          </a:p>
          <a:p>
            <a:pPr marL="342900" indent="-342900" algn="just">
              <a:lnSpc>
                <a:spcPct val="120000"/>
              </a:lnSpc>
              <a:buFont typeface="Arial" panose="020B0604020202020204" pitchFamily="34" charset="0"/>
              <a:buChar char="•"/>
            </a:pPr>
            <a:r>
              <a:rPr lang="en-ZA" sz="8000" b="1" dirty="0">
                <a:solidFill>
                  <a:schemeClr val="tx2"/>
                </a:solidFill>
                <a:latin typeface="Arial" panose="020B0604020202020204" pitchFamily="34" charset="0"/>
                <a:cs typeface="Arial" panose="020B0604020202020204" pitchFamily="34" charset="0"/>
              </a:rPr>
              <a:t>This affected the socio-economic stability of the region, it left more than 2000 fishers without a source of income</a:t>
            </a:r>
            <a:r>
              <a:rPr lang="en-ZA" sz="8000" b="1" dirty="0" smtClean="0">
                <a:solidFill>
                  <a:schemeClr val="tx2"/>
                </a:solidFill>
                <a:latin typeface="Arial" panose="020B0604020202020204" pitchFamily="34" charset="0"/>
                <a:cs typeface="Arial" panose="020B0604020202020204" pitchFamily="34" charset="0"/>
              </a:rPr>
              <a:t>.</a:t>
            </a:r>
            <a:endParaRPr lang="en-US" sz="1200" dirty="0">
              <a:solidFill>
                <a:srgbClr val="FFB819"/>
              </a:solidFill>
            </a:endParaRPr>
          </a:p>
        </p:txBody>
      </p:sp>
    </p:spTree>
    <p:extLst>
      <p:ext uri="{BB962C8B-B14F-4D97-AF65-F5344CB8AC3E}">
        <p14:creationId xmlns:p14="http://schemas.microsoft.com/office/powerpoint/2010/main" val="1204098737"/>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563647"/>
            <a:ext cx="8229600" cy="64136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dirty="0" smtClean="0">
                <a:solidFill>
                  <a:schemeClr val="tx2"/>
                </a:solidFill>
                <a:latin typeface="Arial" panose="020B0604020202020204" pitchFamily="34" charset="0"/>
                <a:cs typeface="Arial" panose="020B0604020202020204" pitchFamily="34" charset="0"/>
              </a:rPr>
              <a:t>RESEARCH METHOD</a:t>
            </a:r>
            <a:r>
              <a:rPr lang="en-US" sz="2400" dirty="0" smtClean="0">
                <a:solidFill>
                  <a:srgbClr val="120D1F"/>
                </a:solidFill>
                <a:latin typeface="Arial" panose="020B0604020202020204" pitchFamily="34" charset="0"/>
                <a:cs typeface="Arial" panose="020B0604020202020204" pitchFamily="34" charset="0"/>
              </a:rPr>
              <a:t> </a:t>
            </a:r>
            <a:endParaRPr lang="en-US" sz="2400" dirty="0">
              <a:solidFill>
                <a:srgbClr val="120D1F"/>
              </a:solidFill>
              <a:latin typeface="Arial" panose="020B0604020202020204" pitchFamily="34" charset="0"/>
              <a:cs typeface="Arial" panose="020B0604020202020204" pitchFamily="34" charset="0"/>
            </a:endParaRPr>
          </a:p>
        </p:txBody>
      </p:sp>
      <p:sp>
        <p:nvSpPr>
          <p:cNvPr id="6" name="Title Placeholder 1"/>
          <p:cNvSpPr txBox="1">
            <a:spLocks/>
          </p:cNvSpPr>
          <p:nvPr/>
        </p:nvSpPr>
        <p:spPr>
          <a:xfrm>
            <a:off x="383309" y="1315851"/>
            <a:ext cx="8229600" cy="413334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20000"/>
              </a:lnSpc>
              <a:buFont typeface="Arial" panose="020B0604020202020204" pitchFamily="34" charset="0"/>
              <a:buChar char="•"/>
            </a:pPr>
            <a:r>
              <a:rPr lang="en-ZA" sz="2400" dirty="0">
                <a:solidFill>
                  <a:srgbClr val="120D1F"/>
                </a:solidFill>
                <a:latin typeface="Arial" panose="020B0604020202020204" pitchFamily="34" charset="0"/>
                <a:cs typeface="Arial" panose="020B0604020202020204" pitchFamily="34" charset="0"/>
              </a:rPr>
              <a:t>Q</a:t>
            </a:r>
            <a:r>
              <a:rPr lang="en-ZA" sz="2400" dirty="0" smtClean="0">
                <a:solidFill>
                  <a:srgbClr val="120D1F"/>
                </a:solidFill>
                <a:latin typeface="Arial" panose="020B0604020202020204" pitchFamily="34" charset="0"/>
                <a:cs typeface="Arial" panose="020B0604020202020204" pitchFamily="34" charset="0"/>
              </a:rPr>
              <a:t>ualitative </a:t>
            </a:r>
            <a:r>
              <a:rPr lang="en-ZA" sz="2400" dirty="0">
                <a:solidFill>
                  <a:srgbClr val="120D1F"/>
                </a:solidFill>
                <a:latin typeface="Arial" panose="020B0604020202020204" pitchFamily="34" charset="0"/>
                <a:cs typeface="Arial" panose="020B0604020202020204" pitchFamily="34" charset="0"/>
              </a:rPr>
              <a:t>research method was used in gathering preliminary data because the purpose of the research was to </a:t>
            </a:r>
            <a:r>
              <a:rPr lang="en-ZA" sz="2400" dirty="0" smtClean="0">
                <a:solidFill>
                  <a:srgbClr val="120D1F"/>
                </a:solidFill>
                <a:latin typeface="Arial" panose="020B0604020202020204" pitchFamily="34" charset="0"/>
                <a:cs typeface="Arial" panose="020B0604020202020204" pitchFamily="34" charset="0"/>
              </a:rPr>
              <a:t>discover </a:t>
            </a:r>
            <a:r>
              <a:rPr lang="en-ZA" sz="2400" dirty="0">
                <a:solidFill>
                  <a:srgbClr val="120D1F"/>
                </a:solidFill>
                <a:latin typeface="Arial" panose="020B0604020202020204" pitchFamily="34" charset="0"/>
                <a:cs typeface="Arial" panose="020B0604020202020204" pitchFamily="34" charset="0"/>
              </a:rPr>
              <a:t>the </a:t>
            </a:r>
            <a:r>
              <a:rPr lang="en-ZA" sz="2400" dirty="0" smtClean="0">
                <a:solidFill>
                  <a:srgbClr val="120D1F"/>
                </a:solidFill>
                <a:latin typeface="Arial" panose="020B0604020202020204" pitchFamily="34" charset="0"/>
                <a:cs typeface="Arial" panose="020B0604020202020204" pitchFamily="34" charset="0"/>
              </a:rPr>
              <a:t>views of fishers </a:t>
            </a:r>
            <a:r>
              <a:rPr lang="en-ZA" sz="2400" dirty="0">
                <a:solidFill>
                  <a:srgbClr val="120D1F"/>
                </a:solidFill>
                <a:latin typeface="Arial" panose="020B0604020202020204" pitchFamily="34" charset="0"/>
                <a:cs typeface="Arial" panose="020B0604020202020204" pitchFamily="34" charset="0"/>
              </a:rPr>
              <a:t>in squid </a:t>
            </a:r>
            <a:r>
              <a:rPr lang="en-ZA" sz="2400" dirty="0" smtClean="0">
                <a:solidFill>
                  <a:srgbClr val="120D1F"/>
                </a:solidFill>
                <a:latin typeface="Arial" panose="020B0604020202020204" pitchFamily="34" charset="0"/>
                <a:cs typeface="Arial" panose="020B0604020202020204" pitchFamily="34" charset="0"/>
              </a:rPr>
              <a:t>fisheries and </a:t>
            </a:r>
            <a:r>
              <a:rPr lang="en-ZA" sz="2400" dirty="0">
                <a:solidFill>
                  <a:srgbClr val="120D1F"/>
                </a:solidFill>
                <a:latin typeface="Arial" panose="020B0604020202020204" pitchFamily="34" charset="0"/>
                <a:cs typeface="Arial" panose="020B0604020202020204" pitchFamily="34" charset="0"/>
              </a:rPr>
              <a:t>the meanings they attached to aspects of their lives</a:t>
            </a:r>
            <a:r>
              <a:rPr lang="en-ZA" sz="2400" dirty="0" smtClean="0">
                <a:solidFill>
                  <a:srgbClr val="120D1F"/>
                </a:solidFill>
                <a:latin typeface="Arial" panose="020B0604020202020204" pitchFamily="34" charset="0"/>
                <a:cs typeface="Arial" panose="020B0604020202020204" pitchFamily="34" charset="0"/>
              </a:rPr>
              <a:t>.</a:t>
            </a:r>
          </a:p>
          <a:p>
            <a:pPr marL="342900" indent="-342900" algn="just">
              <a:lnSpc>
                <a:spcPct val="120000"/>
              </a:lnSpc>
              <a:buFont typeface="Arial" panose="020B0604020202020204" pitchFamily="34" charset="0"/>
              <a:buChar char="•"/>
            </a:pPr>
            <a:r>
              <a:rPr lang="en-ZA" sz="2400" dirty="0">
                <a:solidFill>
                  <a:srgbClr val="120D1F"/>
                </a:solidFill>
                <a:latin typeface="Arial" panose="020B0604020202020204" pitchFamily="34" charset="0"/>
                <a:cs typeface="Arial" panose="020B0604020202020204" pitchFamily="34" charset="0"/>
              </a:rPr>
              <a:t>This research approach gave </a:t>
            </a:r>
            <a:r>
              <a:rPr lang="en-ZA" sz="2400" dirty="0" smtClean="0">
                <a:solidFill>
                  <a:srgbClr val="120D1F"/>
                </a:solidFill>
                <a:latin typeface="Arial" panose="020B0604020202020204" pitchFamily="34" charset="0"/>
                <a:cs typeface="Arial" panose="020B0604020202020204" pitchFamily="34" charset="0"/>
              </a:rPr>
              <a:t>fishers </a:t>
            </a:r>
            <a:r>
              <a:rPr lang="en-ZA" sz="2400" dirty="0">
                <a:solidFill>
                  <a:srgbClr val="120D1F"/>
                </a:solidFill>
                <a:latin typeface="Arial" panose="020B0604020202020204" pitchFamily="34" charset="0"/>
                <a:cs typeface="Arial" panose="020B0604020202020204" pitchFamily="34" charset="0"/>
              </a:rPr>
              <a:t>the opportunity to explain their views and provided a depth of understanding of their social phenomena. </a:t>
            </a:r>
            <a:endParaRPr lang="en-ZA" sz="2400" dirty="0" smtClean="0">
              <a:solidFill>
                <a:srgbClr val="120D1F"/>
              </a:solidFill>
              <a:latin typeface="Arial" panose="020B0604020202020204" pitchFamily="34" charset="0"/>
              <a:cs typeface="Arial" panose="020B0604020202020204" pitchFamily="34" charset="0"/>
            </a:endParaRPr>
          </a:p>
          <a:p>
            <a:pPr marL="342900" indent="-342900" algn="just">
              <a:lnSpc>
                <a:spcPct val="120000"/>
              </a:lnSpc>
              <a:buFont typeface="Arial" panose="020B0604020202020204" pitchFamily="34" charset="0"/>
              <a:buChar char="•"/>
            </a:pPr>
            <a:r>
              <a:rPr lang="en-ZA" sz="2400" b="1" dirty="0">
                <a:solidFill>
                  <a:schemeClr val="tx2"/>
                </a:solidFill>
                <a:latin typeface="Arial" panose="020B0604020202020204" pitchFamily="34" charset="0"/>
                <a:cs typeface="Arial" panose="020B0604020202020204" pitchFamily="34" charset="0"/>
              </a:rPr>
              <a:t>Knowledge in this study is believed to be socially and historically constructed by fishers.</a:t>
            </a:r>
            <a:endParaRPr lang="en-ZA" sz="2400" b="1" dirty="0" smtClean="0">
              <a:solidFill>
                <a:schemeClr val="tx2"/>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n-US" sz="2800" dirty="0">
              <a:solidFill>
                <a:srgbClr val="FFB819"/>
              </a:solidFill>
              <a:latin typeface="Arial" panose="020B0604020202020204" pitchFamily="34" charset="0"/>
              <a:cs typeface="Arial" panose="020B0604020202020204" pitchFamily="34" charset="0"/>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1200" dirty="0">
              <a:solidFill>
                <a:srgbClr val="FFB819"/>
              </a:solidFill>
              <a:latin typeface="Avenir Medium Oblique"/>
              <a:cs typeface="Avenir Medium Oblique"/>
            </a:endParaRPr>
          </a:p>
          <a:p>
            <a:pPr algn="just">
              <a:lnSpc>
                <a:spcPct val="250000"/>
              </a:lnSpc>
            </a:pPr>
            <a:endParaRPr lang="en-US" sz="1200" dirty="0" smtClean="0">
              <a:solidFill>
                <a:srgbClr val="FFB819"/>
              </a:solidFill>
              <a:latin typeface="Avenir Medium Oblique"/>
              <a:cs typeface="Avenir Medium Oblique"/>
            </a:endParaRPr>
          </a:p>
          <a:p>
            <a:pPr algn="just">
              <a:lnSpc>
                <a:spcPct val="250000"/>
              </a:lnSpc>
            </a:pPr>
            <a:endParaRPr lang="en-US" sz="2100" dirty="0">
              <a:solidFill>
                <a:srgbClr val="FFB819"/>
              </a:solidFill>
              <a:latin typeface="Arial" panose="020B0604020202020204" pitchFamily="34" charset="0"/>
              <a:cs typeface="Arial" panose="020B0604020202020204" pitchFamily="34" charset="0"/>
            </a:endParaRPr>
          </a:p>
          <a:p>
            <a:pPr algn="just"/>
            <a:endParaRPr lang="en-US" sz="3100" dirty="0" smtClean="0">
              <a:solidFill>
                <a:srgbClr val="120D1F"/>
              </a:solidFill>
              <a:latin typeface="Arial" panose="020B0604020202020204" pitchFamily="34" charset="0"/>
              <a:cs typeface="Arial" panose="020B0604020202020204" pitchFamily="34" charset="0"/>
            </a:endParaRPr>
          </a:p>
          <a:p>
            <a:pPr algn="just">
              <a:lnSpc>
                <a:spcPct val="200000"/>
              </a:lnSpc>
            </a:pPr>
            <a:endParaRPr lang="en-US" sz="1000" dirty="0" smtClean="0">
              <a:solidFill>
                <a:srgbClr val="120D1F"/>
              </a:solidFill>
              <a:latin typeface="Avenir Book"/>
              <a:cs typeface="Avenir Book"/>
            </a:endParaRPr>
          </a:p>
          <a:p>
            <a:pPr algn="just"/>
            <a:endParaRPr lang="en-US" sz="1200" dirty="0" smtClean="0">
              <a:solidFill>
                <a:srgbClr val="FFB819"/>
              </a:solidFill>
            </a:endParaRPr>
          </a:p>
          <a:p>
            <a:pPr algn="just"/>
            <a:endParaRPr lang="en-US" sz="1200" dirty="0">
              <a:solidFill>
                <a:srgbClr val="FFB819"/>
              </a:solidFill>
            </a:endParaRPr>
          </a:p>
          <a:p>
            <a:pPr lvl="0" algn="just">
              <a:spcBef>
                <a:spcPts val="0"/>
              </a:spcBef>
            </a:pPr>
            <a:endParaRPr lang="en-US" sz="1000" dirty="0" smtClean="0">
              <a:solidFill>
                <a:srgbClr val="120D1F"/>
              </a:solidFill>
              <a:latin typeface="Avenir Book"/>
              <a:ea typeface="+mn-ea"/>
              <a:cs typeface="Avenir Book"/>
            </a:endParaRPr>
          </a:p>
          <a:p>
            <a:pPr lvl="0" algn="just">
              <a:spcBef>
                <a:spcPts val="0"/>
              </a:spcBef>
            </a:pPr>
            <a:endParaRPr lang="en-US" sz="1000" dirty="0">
              <a:solidFill>
                <a:srgbClr val="120D1F"/>
              </a:solidFill>
              <a:latin typeface="Avenir Book"/>
              <a:ea typeface="+mn-ea"/>
              <a:cs typeface="Avenir Book"/>
            </a:endParaRPr>
          </a:p>
          <a:p>
            <a:pPr lvl="0" algn="just">
              <a:spcBef>
                <a:spcPts val="0"/>
              </a:spcBef>
            </a:pPr>
            <a:endParaRPr lang="en-US" sz="1000" dirty="0" smtClean="0">
              <a:solidFill>
                <a:srgbClr val="120D1F"/>
              </a:solidFill>
              <a:latin typeface="Avenir Book"/>
              <a:ea typeface="+mn-ea"/>
              <a:cs typeface="Avenir Book"/>
            </a:endParaRPr>
          </a:p>
          <a:p>
            <a:pPr algn="just"/>
            <a:endParaRPr lang="en-US" sz="1200" dirty="0">
              <a:solidFill>
                <a:srgbClr val="FFB819"/>
              </a:solidFill>
            </a:endParaRPr>
          </a:p>
        </p:txBody>
      </p:sp>
    </p:spTree>
    <p:extLst>
      <p:ext uri="{BB962C8B-B14F-4D97-AF65-F5344CB8AC3E}">
        <p14:creationId xmlns:p14="http://schemas.microsoft.com/office/powerpoint/2010/main" val="191269387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11883</TotalTime>
  <Words>1838</Words>
  <Application>Microsoft Office PowerPoint</Application>
  <PresentationFormat>On-screen Show (4:3)</PresentationFormat>
  <Paragraphs>326</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Book</vt:lpstr>
      <vt:lpstr>Avenir Medium</vt:lpstr>
      <vt:lpstr>Avenir Medium Oblique</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Caterpillar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Caterpillar</dc:creator>
  <cp:lastModifiedBy>Nelson Mandela University</cp:lastModifiedBy>
  <cp:revision>76</cp:revision>
  <dcterms:created xsi:type="dcterms:W3CDTF">2017-07-13T06:38:01Z</dcterms:created>
  <dcterms:modified xsi:type="dcterms:W3CDTF">2019-05-06T10:46:20Z</dcterms:modified>
</cp:coreProperties>
</file>