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451" r:id="rId3"/>
    <p:sldId id="358" r:id="rId4"/>
    <p:sldId id="359" r:id="rId5"/>
    <p:sldId id="314" r:id="rId6"/>
    <p:sldId id="432" r:id="rId7"/>
    <p:sldId id="350" r:id="rId8"/>
    <p:sldId id="461" r:id="rId9"/>
    <p:sldId id="438" r:id="rId10"/>
    <p:sldId id="439" r:id="rId11"/>
    <p:sldId id="435" r:id="rId12"/>
    <p:sldId id="361" r:id="rId13"/>
    <p:sldId id="436" r:id="rId14"/>
    <p:sldId id="317" r:id="rId15"/>
    <p:sldId id="443" r:id="rId16"/>
    <p:sldId id="445" r:id="rId17"/>
    <p:sldId id="448" r:id="rId18"/>
    <p:sldId id="449" r:id="rId19"/>
    <p:sldId id="447" r:id="rId20"/>
    <p:sldId id="452" r:id="rId21"/>
    <p:sldId id="450" r:id="rId22"/>
    <p:sldId id="446" r:id="rId23"/>
    <p:sldId id="460" r:id="rId24"/>
    <p:sldId id="454" r:id="rId25"/>
    <p:sldId id="455" r:id="rId26"/>
    <p:sldId id="456" r:id="rId27"/>
    <p:sldId id="457" r:id="rId28"/>
    <p:sldId id="458" r:id="rId29"/>
    <p:sldId id="459" r:id="rId30"/>
    <p:sldId id="339" r:id="rId31"/>
    <p:sldId id="352" r:id="rId32"/>
    <p:sldId id="260" r:id="rId33"/>
  </p:sldIdLst>
  <p:sldSz cx="9144000" cy="5143500" type="screen16x9"/>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B819"/>
    <a:srgbClr val="071B2C"/>
    <a:srgbClr val="120D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54" autoAdjust="0"/>
  </p:normalViewPr>
  <p:slideViewPr>
    <p:cSldViewPr snapToGrid="0" snapToObjects="1">
      <p:cViewPr varScale="1">
        <p:scale>
          <a:sx n="88" d="100"/>
          <a:sy n="88" d="100"/>
        </p:scale>
        <p:origin x="640" y="5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45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5623373" y="0"/>
            <a:ext cx="4301543" cy="341458"/>
          </a:xfrm>
          <a:prstGeom prst="rect">
            <a:avLst/>
          </a:prstGeom>
        </p:spPr>
        <p:txBody>
          <a:bodyPr vert="horz" lIns="91440" tIns="45720" rIns="91440" bIns="45720" rtlCol="0"/>
          <a:lstStyle>
            <a:lvl1pPr algn="r">
              <a:defRPr sz="1200"/>
            </a:lvl1pPr>
          </a:lstStyle>
          <a:p>
            <a:fld id="{4843ECE6-E031-48FB-9472-93C9DD600A5A}" type="datetimeFigureOut">
              <a:rPr lang="en-ZA" smtClean="0"/>
              <a:t>2019/05/06</a:t>
            </a:fld>
            <a:endParaRPr lang="en-ZA"/>
          </a:p>
        </p:txBody>
      </p:sp>
      <p:sp>
        <p:nvSpPr>
          <p:cNvPr id="4" name="Footer Placeholder 3"/>
          <p:cNvSpPr>
            <a:spLocks noGrp="1"/>
          </p:cNvSpPr>
          <p:nvPr>
            <p:ph type="ftr" sz="quarter" idx="2"/>
          </p:nvPr>
        </p:nvSpPr>
        <p:spPr>
          <a:xfrm>
            <a:off x="1" y="6456220"/>
            <a:ext cx="4301543" cy="34145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5623373" y="6456220"/>
            <a:ext cx="4301543" cy="341457"/>
          </a:xfrm>
          <a:prstGeom prst="rect">
            <a:avLst/>
          </a:prstGeom>
        </p:spPr>
        <p:txBody>
          <a:bodyPr vert="horz" lIns="91440" tIns="45720" rIns="91440" bIns="45720" rtlCol="0" anchor="b"/>
          <a:lstStyle>
            <a:lvl1pPr algn="r">
              <a:defRPr sz="1200"/>
            </a:lvl1pPr>
          </a:lstStyle>
          <a:p>
            <a:fld id="{921DA496-15D6-40F4-ABD9-B21C1DD07DED}" type="slidenum">
              <a:rPr lang="en-ZA" smtClean="0"/>
              <a:t>‹#›</a:t>
            </a:fld>
            <a:endParaRPr lang="en-ZA"/>
          </a:p>
        </p:txBody>
      </p:sp>
    </p:spTree>
    <p:extLst>
      <p:ext uri="{BB962C8B-B14F-4D97-AF65-F5344CB8AC3E}">
        <p14:creationId xmlns:p14="http://schemas.microsoft.com/office/powerpoint/2010/main" val="1932389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45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5623373" y="0"/>
            <a:ext cx="4301543" cy="341458"/>
          </a:xfrm>
          <a:prstGeom prst="rect">
            <a:avLst/>
          </a:prstGeom>
        </p:spPr>
        <p:txBody>
          <a:bodyPr vert="horz" lIns="91440" tIns="45720" rIns="91440" bIns="45720" rtlCol="0"/>
          <a:lstStyle>
            <a:lvl1pPr algn="r">
              <a:defRPr sz="1200"/>
            </a:lvl1pPr>
          </a:lstStyle>
          <a:p>
            <a:fld id="{D8426DFB-2C73-47E3-89B5-ABBB6A2B84C2}" type="datetimeFigureOut">
              <a:rPr lang="en-ZA" smtClean="0"/>
              <a:t>2019/05/06</a:t>
            </a:fld>
            <a:endParaRPr lang="en-ZA"/>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992665" y="3271382"/>
            <a:ext cx="7941310" cy="267658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1" y="6456220"/>
            <a:ext cx="4301543" cy="34145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5623373" y="6456220"/>
            <a:ext cx="4301543" cy="341457"/>
          </a:xfrm>
          <a:prstGeom prst="rect">
            <a:avLst/>
          </a:prstGeom>
        </p:spPr>
        <p:txBody>
          <a:bodyPr vert="horz" lIns="91440" tIns="45720" rIns="91440" bIns="45720" rtlCol="0" anchor="b"/>
          <a:lstStyle>
            <a:lvl1pPr algn="r">
              <a:defRPr sz="1200"/>
            </a:lvl1pPr>
          </a:lstStyle>
          <a:p>
            <a:fld id="{21612D7A-42BE-4993-AA6E-AF5BB027DA05}" type="slidenum">
              <a:rPr lang="en-ZA" smtClean="0"/>
              <a:t>‹#›</a:t>
            </a:fld>
            <a:endParaRPr lang="en-ZA"/>
          </a:p>
        </p:txBody>
      </p:sp>
    </p:spTree>
    <p:extLst>
      <p:ext uri="{BB962C8B-B14F-4D97-AF65-F5344CB8AC3E}">
        <p14:creationId xmlns:p14="http://schemas.microsoft.com/office/powerpoint/2010/main" val="1303740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a:t>
            </a:fld>
            <a:endParaRPr lang="en-ZA" dirty="0"/>
          </a:p>
        </p:txBody>
      </p:sp>
    </p:spTree>
    <p:extLst>
      <p:ext uri="{BB962C8B-B14F-4D97-AF65-F5344CB8AC3E}">
        <p14:creationId xmlns:p14="http://schemas.microsoft.com/office/powerpoint/2010/main" val="1604918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12</a:t>
            </a:fld>
            <a:endParaRPr lang="en-ZA" dirty="0"/>
          </a:p>
        </p:txBody>
      </p:sp>
    </p:spTree>
    <p:extLst>
      <p:ext uri="{BB962C8B-B14F-4D97-AF65-F5344CB8AC3E}">
        <p14:creationId xmlns:p14="http://schemas.microsoft.com/office/powerpoint/2010/main" val="2319945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13</a:t>
            </a:fld>
            <a:endParaRPr lang="en-ZA" dirty="0"/>
          </a:p>
        </p:txBody>
      </p:sp>
    </p:spTree>
    <p:extLst>
      <p:ext uri="{BB962C8B-B14F-4D97-AF65-F5344CB8AC3E}">
        <p14:creationId xmlns:p14="http://schemas.microsoft.com/office/powerpoint/2010/main" val="1705036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14</a:t>
            </a:fld>
            <a:endParaRPr lang="en-ZA" dirty="0"/>
          </a:p>
        </p:txBody>
      </p:sp>
    </p:spTree>
    <p:extLst>
      <p:ext uri="{BB962C8B-B14F-4D97-AF65-F5344CB8AC3E}">
        <p14:creationId xmlns:p14="http://schemas.microsoft.com/office/powerpoint/2010/main" val="333700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15</a:t>
            </a:fld>
            <a:endParaRPr lang="en-ZA" dirty="0"/>
          </a:p>
        </p:txBody>
      </p:sp>
    </p:spTree>
    <p:extLst>
      <p:ext uri="{BB962C8B-B14F-4D97-AF65-F5344CB8AC3E}">
        <p14:creationId xmlns:p14="http://schemas.microsoft.com/office/powerpoint/2010/main" val="385913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16</a:t>
            </a:fld>
            <a:endParaRPr lang="en-ZA" dirty="0"/>
          </a:p>
        </p:txBody>
      </p:sp>
    </p:spTree>
    <p:extLst>
      <p:ext uri="{BB962C8B-B14F-4D97-AF65-F5344CB8AC3E}">
        <p14:creationId xmlns:p14="http://schemas.microsoft.com/office/powerpoint/2010/main" val="1181583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17</a:t>
            </a:fld>
            <a:endParaRPr lang="en-ZA" dirty="0"/>
          </a:p>
        </p:txBody>
      </p:sp>
    </p:spTree>
    <p:extLst>
      <p:ext uri="{BB962C8B-B14F-4D97-AF65-F5344CB8AC3E}">
        <p14:creationId xmlns:p14="http://schemas.microsoft.com/office/powerpoint/2010/main" val="257811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18</a:t>
            </a:fld>
            <a:endParaRPr lang="en-ZA" dirty="0"/>
          </a:p>
        </p:txBody>
      </p:sp>
    </p:spTree>
    <p:extLst>
      <p:ext uri="{BB962C8B-B14F-4D97-AF65-F5344CB8AC3E}">
        <p14:creationId xmlns:p14="http://schemas.microsoft.com/office/powerpoint/2010/main" val="1836067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19</a:t>
            </a:fld>
            <a:endParaRPr lang="en-ZA" dirty="0"/>
          </a:p>
        </p:txBody>
      </p:sp>
    </p:spTree>
    <p:extLst>
      <p:ext uri="{BB962C8B-B14F-4D97-AF65-F5344CB8AC3E}">
        <p14:creationId xmlns:p14="http://schemas.microsoft.com/office/powerpoint/2010/main" val="398620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20</a:t>
            </a:fld>
            <a:endParaRPr lang="en-ZA" dirty="0"/>
          </a:p>
        </p:txBody>
      </p:sp>
    </p:spTree>
    <p:extLst>
      <p:ext uri="{BB962C8B-B14F-4D97-AF65-F5344CB8AC3E}">
        <p14:creationId xmlns:p14="http://schemas.microsoft.com/office/powerpoint/2010/main" val="4290192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21</a:t>
            </a:fld>
            <a:endParaRPr lang="en-ZA" dirty="0"/>
          </a:p>
        </p:txBody>
      </p:sp>
    </p:spTree>
    <p:extLst>
      <p:ext uri="{BB962C8B-B14F-4D97-AF65-F5344CB8AC3E}">
        <p14:creationId xmlns:p14="http://schemas.microsoft.com/office/powerpoint/2010/main" val="69501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4</a:t>
            </a:fld>
            <a:endParaRPr lang="en-ZA"/>
          </a:p>
        </p:txBody>
      </p:sp>
    </p:spTree>
    <p:extLst>
      <p:ext uri="{BB962C8B-B14F-4D97-AF65-F5344CB8AC3E}">
        <p14:creationId xmlns:p14="http://schemas.microsoft.com/office/powerpoint/2010/main" val="2036264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22</a:t>
            </a:fld>
            <a:endParaRPr lang="en-ZA" dirty="0"/>
          </a:p>
        </p:txBody>
      </p:sp>
    </p:spTree>
    <p:extLst>
      <p:ext uri="{BB962C8B-B14F-4D97-AF65-F5344CB8AC3E}">
        <p14:creationId xmlns:p14="http://schemas.microsoft.com/office/powerpoint/2010/main" val="3865858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23</a:t>
            </a:fld>
            <a:endParaRPr lang="en-ZA" dirty="0"/>
          </a:p>
        </p:txBody>
      </p:sp>
    </p:spTree>
    <p:extLst>
      <p:ext uri="{BB962C8B-B14F-4D97-AF65-F5344CB8AC3E}">
        <p14:creationId xmlns:p14="http://schemas.microsoft.com/office/powerpoint/2010/main" val="2826994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24</a:t>
            </a:fld>
            <a:endParaRPr lang="en-ZA" dirty="0"/>
          </a:p>
        </p:txBody>
      </p:sp>
    </p:spTree>
    <p:extLst>
      <p:ext uri="{BB962C8B-B14F-4D97-AF65-F5344CB8AC3E}">
        <p14:creationId xmlns:p14="http://schemas.microsoft.com/office/powerpoint/2010/main" val="1060108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25</a:t>
            </a:fld>
            <a:endParaRPr lang="en-ZA" dirty="0"/>
          </a:p>
        </p:txBody>
      </p:sp>
    </p:spTree>
    <p:extLst>
      <p:ext uri="{BB962C8B-B14F-4D97-AF65-F5344CB8AC3E}">
        <p14:creationId xmlns:p14="http://schemas.microsoft.com/office/powerpoint/2010/main" val="3684871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26</a:t>
            </a:fld>
            <a:endParaRPr lang="en-ZA" dirty="0"/>
          </a:p>
        </p:txBody>
      </p:sp>
    </p:spTree>
    <p:extLst>
      <p:ext uri="{BB962C8B-B14F-4D97-AF65-F5344CB8AC3E}">
        <p14:creationId xmlns:p14="http://schemas.microsoft.com/office/powerpoint/2010/main" val="2500485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27</a:t>
            </a:fld>
            <a:endParaRPr lang="en-ZA" dirty="0"/>
          </a:p>
        </p:txBody>
      </p:sp>
    </p:spTree>
    <p:extLst>
      <p:ext uri="{BB962C8B-B14F-4D97-AF65-F5344CB8AC3E}">
        <p14:creationId xmlns:p14="http://schemas.microsoft.com/office/powerpoint/2010/main" val="2095118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28</a:t>
            </a:fld>
            <a:endParaRPr lang="en-ZA" dirty="0"/>
          </a:p>
        </p:txBody>
      </p:sp>
    </p:spTree>
    <p:extLst>
      <p:ext uri="{BB962C8B-B14F-4D97-AF65-F5344CB8AC3E}">
        <p14:creationId xmlns:p14="http://schemas.microsoft.com/office/powerpoint/2010/main" val="4184212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29</a:t>
            </a:fld>
            <a:endParaRPr lang="en-ZA" dirty="0"/>
          </a:p>
        </p:txBody>
      </p:sp>
    </p:spTree>
    <p:extLst>
      <p:ext uri="{BB962C8B-B14F-4D97-AF65-F5344CB8AC3E}">
        <p14:creationId xmlns:p14="http://schemas.microsoft.com/office/powerpoint/2010/main" val="3894130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30</a:t>
            </a:fld>
            <a:endParaRPr lang="en-ZA" dirty="0"/>
          </a:p>
        </p:txBody>
      </p:sp>
    </p:spTree>
    <p:extLst>
      <p:ext uri="{BB962C8B-B14F-4D97-AF65-F5344CB8AC3E}">
        <p14:creationId xmlns:p14="http://schemas.microsoft.com/office/powerpoint/2010/main" val="680319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1612D7A-42BE-4993-AA6E-AF5BB027DA05}" type="slidenum">
              <a:rPr lang="en-ZA" smtClean="0"/>
              <a:t>32</a:t>
            </a:fld>
            <a:endParaRPr lang="en-ZA"/>
          </a:p>
        </p:txBody>
      </p:sp>
    </p:spTree>
    <p:extLst>
      <p:ext uri="{BB962C8B-B14F-4D97-AF65-F5344CB8AC3E}">
        <p14:creationId xmlns:p14="http://schemas.microsoft.com/office/powerpoint/2010/main" val="273285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5</a:t>
            </a:fld>
            <a:endParaRPr lang="en-ZA" dirty="0"/>
          </a:p>
        </p:txBody>
      </p:sp>
    </p:spTree>
    <p:extLst>
      <p:ext uri="{BB962C8B-B14F-4D97-AF65-F5344CB8AC3E}">
        <p14:creationId xmlns:p14="http://schemas.microsoft.com/office/powerpoint/2010/main" val="270927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6</a:t>
            </a:fld>
            <a:endParaRPr lang="en-ZA" dirty="0"/>
          </a:p>
        </p:txBody>
      </p:sp>
    </p:spTree>
    <p:extLst>
      <p:ext uri="{BB962C8B-B14F-4D97-AF65-F5344CB8AC3E}">
        <p14:creationId xmlns:p14="http://schemas.microsoft.com/office/powerpoint/2010/main" val="3166654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7</a:t>
            </a:fld>
            <a:endParaRPr lang="en-ZA"/>
          </a:p>
        </p:txBody>
      </p:sp>
    </p:spTree>
    <p:extLst>
      <p:ext uri="{BB962C8B-B14F-4D97-AF65-F5344CB8AC3E}">
        <p14:creationId xmlns:p14="http://schemas.microsoft.com/office/powerpoint/2010/main" val="371204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8</a:t>
            </a:fld>
            <a:endParaRPr lang="en-ZA" dirty="0"/>
          </a:p>
        </p:txBody>
      </p:sp>
    </p:spTree>
    <p:extLst>
      <p:ext uri="{BB962C8B-B14F-4D97-AF65-F5344CB8AC3E}">
        <p14:creationId xmlns:p14="http://schemas.microsoft.com/office/powerpoint/2010/main" val="4281407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9</a:t>
            </a:fld>
            <a:endParaRPr lang="en-ZA" dirty="0"/>
          </a:p>
        </p:txBody>
      </p:sp>
    </p:spTree>
    <p:extLst>
      <p:ext uri="{BB962C8B-B14F-4D97-AF65-F5344CB8AC3E}">
        <p14:creationId xmlns:p14="http://schemas.microsoft.com/office/powerpoint/2010/main" val="2616349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10</a:t>
            </a:fld>
            <a:endParaRPr lang="en-ZA" dirty="0"/>
          </a:p>
        </p:txBody>
      </p:sp>
    </p:spTree>
    <p:extLst>
      <p:ext uri="{BB962C8B-B14F-4D97-AF65-F5344CB8AC3E}">
        <p14:creationId xmlns:p14="http://schemas.microsoft.com/office/powerpoint/2010/main" val="174423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612D7A-42BE-4993-AA6E-AF5BB027DA05}" type="slidenum">
              <a:rPr lang="en-ZA" smtClean="0"/>
              <a:t>11</a:t>
            </a:fld>
            <a:endParaRPr lang="en-ZA" dirty="0"/>
          </a:p>
        </p:txBody>
      </p:sp>
    </p:spTree>
    <p:extLst>
      <p:ext uri="{BB962C8B-B14F-4D97-AF65-F5344CB8AC3E}">
        <p14:creationId xmlns:p14="http://schemas.microsoft.com/office/powerpoint/2010/main" val="1998447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71B2C"/>
        </a:solidFill>
        <a:effectLst/>
      </p:bgPr>
    </p:bg>
    <p:spTree>
      <p:nvGrpSpPr>
        <p:cNvPr id="1" name=""/>
        <p:cNvGrpSpPr/>
        <p:nvPr/>
      </p:nvGrpSpPr>
      <p:grpSpPr>
        <a:xfrm>
          <a:off x="0" y="0"/>
          <a:ext cx="0" cy="0"/>
          <a:chOff x="0" y="0"/>
          <a:chExt cx="0" cy="0"/>
        </a:xfrm>
      </p:grpSpPr>
      <p:sp>
        <p:nvSpPr>
          <p:cNvPr id="15" name="Rectangle 14"/>
          <p:cNvSpPr/>
          <p:nvPr userDrawn="1"/>
        </p:nvSpPr>
        <p:spPr>
          <a:xfrm>
            <a:off x="0" y="-1422"/>
            <a:ext cx="9144000" cy="5144921"/>
          </a:xfrm>
          <a:prstGeom prst="rect">
            <a:avLst/>
          </a:prstGeom>
          <a:solidFill>
            <a:srgbClr val="0B13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stretch>
            <a:fillRect/>
          </a:stretch>
        </p:blipFill>
        <p:spPr>
          <a:xfrm>
            <a:off x="3286778" y="1082820"/>
            <a:ext cx="2570444" cy="464868"/>
          </a:xfrm>
          <a:prstGeom prst="rect">
            <a:avLst/>
          </a:prstGeom>
        </p:spPr>
      </p:pic>
    </p:spTree>
    <p:extLst>
      <p:ext uri="{BB962C8B-B14F-4D97-AF65-F5344CB8AC3E}">
        <p14:creationId xmlns:p14="http://schemas.microsoft.com/office/powerpoint/2010/main" val="100291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62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419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20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420"/>
            <a:ext cx="9144000" cy="5144920"/>
          </a:xfrm>
          <a:prstGeom prst="rect">
            <a:avLst/>
          </a:prstGeom>
          <a:solidFill>
            <a:srgbClr val="0B13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stretch>
            <a:fillRect/>
          </a:stretch>
        </p:blipFill>
        <p:spPr>
          <a:xfrm>
            <a:off x="3720444" y="2045273"/>
            <a:ext cx="1690412" cy="1040254"/>
          </a:xfrm>
          <a:prstGeom prst="rect">
            <a:avLst/>
          </a:prstGeom>
        </p:spPr>
      </p:pic>
    </p:spTree>
    <p:extLst>
      <p:ext uri="{BB962C8B-B14F-4D97-AF65-F5344CB8AC3E}">
        <p14:creationId xmlns:p14="http://schemas.microsoft.com/office/powerpoint/2010/main" val="203709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71552" y="736600"/>
            <a:ext cx="7200897" cy="9779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971551" y="1917699"/>
            <a:ext cx="7200897" cy="248920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08126" y="4476750"/>
            <a:ext cx="1200150" cy="209550"/>
          </a:xfrm>
          <a:prstGeom prst="rect">
            <a:avLst/>
          </a:prstGeom>
        </p:spPr>
        <p:txBody>
          <a:bodyPr/>
          <a:lstStyle/>
          <a:p>
            <a:fld id="{48A87A34-81AB-432B-8DAE-1953F412C126}" type="datetimeFigureOut">
              <a:rPr lang="en-US" smtClean="0"/>
              <a:t>5/6/2019</a:t>
            </a:fld>
            <a:endParaRPr lang="en-US" dirty="0"/>
          </a:p>
        </p:txBody>
      </p:sp>
      <p:sp>
        <p:nvSpPr>
          <p:cNvPr id="5" name="Footer Placeholder 4"/>
          <p:cNvSpPr>
            <a:spLocks noGrp="1"/>
          </p:cNvSpPr>
          <p:nvPr>
            <p:ph type="ftr" sz="quarter" idx="11"/>
          </p:nvPr>
        </p:nvSpPr>
        <p:spPr>
          <a:xfrm>
            <a:off x="971551" y="4476750"/>
            <a:ext cx="5479425" cy="2095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7765426" y="4476750"/>
            <a:ext cx="407023" cy="2095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987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smtClean="0"/>
              <a:t>Click to edit Master title style</a:t>
            </a:r>
            <a:endParaRPr lang="en-ZA"/>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ZA"/>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237AEA2F-F60F-4AC2-A7E4-61FD575F0DAA}" type="datetimeFigureOut">
              <a:rPr lang="en-ZA" smtClean="0"/>
              <a:t>2019/05/06</a:t>
            </a:fld>
            <a:endParaRPr lang="en-ZA"/>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ZA"/>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2F72972C-B22B-4357-ABA5-CB49F8435F4D}" type="slidenum">
              <a:rPr lang="en-ZA" smtClean="0"/>
              <a:t>‹#›</a:t>
            </a:fld>
            <a:endParaRPr lang="en-ZA"/>
          </a:p>
        </p:txBody>
      </p:sp>
    </p:spTree>
    <p:extLst>
      <p:ext uri="{BB962C8B-B14F-4D97-AF65-F5344CB8AC3E}">
        <p14:creationId xmlns:p14="http://schemas.microsoft.com/office/powerpoint/2010/main" val="235812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4"/>
          <p:cNvSpPr txBox="1">
            <a:spLocks/>
          </p:cNvSpPr>
          <p:nvPr userDrawn="1"/>
        </p:nvSpPr>
        <p:spPr>
          <a:xfrm>
            <a:off x="457200" y="4320779"/>
            <a:ext cx="8229600" cy="27384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 name="Footer Placeholder 4"/>
          <p:cNvSpPr txBox="1">
            <a:spLocks/>
          </p:cNvSpPr>
          <p:nvPr userDrawn="1"/>
        </p:nvSpPr>
        <p:spPr>
          <a:xfrm>
            <a:off x="3092564" y="4068438"/>
            <a:ext cx="2895600" cy="27384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0" name="Title Placeholder 1"/>
          <p:cNvSpPr txBox="1">
            <a:spLocks/>
          </p:cNvSpPr>
          <p:nvPr userDrawn="1"/>
        </p:nvSpPr>
        <p:spPr>
          <a:xfrm>
            <a:off x="457200" y="3261345"/>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15" name="Picture 14"/>
          <p:cNvPicPr>
            <a:picLocks noChangeAspect="1"/>
          </p:cNvPicPr>
          <p:nvPr userDrawn="1"/>
        </p:nvPicPr>
        <p:blipFill>
          <a:blip r:embed="rId9"/>
          <a:stretch>
            <a:fillRect/>
          </a:stretch>
        </p:blipFill>
        <p:spPr>
          <a:xfrm>
            <a:off x="457200" y="4456656"/>
            <a:ext cx="1525747" cy="275933"/>
          </a:xfrm>
          <a:prstGeom prst="rect">
            <a:avLst/>
          </a:prstGeom>
        </p:spPr>
      </p:pic>
      <p:pic>
        <p:nvPicPr>
          <p:cNvPr id="16" name="Picture 15"/>
          <p:cNvPicPr>
            <a:picLocks noChangeAspect="1"/>
          </p:cNvPicPr>
          <p:nvPr userDrawn="1"/>
        </p:nvPicPr>
        <p:blipFill>
          <a:blip r:embed="rId10"/>
          <a:stretch>
            <a:fillRect/>
          </a:stretch>
        </p:blipFill>
        <p:spPr>
          <a:xfrm>
            <a:off x="8209565" y="4456656"/>
            <a:ext cx="477235" cy="293683"/>
          </a:xfrm>
          <a:prstGeom prst="rect">
            <a:avLst/>
          </a:prstGeom>
        </p:spPr>
      </p:pic>
    </p:spTree>
    <p:extLst>
      <p:ext uri="{BB962C8B-B14F-4D97-AF65-F5344CB8AC3E}">
        <p14:creationId xmlns:p14="http://schemas.microsoft.com/office/powerpoint/2010/main" val="2278848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457200" rtl="0" eaLnBrk="1" latinLnBrk="0" hangingPunct="1">
        <a:spcBef>
          <a:spcPct val="0"/>
        </a:spcBef>
        <a:buNone/>
        <a:defRPr sz="2000" kern="1200" baseline="0">
          <a:solidFill>
            <a:schemeClr val="bg1"/>
          </a:solidFill>
          <a:latin typeface="Avenir Medium"/>
          <a:ea typeface="+mj-ea"/>
          <a:cs typeface="Avenir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457200" y="1887322"/>
            <a:ext cx="8229600" cy="142646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r>
              <a:rPr lang="en-ZA" sz="2400" b="1" dirty="0"/>
              <a:t>MULTI-PURPOSE COMMUNITY CENTRES AS A STIMULI FOR SUSTAINABLE DEVELOPMENT</a:t>
            </a:r>
            <a:endParaRPr lang="en-ZA" sz="2400" dirty="0"/>
          </a:p>
        </p:txBody>
      </p:sp>
      <p:sp>
        <p:nvSpPr>
          <p:cNvPr id="4" name="Title Placeholder 1"/>
          <p:cNvSpPr txBox="1">
            <a:spLocks/>
          </p:cNvSpPr>
          <p:nvPr/>
        </p:nvSpPr>
        <p:spPr>
          <a:xfrm>
            <a:off x="609600" y="3423332"/>
            <a:ext cx="8229600" cy="1441275"/>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r>
              <a:rPr lang="en-ZA" sz="1600" b="1" dirty="0" smtClean="0"/>
              <a:t> </a:t>
            </a:r>
            <a:r>
              <a:rPr lang="en-ZA" sz="1600" b="1" dirty="0"/>
              <a:t>	</a:t>
            </a:r>
            <a:endParaRPr lang="en-ZA" sz="1600" dirty="0"/>
          </a:p>
          <a:p>
            <a:endParaRPr lang="en-ZA" sz="4200" dirty="0" smtClean="0">
              <a:latin typeface="+mn-lt"/>
            </a:endParaRPr>
          </a:p>
          <a:p>
            <a:endParaRPr lang="en-ZA" sz="4200" dirty="0" smtClean="0">
              <a:latin typeface="+mn-lt"/>
            </a:endParaRPr>
          </a:p>
          <a:p>
            <a:endParaRPr lang="en-ZA" sz="7200" dirty="0" smtClean="0">
              <a:latin typeface="+mn-lt"/>
            </a:endParaRPr>
          </a:p>
          <a:p>
            <a:r>
              <a:rPr lang="en-ZA" sz="9600" dirty="0">
                <a:latin typeface="+mn-lt"/>
              </a:rPr>
              <a:t>S</a:t>
            </a:r>
            <a:r>
              <a:rPr lang="en-ZA" sz="9600" dirty="0" smtClean="0">
                <a:latin typeface="+mn-lt"/>
              </a:rPr>
              <a:t>UPERVISORS: PROF S. MBANGA &amp; PROF B. BOTHA</a:t>
            </a:r>
          </a:p>
          <a:p>
            <a:endParaRPr lang="en-ZA" sz="2300" dirty="0" smtClean="0">
              <a:latin typeface="+mn-lt"/>
            </a:endParaRPr>
          </a:p>
          <a:p>
            <a:endParaRPr lang="en-ZA" sz="5600" dirty="0" smtClean="0">
              <a:latin typeface="+mn-lt"/>
            </a:endParaRPr>
          </a:p>
          <a:p>
            <a:r>
              <a:rPr lang="en-ZA" sz="7200" dirty="0" smtClean="0">
                <a:latin typeface="+mn-lt"/>
              </a:rPr>
              <a:t>STUDENT NO: 201359014 (PHD IN CONSTRUCTION MANAGEMENT)</a:t>
            </a:r>
          </a:p>
          <a:p>
            <a:endParaRPr lang="en-ZA" sz="5600" dirty="0" smtClean="0">
              <a:latin typeface="+mn-lt"/>
            </a:endParaRPr>
          </a:p>
          <a:p>
            <a:r>
              <a:rPr lang="en-ZA" sz="7200" dirty="0" smtClean="0">
                <a:latin typeface="+mn-lt"/>
              </a:rPr>
              <a:t>STUDENT NAMES: CYNTHIA BONGIWE NTOMBIKAYISE GOBE</a:t>
            </a:r>
          </a:p>
          <a:p>
            <a:r>
              <a:rPr lang="en-ZA" sz="7200" b="1" dirty="0"/>
              <a:t/>
            </a:r>
            <a:br>
              <a:rPr lang="en-ZA" sz="7200" b="1" dirty="0"/>
            </a:br>
            <a:endParaRPr lang="en-US" sz="7200" b="0" i="0" dirty="0">
              <a:latin typeface="Avenir Book"/>
              <a:cs typeface="Avenir Book"/>
            </a:endParaRPr>
          </a:p>
        </p:txBody>
      </p:sp>
    </p:spTree>
    <p:extLst>
      <p:ext uri="{BB962C8B-B14F-4D97-AF65-F5344CB8AC3E}">
        <p14:creationId xmlns:p14="http://schemas.microsoft.com/office/powerpoint/2010/main" val="6529823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566" y="187201"/>
            <a:ext cx="7486884" cy="55440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b="1" dirty="0" smtClean="0">
                <a:solidFill>
                  <a:schemeClr val="tx1"/>
                </a:solidFill>
                <a:latin typeface="Arial" panose="020B0604020202020204" pitchFamily="34" charset="0"/>
                <a:cs typeface="Arial" panose="020B0604020202020204" pitchFamily="34" charset="0"/>
              </a:rPr>
              <a:t/>
            </a:r>
            <a:br>
              <a:rPr lang="en-ZA" b="1" dirty="0" smtClean="0">
                <a:solidFill>
                  <a:schemeClr val="tx1"/>
                </a:solidFill>
                <a:latin typeface="Arial" panose="020B0604020202020204" pitchFamily="34" charset="0"/>
                <a:cs typeface="Arial" panose="020B0604020202020204" pitchFamily="34" charset="0"/>
              </a:rPr>
            </a:br>
            <a:r>
              <a:rPr lang="en-ZA" sz="11200" b="1" dirty="0" smtClean="0">
                <a:solidFill>
                  <a:schemeClr val="tx1"/>
                </a:solidFill>
                <a:latin typeface="Arial" panose="020B0604020202020204" pitchFamily="34" charset="0"/>
                <a:cs typeface="Arial" panose="020B0604020202020204" pitchFamily="34" charset="0"/>
              </a:rPr>
              <a:t>MPCC’s :A South African Context</a:t>
            </a:r>
            <a:endParaRPr lang="en-ZA" sz="112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25600" y="626400"/>
            <a:ext cx="8294400" cy="4517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ZA" sz="2800" dirty="0" smtClean="0"/>
              <a:t>Socio-Economic Problems Persist</a:t>
            </a:r>
          </a:p>
          <a:p>
            <a:pPr>
              <a:buFont typeface="Wingdings" panose="05000000000000000000" pitchFamily="2" charset="2"/>
              <a:buChar char="v"/>
            </a:pPr>
            <a:r>
              <a:rPr lang="en-ZA" sz="2800" dirty="0" smtClean="0"/>
              <a:t>High Poverty and Unemployment</a:t>
            </a:r>
          </a:p>
          <a:p>
            <a:pPr>
              <a:buFont typeface="Wingdings" panose="05000000000000000000" pitchFamily="2" charset="2"/>
              <a:buChar char="v"/>
            </a:pPr>
            <a:r>
              <a:rPr lang="en-ZA" sz="2800" dirty="0" smtClean="0"/>
              <a:t>Low standards of living</a:t>
            </a:r>
          </a:p>
          <a:p>
            <a:pPr>
              <a:buFont typeface="Wingdings" panose="05000000000000000000" pitchFamily="2" charset="2"/>
              <a:buChar char="v"/>
            </a:pPr>
            <a:r>
              <a:rPr lang="en-ZA" sz="2800" dirty="0" smtClean="0"/>
              <a:t>Poor access to basic services</a:t>
            </a:r>
          </a:p>
          <a:p>
            <a:pPr>
              <a:buFont typeface="Wingdings" panose="05000000000000000000" pitchFamily="2" charset="2"/>
              <a:buChar char="v"/>
            </a:pPr>
            <a:r>
              <a:rPr lang="en-ZA" sz="2800" dirty="0" smtClean="0"/>
              <a:t>Remote settlement patterns</a:t>
            </a:r>
          </a:p>
          <a:p>
            <a:pPr>
              <a:buFont typeface="Wingdings" panose="05000000000000000000" pitchFamily="2" charset="2"/>
              <a:buChar char="v"/>
            </a:pPr>
            <a:r>
              <a:rPr lang="en-ZA" sz="2800" dirty="0" smtClean="0"/>
              <a:t>Lack of access to technology, health, education </a:t>
            </a:r>
            <a:r>
              <a:rPr lang="en-ZA" sz="2800" dirty="0" err="1" smtClean="0"/>
              <a:t>etc</a:t>
            </a:r>
            <a:endParaRPr lang="en-ZA" sz="2800" dirty="0" smtClean="0"/>
          </a:p>
          <a:p>
            <a:pPr>
              <a:buFont typeface="Wingdings" panose="05000000000000000000" pitchFamily="2" charset="2"/>
              <a:buChar char="v"/>
            </a:pPr>
            <a:r>
              <a:rPr lang="en-ZA" sz="2800" dirty="0" smtClean="0"/>
              <a:t>Lack of infrastructure</a:t>
            </a:r>
          </a:p>
          <a:p>
            <a:pPr>
              <a:buFont typeface="Wingdings" panose="05000000000000000000" pitchFamily="2" charset="2"/>
              <a:buChar char="v"/>
            </a:pPr>
            <a:r>
              <a:rPr lang="en-ZA" sz="2800" dirty="0" smtClean="0"/>
              <a:t>Service delivery challenges</a:t>
            </a:r>
            <a:endParaRPr lang="en-ZA" sz="2800" dirty="0"/>
          </a:p>
        </p:txBody>
      </p:sp>
    </p:spTree>
    <p:extLst>
      <p:ext uri="{BB962C8B-B14F-4D97-AF65-F5344CB8AC3E}">
        <p14:creationId xmlns:p14="http://schemas.microsoft.com/office/powerpoint/2010/main" val="3313250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566" y="187201"/>
            <a:ext cx="7853634" cy="55440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b="1" dirty="0" smtClean="0">
                <a:solidFill>
                  <a:schemeClr val="tx1"/>
                </a:solidFill>
                <a:latin typeface="Arial" panose="020B0604020202020204" pitchFamily="34" charset="0"/>
                <a:cs typeface="Arial" panose="020B0604020202020204" pitchFamily="34" charset="0"/>
              </a:rPr>
              <a:t/>
            </a:r>
            <a:br>
              <a:rPr lang="en-ZA" b="1" dirty="0" smtClean="0">
                <a:solidFill>
                  <a:schemeClr val="tx1"/>
                </a:solidFill>
                <a:latin typeface="Arial" panose="020B0604020202020204" pitchFamily="34" charset="0"/>
                <a:cs typeface="Arial" panose="020B0604020202020204" pitchFamily="34" charset="0"/>
              </a:rPr>
            </a:br>
            <a:r>
              <a:rPr lang="en-ZA" sz="11200" b="1" dirty="0" smtClean="0">
                <a:solidFill>
                  <a:schemeClr val="tx1"/>
                </a:solidFill>
                <a:latin typeface="Arial" panose="020B0604020202020204" pitchFamily="34" charset="0"/>
                <a:cs typeface="Arial" panose="020B0604020202020204" pitchFamily="34" charset="0"/>
              </a:rPr>
              <a:t>LEGISLATIVE MANDATE OF MPCC’s or TC’s </a:t>
            </a:r>
            <a:endParaRPr lang="en-ZA" sz="112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685564" y="799200"/>
            <a:ext cx="7997635" cy="40032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800" dirty="0"/>
              <a:t>COMTASK </a:t>
            </a:r>
            <a:r>
              <a:rPr lang="en-ZA" sz="2800" dirty="0" smtClean="0"/>
              <a:t>Report</a:t>
            </a:r>
          </a:p>
          <a:p>
            <a:r>
              <a:rPr lang="en-ZA" sz="2800" dirty="0" smtClean="0"/>
              <a:t>Act on Transformation of Public Service Delivery</a:t>
            </a:r>
            <a:r>
              <a:rPr lang="en-ZA" sz="2800" dirty="0"/>
              <a:t> of 1997</a:t>
            </a:r>
            <a:r>
              <a:rPr lang="en-ZA" sz="2800" dirty="0" smtClean="0"/>
              <a:t> -</a:t>
            </a:r>
            <a:r>
              <a:rPr lang="en-ZA" sz="2800" dirty="0" err="1" smtClean="0"/>
              <a:t>Batho</a:t>
            </a:r>
            <a:r>
              <a:rPr lang="en-ZA" sz="2800" dirty="0" smtClean="0"/>
              <a:t>-Pele</a:t>
            </a:r>
            <a:endParaRPr lang="en-ZA" sz="2800" dirty="0"/>
          </a:p>
          <a:p>
            <a:r>
              <a:rPr lang="en-ZA" sz="2800" dirty="0" smtClean="0"/>
              <a:t>The Constitution of RSA, Act 108 of 1996</a:t>
            </a:r>
          </a:p>
          <a:p>
            <a:r>
              <a:rPr lang="en-ZA" sz="2800" dirty="0" smtClean="0"/>
              <a:t>Integrated Sustainable Rural Development Strategy</a:t>
            </a:r>
          </a:p>
          <a:p>
            <a:r>
              <a:rPr lang="en-ZA" sz="2800" dirty="0" smtClean="0"/>
              <a:t>South African Housing Policies </a:t>
            </a:r>
          </a:p>
          <a:p>
            <a:endParaRPr lang="en-ZA" sz="2800" dirty="0" smtClean="0"/>
          </a:p>
          <a:p>
            <a:pPr marL="0" indent="0">
              <a:buNone/>
            </a:pPr>
            <a:r>
              <a:rPr lang="en-ZA" sz="2800" dirty="0" smtClean="0"/>
              <a:t> </a:t>
            </a:r>
            <a:endParaRPr lang="en-ZA" sz="2800" dirty="0"/>
          </a:p>
        </p:txBody>
      </p:sp>
    </p:spTree>
    <p:extLst>
      <p:ext uri="{BB962C8B-B14F-4D97-AF65-F5344CB8AC3E}">
        <p14:creationId xmlns:p14="http://schemas.microsoft.com/office/powerpoint/2010/main" val="4085274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7162" y="153619"/>
            <a:ext cx="7565288"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9600" b="1" dirty="0" smtClean="0">
                <a:solidFill>
                  <a:prstClr val="black"/>
                </a:solidFill>
                <a:latin typeface="Calibri" panose="020F0502020204030204"/>
                <a:cs typeface="Arial" panose="020B0604020202020204" pitchFamily="34" charset="0"/>
              </a:rPr>
              <a:t>Housing Code, 2009</a:t>
            </a:r>
            <a:endParaRPr lang="en-ZA" sz="9600" b="1" dirty="0">
              <a:solidFill>
                <a:schemeClr val="tx1"/>
              </a:solidFill>
              <a:latin typeface="Arial" panose="020B0604020202020204" pitchFamily="34" charset="0"/>
              <a:cs typeface="Arial" panose="020B0604020202020204" pitchFamily="34" charset="0"/>
            </a:endParaRPr>
          </a:p>
          <a:p>
            <a:pPr algn="l"/>
            <a:r>
              <a:rPr lang="en-ZA" sz="5400" b="1" dirty="0" smtClean="0"/>
              <a:t>RRCH </a:t>
            </a:r>
            <a:r>
              <a:rPr lang="en-ZA" sz="5400" b="1" dirty="0"/>
              <a:t>BACKGROUND</a:t>
            </a:r>
            <a:br>
              <a:rPr lang="en-ZA" sz="5400" b="1" dirty="0"/>
            </a:br>
            <a:endParaRPr lang="en-ZA" sz="128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460801" y="583200"/>
            <a:ext cx="8134560" cy="4248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800" dirty="0" smtClean="0"/>
              <a:t>Government objective is to undertake housing development, which Section 1 of the Housing Act, No 107 of 1997 defines as being “the establishment and maintenance of </a:t>
            </a:r>
            <a:r>
              <a:rPr lang="en-ZA" sz="2800" b="1" dirty="0" smtClean="0"/>
              <a:t>habitable, stable and sustainable public and private residential environments</a:t>
            </a:r>
            <a:r>
              <a:rPr lang="en-ZA" sz="2800" dirty="0" smtClean="0"/>
              <a:t> to ensure </a:t>
            </a:r>
            <a:r>
              <a:rPr lang="en-ZA" sz="2800" b="1" dirty="0" smtClean="0"/>
              <a:t>viable households and communities</a:t>
            </a:r>
            <a:r>
              <a:rPr lang="en-ZA" sz="2800" dirty="0" smtClean="0"/>
              <a:t> in areas allowing </a:t>
            </a:r>
            <a:r>
              <a:rPr lang="en-ZA" sz="2800" b="1" dirty="0" smtClean="0"/>
              <a:t>convenient access </a:t>
            </a:r>
            <a:r>
              <a:rPr lang="en-ZA" sz="2800" dirty="0" smtClean="0"/>
              <a:t>to economic opportunities, health, educational and social amenities…”.</a:t>
            </a:r>
          </a:p>
        </p:txBody>
      </p:sp>
    </p:spTree>
    <p:extLst>
      <p:ext uri="{BB962C8B-B14F-4D97-AF65-F5344CB8AC3E}">
        <p14:creationId xmlns:p14="http://schemas.microsoft.com/office/powerpoint/2010/main" val="4285144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7162" y="153619"/>
            <a:ext cx="7565288"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9600" b="1" dirty="0" smtClean="0">
                <a:solidFill>
                  <a:prstClr val="black"/>
                </a:solidFill>
                <a:latin typeface="Calibri" panose="020F0502020204030204"/>
                <a:cs typeface="Arial" panose="020B0604020202020204" pitchFamily="34" charset="0"/>
              </a:rPr>
              <a:t>MPCC’S AND SUSTAINABLE HUMAN SETTLEMENTS</a:t>
            </a:r>
            <a:endParaRPr lang="en-ZA" sz="9600" b="1" dirty="0" smtClean="0">
              <a:solidFill>
                <a:schemeClr val="tx1"/>
              </a:solidFill>
              <a:latin typeface="Arial" panose="020B0604020202020204" pitchFamily="34" charset="0"/>
              <a:cs typeface="Arial" panose="020B0604020202020204" pitchFamily="34" charset="0"/>
            </a:endParaRPr>
          </a:p>
          <a:p>
            <a:pPr algn="l"/>
            <a:r>
              <a:rPr lang="en-ZA" sz="5400" b="1" dirty="0" smtClean="0"/>
              <a:t>RRCH </a:t>
            </a:r>
            <a:r>
              <a:rPr lang="en-ZA" sz="5400" b="1" dirty="0"/>
              <a:t>BACKGROUND</a:t>
            </a:r>
            <a:br>
              <a:rPr lang="en-ZA" sz="5400" b="1" dirty="0"/>
            </a:br>
            <a:endParaRPr lang="en-ZA" sz="128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788565" y="673000"/>
            <a:ext cx="7806795" cy="3848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400" dirty="0" smtClean="0"/>
              <a:t>Section </a:t>
            </a:r>
            <a:r>
              <a:rPr lang="en-ZA" sz="2400" dirty="0"/>
              <a:t>3(4) (g) of the </a:t>
            </a:r>
            <a:r>
              <a:rPr lang="en-ZA" sz="2400" b="1" dirty="0"/>
              <a:t>Housing Act </a:t>
            </a:r>
            <a:r>
              <a:rPr lang="en-ZA" sz="2400" dirty="0"/>
              <a:t>107 of 1997 enacted in terms of the Constitution of the Republic of South Africa, Act 108 of 1996 introduced a </a:t>
            </a:r>
            <a:r>
              <a:rPr lang="en-ZA" sz="2400" b="1" dirty="0"/>
              <a:t>National Programme called the Provision of Social and Economic </a:t>
            </a:r>
            <a:r>
              <a:rPr lang="en-ZA" sz="2400" b="1" dirty="0" smtClean="0"/>
              <a:t>Facilities</a:t>
            </a:r>
          </a:p>
          <a:p>
            <a:r>
              <a:rPr lang="en-ZA" sz="2400" dirty="0" smtClean="0"/>
              <a:t>The </a:t>
            </a:r>
            <a:r>
              <a:rPr lang="en-ZA" sz="2400" b="1" dirty="0" smtClean="0"/>
              <a:t>aim</a:t>
            </a:r>
            <a:r>
              <a:rPr lang="en-ZA" sz="2400" dirty="0" smtClean="0"/>
              <a:t> of the programme is to </a:t>
            </a:r>
            <a:r>
              <a:rPr lang="en-ZA" sz="2400" b="1" dirty="0" smtClean="0"/>
              <a:t>achieve sustainable human settlements</a:t>
            </a:r>
            <a:r>
              <a:rPr lang="en-ZA" sz="2400" dirty="0" smtClean="0"/>
              <a:t> by ensuring that communities have access to social and economic amenities such as </a:t>
            </a:r>
            <a:r>
              <a:rPr lang="en-ZA" sz="2400" b="1" dirty="0" smtClean="0"/>
              <a:t>medical </a:t>
            </a:r>
            <a:r>
              <a:rPr lang="en-ZA" sz="2400" b="1" dirty="0"/>
              <a:t>care facility, </a:t>
            </a:r>
            <a:r>
              <a:rPr lang="en-ZA" sz="2400" b="1" dirty="0" smtClean="0"/>
              <a:t>community halls, community parks, playgrounds, taxi ranks, </a:t>
            </a:r>
            <a:r>
              <a:rPr lang="en-ZA" sz="2400" b="1" dirty="0"/>
              <a:t>sport facilities, </a:t>
            </a:r>
            <a:r>
              <a:rPr lang="en-ZA" sz="2400" b="1" dirty="0" smtClean="0"/>
              <a:t>small businesses and basic ablution facilities </a:t>
            </a:r>
          </a:p>
          <a:p>
            <a:pPr algn="just"/>
            <a:endParaRPr lang="en-ZA" sz="2400" dirty="0" smtClean="0"/>
          </a:p>
          <a:p>
            <a:pPr algn="just"/>
            <a:endParaRPr lang="en-ZA" sz="2400" dirty="0" smtClean="0"/>
          </a:p>
        </p:txBody>
      </p:sp>
    </p:spTree>
    <p:extLst>
      <p:ext uri="{BB962C8B-B14F-4D97-AF65-F5344CB8AC3E}">
        <p14:creationId xmlns:p14="http://schemas.microsoft.com/office/powerpoint/2010/main" val="2811978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400" y="212140"/>
            <a:ext cx="8279999"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MPCC’S AND SUSTAINABLE HUMAN SETTLEMENTS</a:t>
            </a:r>
            <a:endParaRPr lang="en-ZA" sz="11200" b="1" dirty="0" smtClean="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731520"/>
            <a:ext cx="7902430" cy="4056480"/>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ZA" sz="2400" dirty="0" smtClean="0"/>
              <a:t>The </a:t>
            </a:r>
            <a:r>
              <a:rPr lang="en-ZA" sz="2400" dirty="0"/>
              <a:t>Housing Code </a:t>
            </a:r>
            <a:r>
              <a:rPr lang="en-ZA" sz="2400" b="1" dirty="0"/>
              <a:t>defines</a:t>
            </a:r>
            <a:r>
              <a:rPr lang="en-ZA" sz="2400" dirty="0"/>
              <a:t> social and economic facilities as  facilities that provide basic amenities to communities which </a:t>
            </a:r>
            <a:r>
              <a:rPr lang="en-ZA" sz="2400" b="1" dirty="0"/>
              <a:t>cannot be supplied directly to the individual </a:t>
            </a:r>
            <a:r>
              <a:rPr lang="en-ZA" sz="2400" dirty="0"/>
              <a:t>unit but are supplied </a:t>
            </a:r>
            <a:r>
              <a:rPr lang="en-ZA" sz="2400" b="1" dirty="0"/>
              <a:t>in a collective manner </a:t>
            </a:r>
            <a:r>
              <a:rPr lang="en-ZA" sz="2400" dirty="0"/>
              <a:t>within the community</a:t>
            </a:r>
            <a:r>
              <a:rPr lang="en-ZA" sz="2400" dirty="0" smtClean="0"/>
              <a:t>.</a:t>
            </a:r>
          </a:p>
          <a:p>
            <a:pPr>
              <a:buFont typeface="Arial" panose="020B0604020202020204" pitchFamily="34" charset="0"/>
              <a:buChar char="•"/>
            </a:pPr>
            <a:r>
              <a:rPr lang="en-ZA" sz="2400" dirty="0"/>
              <a:t>The Housing Code mentions that the </a:t>
            </a:r>
            <a:r>
              <a:rPr lang="en-ZA" sz="2400" dirty="0" smtClean="0"/>
              <a:t>above </a:t>
            </a:r>
            <a:r>
              <a:rPr lang="en-ZA" sz="2400" dirty="0"/>
              <a:t>facilities are to be provided </a:t>
            </a:r>
            <a:r>
              <a:rPr lang="en-ZA" sz="2400" b="1" dirty="0"/>
              <a:t>in a multi purpose cluster </a:t>
            </a:r>
            <a:r>
              <a:rPr lang="en-ZA" sz="2400" b="1" dirty="0" smtClean="0"/>
              <a:t>arrangement</a:t>
            </a:r>
          </a:p>
          <a:p>
            <a:pPr>
              <a:buFont typeface="Arial" panose="020B0604020202020204" pitchFamily="34" charset="0"/>
              <a:buChar char="•"/>
            </a:pPr>
            <a:r>
              <a:rPr lang="en-ZA" sz="2400" dirty="0" smtClean="0"/>
              <a:t>This </a:t>
            </a:r>
            <a:r>
              <a:rPr lang="en-ZA" sz="2400" dirty="0"/>
              <a:t>whole idea brought about the establishment of </a:t>
            </a:r>
            <a:r>
              <a:rPr lang="en-ZA" sz="2400" b="1" dirty="0"/>
              <a:t>MPCC’s</a:t>
            </a:r>
            <a:r>
              <a:rPr lang="en-ZA" sz="2400" dirty="0"/>
              <a:t> within the already existing </a:t>
            </a:r>
            <a:r>
              <a:rPr lang="en-ZA" sz="2400" b="1" dirty="0"/>
              <a:t>housing areas, new housing areas and informal </a:t>
            </a:r>
            <a:r>
              <a:rPr lang="en-ZA" sz="2400" b="1" dirty="0" smtClean="0"/>
              <a:t>settlements meant to complete the mandate of providing sustainable human settlements to communities</a:t>
            </a:r>
            <a:endParaRPr lang="en-ZA" sz="2400" dirty="0"/>
          </a:p>
          <a:p>
            <a:pPr>
              <a:buFont typeface="Arial" panose="020B0604020202020204" pitchFamily="34" charset="0"/>
              <a:buChar char="•"/>
            </a:pPr>
            <a:endParaRPr lang="en-ZA" sz="24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261418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749" y="212140"/>
            <a:ext cx="7572603"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a:solidFill>
                  <a:prstClr val="black"/>
                </a:solidFill>
                <a:latin typeface="Calibri" panose="020F0502020204030204"/>
                <a:cs typeface="Arial" panose="020B0604020202020204" pitchFamily="34" charset="0"/>
              </a:rPr>
              <a:t>MPCC’s </a:t>
            </a:r>
            <a:r>
              <a:rPr lang="en-ZA" sz="11200" b="1" dirty="0" smtClean="0">
                <a:solidFill>
                  <a:prstClr val="black"/>
                </a:solidFill>
                <a:latin typeface="Calibri" panose="020F0502020204030204"/>
                <a:cs typeface="Arial" panose="020B0604020202020204" pitchFamily="34" charset="0"/>
              </a:rPr>
              <a:t>OBJECTIVES</a:t>
            </a:r>
            <a:endParaRPr lang="en-ZA" sz="11200" b="1" dirty="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731520"/>
            <a:ext cx="7902430" cy="40564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400" dirty="0"/>
              <a:t>The Housing Code (2009) mention the following </a:t>
            </a:r>
            <a:r>
              <a:rPr lang="en-ZA" sz="2400" b="1" dirty="0"/>
              <a:t>objectives of MPCC’s</a:t>
            </a:r>
            <a:r>
              <a:rPr lang="en-ZA" sz="2400" dirty="0"/>
              <a:t> within housing areas and informal settlements;</a:t>
            </a:r>
          </a:p>
          <a:p>
            <a:pPr lvl="0"/>
            <a:r>
              <a:rPr lang="en-ZA" sz="2400" dirty="0"/>
              <a:t>Facilitate the provision of social services through the development of social and community facilities</a:t>
            </a:r>
          </a:p>
          <a:p>
            <a:pPr lvl="0"/>
            <a:r>
              <a:rPr lang="en-ZA" sz="2400" dirty="0"/>
              <a:t>Facilitate the development of basic economic infrastructure</a:t>
            </a:r>
          </a:p>
          <a:p>
            <a:pPr lvl="0"/>
            <a:r>
              <a:rPr lang="en-ZA" sz="2400" dirty="0"/>
              <a:t>Facilitate job creation through Expanded Public Works Programme</a:t>
            </a:r>
          </a:p>
          <a:p>
            <a:pPr lvl="0"/>
            <a:r>
              <a:rPr lang="en-ZA" sz="2400" dirty="0"/>
              <a:t>Encourage the development of social capital by supporting the active participation of communities in the design, implementation, management and evaluation of projects </a:t>
            </a:r>
          </a:p>
          <a:p>
            <a:pPr>
              <a:buFont typeface="Arial" panose="020B0604020202020204" pitchFamily="34" charset="0"/>
              <a:buChar char="•"/>
            </a:pPr>
            <a:endParaRPr lang="en-ZA" sz="24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4087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400" y="212140"/>
            <a:ext cx="8279999"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INFRASTRUCTURE AND SUSTAINABLE DEVELOPMENT</a:t>
            </a:r>
            <a:endParaRPr lang="en-ZA" sz="11200" b="1" dirty="0" smtClean="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731520"/>
            <a:ext cx="7902430" cy="4056480"/>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ZA" sz="2400" dirty="0" smtClean="0"/>
              <a:t>Availability of infrastructure is globally accepted as significant  in achieving socio-economic growth</a:t>
            </a:r>
          </a:p>
          <a:p>
            <a:pPr>
              <a:buFont typeface="Arial" panose="020B0604020202020204" pitchFamily="34" charset="0"/>
              <a:buChar char="•"/>
            </a:pPr>
            <a:r>
              <a:rPr lang="en-ZA" sz="2400" dirty="0" smtClean="0"/>
              <a:t>Research shows that there is a relationship between infrastructure and improved quality of life</a:t>
            </a:r>
          </a:p>
          <a:p>
            <a:pPr>
              <a:buFont typeface="Arial" panose="020B0604020202020204" pitchFamily="34" charset="0"/>
              <a:buChar char="•"/>
            </a:pPr>
            <a:r>
              <a:rPr lang="en-ZA" sz="2400" dirty="0"/>
              <a:t>C</a:t>
            </a:r>
            <a:r>
              <a:rPr lang="en-ZA" sz="2400" dirty="0" smtClean="0"/>
              <a:t>onnection between infrastructure &amp; development</a:t>
            </a:r>
          </a:p>
          <a:p>
            <a:pPr>
              <a:buFont typeface="Arial" panose="020B0604020202020204" pitchFamily="34" charset="0"/>
              <a:buChar char="•"/>
            </a:pPr>
            <a:r>
              <a:rPr lang="en-ZA" sz="2400" b="1" dirty="0" smtClean="0"/>
              <a:t>Khan &amp; </a:t>
            </a:r>
            <a:r>
              <a:rPr lang="en-ZA" sz="2400" b="1" dirty="0" err="1" smtClean="0"/>
              <a:t>Bakar</a:t>
            </a:r>
            <a:r>
              <a:rPr lang="en-ZA" sz="2400" dirty="0" smtClean="0"/>
              <a:t>- provision of sound infrastructure facility leads to regional productivity growth and absence of it affects modern commerce and exchange across markets </a:t>
            </a:r>
          </a:p>
          <a:p>
            <a:pPr>
              <a:buFont typeface="Arial" panose="020B0604020202020204" pitchFamily="34" charset="0"/>
              <a:buChar char="•"/>
            </a:pPr>
            <a:r>
              <a:rPr lang="en-ZA" sz="2400" dirty="0" smtClean="0"/>
              <a:t>They identify 2 categories of infrastructure- Economic (transport, communication ,energy) &amp; Social (social </a:t>
            </a:r>
            <a:r>
              <a:rPr lang="en-ZA" sz="2400" dirty="0" err="1" smtClean="0"/>
              <a:t>services,housing</a:t>
            </a:r>
            <a:r>
              <a:rPr lang="en-ZA" sz="2400" dirty="0" smtClean="0"/>
              <a:t>, education ) (</a:t>
            </a:r>
            <a:r>
              <a:rPr lang="en-ZA" sz="2400" dirty="0" err="1" smtClean="0"/>
              <a:t>Int</a:t>
            </a:r>
            <a:r>
              <a:rPr lang="en-ZA" sz="2400" dirty="0" smtClean="0"/>
              <a:t> Journal of </a:t>
            </a:r>
            <a:r>
              <a:rPr lang="en-ZA" sz="2400" dirty="0" err="1" smtClean="0"/>
              <a:t>Ec</a:t>
            </a:r>
            <a:r>
              <a:rPr lang="en-ZA" sz="2400" dirty="0" smtClean="0"/>
              <a:t> </a:t>
            </a:r>
            <a:r>
              <a:rPr lang="en-ZA" sz="2400" dirty="0" err="1" smtClean="0"/>
              <a:t>Pers</a:t>
            </a:r>
            <a:r>
              <a:rPr lang="en-ZA" sz="2400" dirty="0" smtClean="0"/>
              <a:t>, 2017)</a:t>
            </a:r>
          </a:p>
          <a:p>
            <a:pPr>
              <a:buFont typeface="Arial" panose="020B0604020202020204" pitchFamily="34" charset="0"/>
              <a:buChar char="•"/>
            </a:pPr>
            <a:endParaRPr lang="en-ZA" sz="24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1133136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400" y="212140"/>
            <a:ext cx="8279999"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INFRASTRUCTURE AND SUSTAINABLE DEVELOPMENT</a:t>
            </a:r>
            <a:endParaRPr lang="en-ZA" sz="11200" b="1" dirty="0" smtClean="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482400" y="731520"/>
            <a:ext cx="8244000" cy="4056480"/>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ZA" sz="2400" dirty="0" smtClean="0"/>
              <a:t>MPCC’s </a:t>
            </a:r>
            <a:r>
              <a:rPr lang="en-ZA" sz="2400" dirty="0"/>
              <a:t>are a feature in bringing sustainable </a:t>
            </a:r>
            <a:r>
              <a:rPr lang="en-ZA" sz="2400" dirty="0" smtClean="0"/>
              <a:t>development in the communities </a:t>
            </a:r>
          </a:p>
          <a:p>
            <a:pPr>
              <a:buFont typeface="Arial" panose="020B0604020202020204" pitchFamily="34" charset="0"/>
              <a:buChar char="•"/>
            </a:pPr>
            <a:r>
              <a:rPr lang="en-ZA" sz="2400" dirty="0" smtClean="0"/>
              <a:t> </a:t>
            </a:r>
            <a:r>
              <a:rPr lang="en-ZA" sz="2400" b="1" dirty="0" err="1"/>
              <a:t>Swanepoel</a:t>
            </a:r>
            <a:r>
              <a:rPr lang="en-ZA" sz="2400" b="1" dirty="0"/>
              <a:t> and De </a:t>
            </a:r>
            <a:r>
              <a:rPr lang="en-ZA" sz="2400" b="1" dirty="0" smtClean="0"/>
              <a:t>Beer (2012) </a:t>
            </a:r>
            <a:r>
              <a:rPr lang="en-ZA" sz="2400" dirty="0"/>
              <a:t>defines </a:t>
            </a:r>
            <a:r>
              <a:rPr lang="en-ZA" sz="2400" b="1" dirty="0"/>
              <a:t>sustainability</a:t>
            </a:r>
            <a:r>
              <a:rPr lang="en-ZA" sz="2400" dirty="0"/>
              <a:t> as a development that meets the needs of the present without compromising the ability of future generations to meet their own needs. </a:t>
            </a:r>
            <a:endParaRPr lang="en-ZA" sz="2400" dirty="0" smtClean="0"/>
          </a:p>
          <a:p>
            <a:pPr>
              <a:buFont typeface="Arial" panose="020B0604020202020204" pitchFamily="34" charset="0"/>
              <a:buChar char="•"/>
            </a:pPr>
            <a:r>
              <a:rPr lang="en-ZA" sz="2400" dirty="0" smtClean="0"/>
              <a:t>They argue that the </a:t>
            </a:r>
            <a:r>
              <a:rPr lang="en-ZA" sz="2400" dirty="0"/>
              <a:t>goal of development should be to eradicate poverty, </a:t>
            </a:r>
            <a:r>
              <a:rPr lang="en-ZA" sz="2400" dirty="0" smtClean="0"/>
              <a:t>not </a:t>
            </a:r>
            <a:r>
              <a:rPr lang="en-ZA" sz="2400" dirty="0"/>
              <a:t>deal with some of its </a:t>
            </a:r>
            <a:r>
              <a:rPr lang="en-ZA" sz="2400" dirty="0" smtClean="0"/>
              <a:t>manifestations</a:t>
            </a:r>
          </a:p>
          <a:p>
            <a:pPr>
              <a:buFont typeface="Arial" panose="020B0604020202020204" pitchFamily="34" charset="0"/>
              <a:buChar char="•"/>
            </a:pPr>
            <a:r>
              <a:rPr lang="en-ZA" sz="2400" dirty="0"/>
              <a:t>D</a:t>
            </a:r>
            <a:r>
              <a:rPr lang="en-ZA" sz="2400" dirty="0" smtClean="0"/>
              <a:t>evelopment </a:t>
            </a:r>
            <a:r>
              <a:rPr lang="en-ZA" sz="2400" dirty="0"/>
              <a:t>is not supposed to bring about some relief </a:t>
            </a:r>
            <a:r>
              <a:rPr lang="en-ZA" sz="2400" dirty="0" smtClean="0"/>
              <a:t>to </a:t>
            </a:r>
            <a:r>
              <a:rPr lang="en-ZA" sz="2400" dirty="0"/>
              <a:t>poor people, but instead it should break the shackles of poverty and free citizens from such bondage</a:t>
            </a:r>
            <a:endParaRPr lang="en-ZA" sz="2400" dirty="0" smtClean="0"/>
          </a:p>
          <a:p>
            <a:pPr>
              <a:buFont typeface="Arial" panose="020B0604020202020204" pitchFamily="34" charset="0"/>
              <a:buChar char="•"/>
            </a:pPr>
            <a:endParaRPr lang="en-ZA" sz="24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3763960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400" y="212140"/>
            <a:ext cx="8279999"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INFRASTRUCTURE AND SUSTAINABLE DEVELOPMENT</a:t>
            </a:r>
            <a:endParaRPr lang="en-ZA" sz="11200" b="1" dirty="0" smtClean="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482400" y="731520"/>
            <a:ext cx="8244000" cy="4056480"/>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ZA" sz="2400" b="1" dirty="0"/>
              <a:t>Venter and </a:t>
            </a:r>
            <a:r>
              <a:rPr lang="en-ZA" sz="2400" b="1" dirty="0" err="1"/>
              <a:t>Landsberg</a:t>
            </a:r>
            <a:r>
              <a:rPr lang="en-ZA" sz="2400" b="1" dirty="0"/>
              <a:t> </a:t>
            </a:r>
            <a:r>
              <a:rPr lang="en-ZA" sz="2400" b="1" dirty="0" smtClean="0"/>
              <a:t>(2007)</a:t>
            </a:r>
            <a:r>
              <a:rPr lang="en-ZA" sz="2400" dirty="0" smtClean="0"/>
              <a:t>state </a:t>
            </a:r>
            <a:r>
              <a:rPr lang="en-ZA" sz="2400" dirty="0"/>
              <a:t>that </a:t>
            </a:r>
            <a:r>
              <a:rPr lang="en-ZA" sz="2400" b="1" dirty="0"/>
              <a:t>sustainability</a:t>
            </a:r>
            <a:r>
              <a:rPr lang="en-ZA" sz="2400" dirty="0"/>
              <a:t> simply implies that, once the services to satisfy the needs of the people have commenced, they should not be </a:t>
            </a:r>
            <a:r>
              <a:rPr lang="en-ZA" sz="2400" dirty="0" smtClean="0"/>
              <a:t>abandoned</a:t>
            </a:r>
          </a:p>
          <a:p>
            <a:pPr>
              <a:buFont typeface="Arial" panose="020B0604020202020204" pitchFamily="34" charset="0"/>
              <a:buChar char="•"/>
            </a:pPr>
            <a:r>
              <a:rPr lang="en-ZA" sz="2400" dirty="0" smtClean="0"/>
              <a:t>They </a:t>
            </a:r>
            <a:r>
              <a:rPr lang="en-ZA" sz="2400" dirty="0"/>
              <a:t>argue that a service will be sustainable when it is affordable and addresses real needs of the people. </a:t>
            </a:r>
            <a:endParaRPr lang="en-ZA" sz="2400" dirty="0" smtClean="0"/>
          </a:p>
          <a:p>
            <a:pPr>
              <a:buFont typeface="Arial" panose="020B0604020202020204" pitchFamily="34" charset="0"/>
              <a:buChar char="•"/>
            </a:pPr>
            <a:r>
              <a:rPr lang="en-ZA" sz="2400" dirty="0" smtClean="0"/>
              <a:t>They </a:t>
            </a:r>
            <a:r>
              <a:rPr lang="en-ZA" sz="2400" dirty="0"/>
              <a:t>differentiate between financial and environmental sustainability in relation to services rendered</a:t>
            </a:r>
            <a:r>
              <a:rPr lang="en-ZA" sz="2400" dirty="0" smtClean="0"/>
              <a:t>.</a:t>
            </a:r>
          </a:p>
          <a:p>
            <a:pPr>
              <a:buFont typeface="Arial" panose="020B0604020202020204" pitchFamily="34" charset="0"/>
              <a:buChar char="•"/>
            </a:pPr>
            <a:r>
              <a:rPr lang="en-ZA" sz="2400" b="1" dirty="0"/>
              <a:t>F</a:t>
            </a:r>
            <a:r>
              <a:rPr lang="en-ZA" sz="2400" b="1" dirty="0" smtClean="0"/>
              <a:t>inancial sustainability- </a:t>
            </a:r>
            <a:r>
              <a:rPr lang="en-ZA" sz="2400" dirty="0" smtClean="0"/>
              <a:t>financing </a:t>
            </a:r>
            <a:r>
              <a:rPr lang="en-ZA" sz="2400" dirty="0"/>
              <a:t>of that service is sufficient to cover </a:t>
            </a:r>
            <a:r>
              <a:rPr lang="en-ZA" sz="2400" dirty="0" smtClean="0"/>
              <a:t>all </a:t>
            </a:r>
            <a:r>
              <a:rPr lang="en-ZA" sz="2400" dirty="0"/>
              <a:t>costs </a:t>
            </a:r>
            <a:r>
              <a:rPr lang="en-ZA" sz="2400" dirty="0" smtClean="0"/>
              <a:t>&amp; </a:t>
            </a:r>
          </a:p>
          <a:p>
            <a:pPr>
              <a:buFont typeface="Arial" panose="020B0604020202020204" pitchFamily="34" charset="0"/>
              <a:buChar char="•"/>
            </a:pPr>
            <a:r>
              <a:rPr lang="en-ZA" sz="2400" b="1" dirty="0" smtClean="0"/>
              <a:t>Environmental sustainability- </a:t>
            </a:r>
            <a:r>
              <a:rPr lang="en-ZA" sz="2400" dirty="0" smtClean="0"/>
              <a:t>risk of harm minimised and benefits maximised</a:t>
            </a:r>
            <a:endParaRPr lang="en-ZA" sz="2400" dirty="0"/>
          </a:p>
          <a:p>
            <a:pPr>
              <a:buFont typeface="Arial" panose="020B0604020202020204" pitchFamily="34" charset="0"/>
              <a:buChar char="•"/>
            </a:pPr>
            <a:endParaRPr lang="en-ZA" sz="24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1264198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400" y="212140"/>
            <a:ext cx="8279999"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INFRASTRUCTURE AND SUSTAINABLE DEVELOPMENT</a:t>
            </a:r>
            <a:endParaRPr lang="en-ZA" sz="11200" b="1" dirty="0" smtClean="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731520"/>
            <a:ext cx="7902430" cy="346608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800" dirty="0" err="1"/>
              <a:t>Filani</a:t>
            </a:r>
            <a:r>
              <a:rPr lang="en-ZA" sz="2800" dirty="0"/>
              <a:t> (2000) defines development as a process of sustained increase in total and per capita incomes accompanied by structural transformation and modernization of socio-economic environment. </a:t>
            </a:r>
          </a:p>
          <a:p>
            <a:pPr>
              <a:buFont typeface="Arial" panose="020B0604020202020204" pitchFamily="34" charset="0"/>
              <a:buChar char="•"/>
            </a:pPr>
            <a:r>
              <a:rPr lang="en-ZA" sz="2800" b="1" dirty="0" smtClean="0"/>
              <a:t>Spacey </a:t>
            </a:r>
            <a:r>
              <a:rPr lang="en-ZA" sz="2800" dirty="0"/>
              <a:t>defines infrastructure development as the construction and improvement of foundational services with the goal of sparking economic growth and improvements in quality of life (Article: What is Infrastructure, January12, 2018). </a:t>
            </a:r>
            <a:endParaRPr lang="en-ZA" sz="2800" dirty="0" smtClean="0"/>
          </a:p>
          <a:p>
            <a:pPr>
              <a:buFont typeface="Arial" panose="020B0604020202020204" pitchFamily="34" charset="0"/>
              <a:buChar char="•"/>
            </a:pPr>
            <a:endParaRPr lang="en-ZA" sz="2800" dirty="0" smtClean="0"/>
          </a:p>
          <a:p>
            <a:pPr>
              <a:buFont typeface="Arial" panose="020B0604020202020204" pitchFamily="34" charset="0"/>
              <a:buChar char="•"/>
            </a:pPr>
            <a:endParaRPr lang="en-ZA" sz="28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1464727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858" b="6148"/>
          <a:stretch/>
        </p:blipFill>
        <p:spPr>
          <a:xfrm>
            <a:off x="2314978" y="-2159"/>
            <a:ext cx="6829022" cy="51435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858" b="6148"/>
          <a:stretch/>
        </p:blipFill>
        <p:spPr>
          <a:xfrm>
            <a:off x="1" y="0"/>
            <a:ext cx="6829022" cy="5143500"/>
          </a:xfrm>
          <a:prstGeom prst="rect">
            <a:avLst/>
          </a:prstGeom>
        </p:spPr>
      </p:pic>
      <p:sp>
        <p:nvSpPr>
          <p:cNvPr id="4" name="Title 1"/>
          <p:cNvSpPr txBox="1">
            <a:spLocks/>
          </p:cNvSpPr>
          <p:nvPr/>
        </p:nvSpPr>
        <p:spPr>
          <a:xfrm>
            <a:off x="423193" y="168251"/>
            <a:ext cx="8279782" cy="56327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3000" b="1" dirty="0" smtClean="0">
                <a:solidFill>
                  <a:srgbClr val="FF0000"/>
                </a:solidFill>
                <a:latin typeface="Aharoni" panose="02010803020104030203" pitchFamily="2" charset="-79"/>
                <a:cs typeface="Aharoni" panose="02010803020104030203" pitchFamily="2" charset="-79"/>
              </a:rPr>
              <a:t>SOME MPCC’S CONSTRUCTED BY </a:t>
            </a:r>
            <a:r>
              <a:rPr lang="en-ZA" sz="3000" b="1" dirty="0" err="1" smtClean="0">
                <a:solidFill>
                  <a:srgbClr val="FF0000"/>
                </a:solidFill>
                <a:latin typeface="Aharoni" panose="02010803020104030203" pitchFamily="2" charset="-79"/>
                <a:cs typeface="Aharoni" panose="02010803020104030203" pitchFamily="2" charset="-79"/>
              </a:rPr>
              <a:t>ECDoHS</a:t>
            </a:r>
            <a:r>
              <a:rPr lang="en-ZA" sz="3000" b="1" dirty="0" smtClean="0">
                <a:solidFill>
                  <a:srgbClr val="FF0000"/>
                </a:solidFill>
                <a:latin typeface="Aharoni" panose="02010803020104030203" pitchFamily="2" charset="-79"/>
                <a:cs typeface="Aharoni" panose="02010803020104030203" pitchFamily="2" charset="-79"/>
              </a:rPr>
              <a:t> </a:t>
            </a:r>
            <a:endParaRPr lang="en-ZA" sz="3000" b="1" dirty="0">
              <a:solidFill>
                <a:srgbClr val="FF0000"/>
              </a:solidFill>
              <a:latin typeface="Aharoni" panose="02010803020104030203" pitchFamily="2" charset="-79"/>
              <a:cs typeface="Aharoni" panose="02010803020104030203" pitchFamily="2" charset="-79"/>
            </a:endParaRPr>
          </a:p>
        </p:txBody>
      </p:sp>
      <p:sp>
        <p:nvSpPr>
          <p:cNvPr id="2" name="Rectangle 1"/>
          <p:cNvSpPr/>
          <p:nvPr/>
        </p:nvSpPr>
        <p:spPr>
          <a:xfrm>
            <a:off x="1901952" y="4223477"/>
            <a:ext cx="4308653" cy="400110"/>
          </a:xfrm>
          <a:prstGeom prst="rect">
            <a:avLst/>
          </a:prstGeom>
          <a:noFill/>
        </p:spPr>
        <p:txBody>
          <a:bodyPr wrap="square" lIns="91440" tIns="45720" rIns="91440" bIns="45720">
            <a:spAutoFit/>
          </a:bodyPr>
          <a:lstStyle/>
          <a:p>
            <a:pPr algn="ctr"/>
            <a:r>
              <a:rPr lang="en-US" sz="2000" dirty="0" smtClean="0">
                <a:ln w="0"/>
                <a:solidFill>
                  <a:srgbClr val="FF0000"/>
                </a:solidFill>
                <a:effectLst>
                  <a:outerShdw blurRad="38100" dist="19050" dir="2700000" algn="tl" rotWithShape="0">
                    <a:prstClr val="black">
                      <a:alpha val="40000"/>
                    </a:prstClr>
                  </a:outerShdw>
                </a:effectLst>
              </a:rPr>
              <a:t>ZANDISWA KILWA MPCC-CHRIS HANI</a:t>
            </a:r>
            <a:endParaRPr lang="en-US" sz="5400" dirty="0">
              <a:ln w="0"/>
              <a:solidFill>
                <a:srgbClr val="FF0000"/>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7949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400" y="212140"/>
            <a:ext cx="8279999"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INFRASTRUCTURE AND SUSTAINABLE DEVELOPMENT</a:t>
            </a:r>
            <a:endParaRPr lang="en-ZA" sz="11200" b="1" dirty="0" smtClean="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374400" y="731520"/>
            <a:ext cx="8352000" cy="405648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ZA" sz="2400" b="1" dirty="0" err="1"/>
              <a:t>Snieska</a:t>
            </a:r>
            <a:r>
              <a:rPr lang="en-ZA" sz="2400" b="1" dirty="0"/>
              <a:t> and </a:t>
            </a:r>
            <a:r>
              <a:rPr lang="en-ZA" sz="2400" b="1" dirty="0" err="1"/>
              <a:t>Simkunaite</a:t>
            </a:r>
            <a:r>
              <a:rPr lang="en-ZA" sz="2400" b="1" dirty="0"/>
              <a:t> </a:t>
            </a:r>
            <a:r>
              <a:rPr lang="en-ZA" sz="2400" dirty="0"/>
              <a:t>confirm that, “availability of infrastructure services significantly influences development of regions and countries</a:t>
            </a:r>
            <a:r>
              <a:rPr lang="en-ZA" sz="2400" dirty="0" smtClean="0"/>
              <a:t>” (</a:t>
            </a:r>
            <a:r>
              <a:rPr lang="en-ZA" sz="2400" dirty="0" err="1" smtClean="0"/>
              <a:t>Inbternational</a:t>
            </a:r>
            <a:r>
              <a:rPr lang="en-ZA" sz="2400" dirty="0" smtClean="0"/>
              <a:t> Journal of Economic Perspective,2017). </a:t>
            </a:r>
          </a:p>
          <a:p>
            <a:pPr>
              <a:buFont typeface="Arial" panose="020B0604020202020204" pitchFamily="34" charset="0"/>
              <a:buChar char="•"/>
            </a:pPr>
            <a:r>
              <a:rPr lang="en-ZA" sz="2400" dirty="0" smtClean="0"/>
              <a:t>For them </a:t>
            </a:r>
            <a:r>
              <a:rPr lang="en-ZA" sz="2400" dirty="0"/>
              <a:t>level and quality of infrastructure play an important role to both households and firms, as it may influence investment, migration, business productivity and growth</a:t>
            </a:r>
            <a:r>
              <a:rPr lang="en-ZA" sz="2400" dirty="0" smtClean="0"/>
              <a:t>.</a:t>
            </a:r>
            <a:r>
              <a:rPr lang="en-ZA" sz="2400" dirty="0"/>
              <a:t> </a:t>
            </a:r>
            <a:endParaRPr lang="en-ZA" sz="2400" dirty="0" smtClean="0"/>
          </a:p>
          <a:p>
            <a:pPr>
              <a:buFont typeface="Arial" panose="020B0604020202020204" pitchFamily="34" charset="0"/>
              <a:buChar char="•"/>
            </a:pPr>
            <a:r>
              <a:rPr lang="en-ZA" sz="2400" b="1" dirty="0" smtClean="0"/>
              <a:t>Mbanga</a:t>
            </a:r>
            <a:r>
              <a:rPr lang="en-ZA" sz="2400" dirty="0" smtClean="0"/>
              <a:t> also sees infrastructure as, </a:t>
            </a:r>
            <a:r>
              <a:rPr lang="en-ZA" sz="2400" dirty="0"/>
              <a:t>“a programme for eradicating poverty, reducing income inequality and enabling employment creation”. According to him, “this approach to infrastructure prioritises the understanding of social, economic and human development linkages in infrastructure </a:t>
            </a:r>
            <a:r>
              <a:rPr lang="en-ZA" sz="2400" dirty="0" smtClean="0"/>
              <a:t>delivery”(Service Delivery Review Journal, 2006)</a:t>
            </a:r>
          </a:p>
          <a:p>
            <a:pPr>
              <a:buFont typeface="Arial" panose="020B0604020202020204" pitchFamily="34" charset="0"/>
              <a:buChar char="•"/>
            </a:pPr>
            <a:endParaRPr lang="en-ZA" sz="24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882202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400" y="212140"/>
            <a:ext cx="8279999"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INFRASTRUCTURE AND SUSTAINABLE DEVELOPMENT</a:t>
            </a:r>
            <a:endParaRPr lang="en-ZA" sz="11200" b="1" dirty="0" smtClean="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482400" y="731520"/>
            <a:ext cx="8244000" cy="40564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ZA" sz="2400" b="1" dirty="0"/>
              <a:t>Ayesha</a:t>
            </a:r>
            <a:r>
              <a:rPr lang="en-ZA" sz="2400" dirty="0"/>
              <a:t> declares that good quality infrastructure is important not only for increased economic growth, but also to achieve inclusive growth where the majority of the people benefit from growth leading to alleviation of poverty and reduction of income inequality. </a:t>
            </a:r>
            <a:endParaRPr lang="en-ZA" sz="2400" dirty="0" smtClean="0"/>
          </a:p>
          <a:p>
            <a:pPr>
              <a:buFont typeface="Arial" panose="020B0604020202020204" pitchFamily="34" charset="0"/>
              <a:buChar char="•"/>
            </a:pPr>
            <a:r>
              <a:rPr lang="en-ZA" sz="2400" dirty="0" smtClean="0"/>
              <a:t>She believes that the </a:t>
            </a:r>
            <a:r>
              <a:rPr lang="en-ZA" sz="2400" dirty="0"/>
              <a:t>expansion of infrastructure facilities will ensure sustained growth and help prevent the influx of the rural people to urban areas where they experience challenges of urban congestion, growth of slums and serious housing </a:t>
            </a:r>
            <a:r>
              <a:rPr lang="en-ZA" sz="2400" dirty="0" smtClean="0"/>
              <a:t>shortage (Article on Infrastructure)</a:t>
            </a:r>
            <a:endParaRPr lang="en-ZA" sz="24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2506710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400" y="212140"/>
            <a:ext cx="8279999"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INFRASTRUCTURE AND SUSTAINABLE DEVELOPMENT</a:t>
            </a:r>
            <a:endParaRPr lang="en-ZA" sz="11200" b="1" dirty="0" smtClean="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731520"/>
            <a:ext cx="7902430" cy="40564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400" dirty="0" smtClean="0"/>
              <a:t>Local Government Association of South Australia (LGASA,2012) </a:t>
            </a:r>
            <a:r>
              <a:rPr lang="en-ZA" sz="2400" dirty="0"/>
              <a:t>mention </a:t>
            </a:r>
            <a:r>
              <a:rPr lang="en-ZA" sz="2400" b="1" dirty="0"/>
              <a:t>three broad categories of social infrastructure </a:t>
            </a:r>
            <a:r>
              <a:rPr lang="en-ZA" sz="2400" dirty="0"/>
              <a:t>as follows;</a:t>
            </a:r>
          </a:p>
          <a:p>
            <a:pPr lvl="0"/>
            <a:r>
              <a:rPr lang="en-ZA" sz="2400" b="1" dirty="0"/>
              <a:t>Community facilities</a:t>
            </a:r>
            <a:r>
              <a:rPr lang="en-ZA" sz="2400" dirty="0"/>
              <a:t>; the hard infrastructure component that includes buildings and grounds used for community purposes</a:t>
            </a:r>
          </a:p>
          <a:p>
            <a:pPr lvl="0"/>
            <a:r>
              <a:rPr lang="en-ZA" sz="2400" b="1" dirty="0"/>
              <a:t>Community development</a:t>
            </a:r>
            <a:r>
              <a:rPr lang="en-ZA" sz="2400" dirty="0"/>
              <a:t>; the processes that assist community members to identify and address their needs</a:t>
            </a:r>
          </a:p>
          <a:p>
            <a:pPr lvl="0"/>
            <a:r>
              <a:rPr lang="en-ZA" sz="2400" b="1" dirty="0"/>
              <a:t>Human services</a:t>
            </a:r>
            <a:r>
              <a:rPr lang="en-ZA" sz="2400" dirty="0"/>
              <a:t>; the formal services that provide support, advise, education and information to the community.</a:t>
            </a:r>
          </a:p>
          <a:p>
            <a:pPr>
              <a:buFont typeface="Arial" panose="020B0604020202020204" pitchFamily="34" charset="0"/>
              <a:buChar char="•"/>
            </a:pPr>
            <a:endParaRPr lang="en-ZA" sz="24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987667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400" y="212140"/>
            <a:ext cx="8279999"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INFRASTRUCTURE AND SUSTAINABLE DEVELOPMENT</a:t>
            </a:r>
            <a:endParaRPr lang="en-ZA" sz="11200" b="1" dirty="0" smtClean="0">
              <a:solidFill>
                <a:schemeClr val="tx1"/>
              </a:solidFill>
              <a:latin typeface="Arial" panose="020B0604020202020204" pitchFamily="34" charset="0"/>
              <a:cs typeface="Arial" panose="020B0604020202020204" pitchFamily="34" charset="0"/>
            </a:endParaRPr>
          </a:p>
          <a:p>
            <a:pPr algn="l"/>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482400" y="731520"/>
            <a:ext cx="8244000" cy="40564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ZA" sz="2400" dirty="0" smtClean="0"/>
              <a:t>Community participation is key the sustainability of an infrastructural project</a:t>
            </a:r>
            <a:endParaRPr lang="en-ZA" sz="2400" dirty="0"/>
          </a:p>
          <a:p>
            <a:pPr algn="just"/>
            <a:r>
              <a:rPr lang="en-ZA" sz="2400" b="1" dirty="0" err="1"/>
              <a:t>Filani</a:t>
            </a:r>
            <a:r>
              <a:rPr lang="en-ZA" sz="2400" dirty="0"/>
              <a:t> (2000) views </a:t>
            </a:r>
            <a:r>
              <a:rPr lang="en-ZA" sz="2400" b="1" dirty="0"/>
              <a:t>community development </a:t>
            </a:r>
            <a:r>
              <a:rPr lang="en-ZA" sz="2400" dirty="0"/>
              <a:t>as “a process of social action in which people of the community organise themselves for the identification of their needs, planning and taking action to meet those needs with maximum reliance on their own initiative and resources, supplemented with assistance from government and non-governmental organizations”.</a:t>
            </a:r>
          </a:p>
          <a:p>
            <a:pPr algn="just"/>
            <a:endParaRPr lang="en-ZA" sz="1600" dirty="0" smtClean="0"/>
          </a:p>
          <a:p>
            <a:pPr algn="just"/>
            <a:endParaRPr lang="en-ZA" sz="1600" dirty="0" smtClean="0"/>
          </a:p>
        </p:txBody>
      </p:sp>
    </p:spTree>
    <p:extLst>
      <p:ext uri="{BB962C8B-B14F-4D97-AF65-F5344CB8AC3E}">
        <p14:creationId xmlns:p14="http://schemas.microsoft.com/office/powerpoint/2010/main" val="315270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001" y="212140"/>
            <a:ext cx="7977270"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MPCC’s  ROLE </a:t>
            </a:r>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662400"/>
            <a:ext cx="7902430" cy="4017600"/>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800" dirty="0"/>
              <a:t>R</a:t>
            </a:r>
            <a:r>
              <a:rPr lang="en-ZA" sz="2800" dirty="0" smtClean="0"/>
              <a:t>espond </a:t>
            </a:r>
            <a:r>
              <a:rPr lang="en-ZA" sz="2800" dirty="0"/>
              <a:t>to the local needs and interest of the local population. </a:t>
            </a:r>
            <a:endParaRPr lang="en-ZA" sz="2800" dirty="0" smtClean="0"/>
          </a:p>
          <a:p>
            <a:r>
              <a:rPr lang="en-ZA" sz="2800" dirty="0"/>
              <a:t>C</a:t>
            </a:r>
            <a:r>
              <a:rPr lang="en-ZA" sz="2800" dirty="0" smtClean="0"/>
              <a:t>ontribute </a:t>
            </a:r>
            <a:r>
              <a:rPr lang="en-ZA" sz="2800" dirty="0"/>
              <a:t>to the health, well-being and quality of life of the members of the community through a range of services, activities and programs that support the lifestyle needs, foster social networks, social cohesion and social inclusion and build the skills and capacity of the local people. </a:t>
            </a:r>
            <a:endParaRPr lang="en-ZA" sz="2800" dirty="0" smtClean="0"/>
          </a:p>
          <a:p>
            <a:r>
              <a:rPr lang="en-ZA" sz="2800" dirty="0" smtClean="0"/>
              <a:t>Assist </a:t>
            </a:r>
            <a:r>
              <a:rPr lang="en-ZA" sz="2800" dirty="0"/>
              <a:t>with integration and building connections between new and existing communities by sharing facilities and spaces (LGASA, February 2012).</a:t>
            </a:r>
          </a:p>
          <a:p>
            <a:pPr lvl="0"/>
            <a:endParaRPr lang="en-ZA" sz="2800" dirty="0" smtClean="0"/>
          </a:p>
          <a:p>
            <a:pPr lvl="0"/>
            <a:endParaRPr lang="en-ZA" sz="28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3274458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001" y="212140"/>
            <a:ext cx="7977270"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MPCC’s  &amp; BENEFITS </a:t>
            </a:r>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662400"/>
            <a:ext cx="7902430" cy="4017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ZA" sz="2800" dirty="0"/>
              <a:t>The whole country growing economically through increased involvement and participation by communities in economic activities;</a:t>
            </a:r>
          </a:p>
          <a:p>
            <a:pPr lvl="0"/>
            <a:r>
              <a:rPr lang="en-ZA" sz="2800" dirty="0"/>
              <a:t>Government partnering with other stakeholders in cost sharing initiatives in the development of infrastructure nationwide;</a:t>
            </a:r>
          </a:p>
          <a:p>
            <a:r>
              <a:rPr lang="en-ZA" sz="2800" dirty="0" smtClean="0"/>
              <a:t> </a:t>
            </a:r>
            <a:r>
              <a:rPr lang="en-ZA" sz="2800" dirty="0"/>
              <a:t>C</a:t>
            </a:r>
            <a:r>
              <a:rPr lang="en-ZA" sz="2800" dirty="0" smtClean="0"/>
              <a:t>ommunication </a:t>
            </a:r>
            <a:r>
              <a:rPr lang="en-ZA" sz="2800" dirty="0"/>
              <a:t>channel between communities and relevant stakeholders and the Government</a:t>
            </a:r>
            <a:r>
              <a:rPr lang="en-ZA" sz="2800" dirty="0" smtClean="0"/>
              <a:t>;</a:t>
            </a:r>
            <a:r>
              <a:rPr lang="en-ZA" sz="2800" dirty="0"/>
              <a:t> </a:t>
            </a:r>
            <a:endParaRPr lang="en-ZA" sz="2800" dirty="0" smtClean="0"/>
          </a:p>
          <a:p>
            <a:pPr lvl="0"/>
            <a:endParaRPr lang="en-ZA" sz="2800" dirty="0" smtClean="0"/>
          </a:p>
          <a:p>
            <a:pPr lvl="0"/>
            <a:endParaRPr lang="en-ZA" sz="28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412257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001" y="212140"/>
            <a:ext cx="7977270"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MPCC’s  CHALLENGES</a:t>
            </a:r>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662400"/>
            <a:ext cx="7902430" cy="4017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800" dirty="0" smtClean="0"/>
              <a:t>Sustainability</a:t>
            </a:r>
          </a:p>
          <a:p>
            <a:r>
              <a:rPr lang="en-ZA" sz="2800" dirty="0" smtClean="0"/>
              <a:t>Funding</a:t>
            </a:r>
          </a:p>
          <a:p>
            <a:r>
              <a:rPr lang="en-ZA" sz="2800" dirty="0" smtClean="0"/>
              <a:t>Lack of suitable land for development</a:t>
            </a:r>
          </a:p>
          <a:p>
            <a:r>
              <a:rPr lang="en-ZA" sz="2800" dirty="0" smtClean="0"/>
              <a:t>Lack of integrated approach to service delivery</a:t>
            </a:r>
          </a:p>
          <a:p>
            <a:r>
              <a:rPr lang="en-ZA" sz="2800" dirty="0" smtClean="0"/>
              <a:t>Lack integrated planning</a:t>
            </a:r>
          </a:p>
          <a:p>
            <a:r>
              <a:rPr lang="en-ZA" sz="2800" dirty="0" smtClean="0"/>
              <a:t>Lack of community participation and involvement</a:t>
            </a:r>
          </a:p>
          <a:p>
            <a:endParaRPr lang="en-ZA" sz="2800" dirty="0"/>
          </a:p>
          <a:p>
            <a:pPr lvl="0"/>
            <a:endParaRPr lang="en-ZA" sz="2800" dirty="0" smtClean="0"/>
          </a:p>
          <a:p>
            <a:pPr lvl="0"/>
            <a:endParaRPr lang="en-ZA" sz="28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4246794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001" y="212140"/>
            <a:ext cx="7977270"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RECOMMENDATIONS</a:t>
            </a:r>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662400"/>
            <a:ext cx="8111560" cy="401760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800" dirty="0"/>
              <a:t>Inclusive human settlements strategy to relook into the provision of MPCC’s in the existing and new housing areas and informal settlements</a:t>
            </a:r>
          </a:p>
          <a:p>
            <a:pPr lvl="0"/>
            <a:r>
              <a:rPr lang="en-ZA" sz="2800" dirty="0" smtClean="0">
                <a:solidFill>
                  <a:prstClr val="black"/>
                </a:solidFill>
              </a:rPr>
              <a:t>A new </a:t>
            </a:r>
            <a:r>
              <a:rPr lang="en-ZA" sz="2800" dirty="0">
                <a:solidFill>
                  <a:prstClr val="black"/>
                </a:solidFill>
              </a:rPr>
              <a:t>approach to the roll out of MPCC’s programme </a:t>
            </a:r>
          </a:p>
          <a:p>
            <a:pPr lvl="0"/>
            <a:r>
              <a:rPr lang="en-ZA" sz="2800" dirty="0">
                <a:solidFill>
                  <a:prstClr val="black"/>
                </a:solidFill>
              </a:rPr>
              <a:t>Policy shift may be required to guide the provision of MPCC’s in a sustainable manner</a:t>
            </a:r>
          </a:p>
          <a:p>
            <a:r>
              <a:rPr lang="en-ZA" sz="2800" dirty="0" smtClean="0"/>
              <a:t>MPCC planning is key to its sustainability</a:t>
            </a:r>
          </a:p>
          <a:p>
            <a:r>
              <a:rPr lang="en-ZA" sz="2800" dirty="0" smtClean="0"/>
              <a:t>LGASA (2012) provides </a:t>
            </a:r>
            <a:r>
              <a:rPr lang="en-ZA" sz="2800" b="1" dirty="0" smtClean="0"/>
              <a:t>five planning phases </a:t>
            </a:r>
            <a:r>
              <a:rPr lang="en-ZA" sz="2800" dirty="0" smtClean="0"/>
              <a:t>for social infrastructure that can be adopted as a strategy in MPCC planning for sustainability</a:t>
            </a:r>
          </a:p>
          <a:p>
            <a:endParaRPr lang="en-ZA" sz="2800" dirty="0" smtClean="0"/>
          </a:p>
          <a:p>
            <a:endParaRPr lang="en-ZA" sz="2800" dirty="0"/>
          </a:p>
          <a:p>
            <a:pPr lvl="0"/>
            <a:endParaRPr lang="en-ZA" sz="2800" dirty="0" smtClean="0"/>
          </a:p>
          <a:p>
            <a:pPr lvl="0"/>
            <a:endParaRPr lang="en-ZA" sz="28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299602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001" y="212140"/>
            <a:ext cx="7977270"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FIVE PLANNING PHASES</a:t>
            </a:r>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662400"/>
            <a:ext cx="7902430" cy="4255200"/>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ZA" sz="3100" b="1" dirty="0"/>
              <a:t>Existing situational analysis phase </a:t>
            </a:r>
            <a:r>
              <a:rPr lang="en-ZA" sz="3100" dirty="0"/>
              <a:t>with aspects which include policy and document review, community profiling, facility audit and mapping, </a:t>
            </a:r>
            <a:r>
              <a:rPr lang="en-ZA" sz="3100" b="1" dirty="0"/>
              <a:t>community and stakeholder engagement</a:t>
            </a:r>
            <a:r>
              <a:rPr lang="en-ZA" sz="3100" dirty="0"/>
              <a:t>, existing levels of service, gaps and inefficiencies.</a:t>
            </a:r>
          </a:p>
          <a:p>
            <a:pPr lvl="0"/>
            <a:r>
              <a:rPr lang="en-ZA" sz="3100" b="1" dirty="0"/>
              <a:t>Future situation analysis phase </a:t>
            </a:r>
            <a:r>
              <a:rPr lang="en-ZA" sz="3100" dirty="0"/>
              <a:t>which include amongst others development areas/projects, population projections, projected unmet demands and continuous </a:t>
            </a:r>
            <a:r>
              <a:rPr lang="en-ZA" sz="3100" b="1" dirty="0"/>
              <a:t>community and stakeholder engagement</a:t>
            </a:r>
            <a:r>
              <a:rPr lang="en-ZA" sz="3100" dirty="0"/>
              <a:t>.</a:t>
            </a:r>
          </a:p>
          <a:p>
            <a:pPr lvl="0"/>
            <a:r>
              <a:rPr lang="en-ZA" sz="3100" b="1" dirty="0"/>
              <a:t>Identification of likely requirements phase </a:t>
            </a:r>
            <a:r>
              <a:rPr lang="en-ZA" sz="3100" dirty="0"/>
              <a:t>which talks to standards and threshold, comparative rates of provision, mapping future needs, initial assessment of the infrastructure and </a:t>
            </a:r>
            <a:r>
              <a:rPr lang="en-ZA" sz="3100" b="1" dirty="0"/>
              <a:t>continuous stakeholder engagement</a:t>
            </a:r>
          </a:p>
          <a:p>
            <a:pPr marL="0" indent="0">
              <a:buNone/>
            </a:pPr>
            <a:endParaRPr lang="en-ZA" sz="2800" dirty="0" smtClean="0"/>
          </a:p>
          <a:p>
            <a:endParaRPr lang="en-ZA" sz="2800" dirty="0"/>
          </a:p>
          <a:p>
            <a:pPr lvl="0"/>
            <a:endParaRPr lang="en-ZA" sz="2800" dirty="0" smtClean="0"/>
          </a:p>
          <a:p>
            <a:pPr lvl="0"/>
            <a:endParaRPr lang="en-ZA" sz="28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1582070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001" y="212140"/>
            <a:ext cx="7977270" cy="51938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sz="11200" b="1" dirty="0" smtClean="0">
                <a:solidFill>
                  <a:prstClr val="black"/>
                </a:solidFill>
                <a:latin typeface="Calibri" panose="020F0502020204030204"/>
                <a:cs typeface="Arial" panose="020B0604020202020204" pitchFamily="34" charset="0"/>
              </a:rPr>
              <a:t>FIVE PLANNING PHASES</a:t>
            </a:r>
            <a:r>
              <a:rPr lang="en-ZA" sz="5400" b="1" dirty="0" smtClean="0"/>
              <a:t>RESEARCH BACKGROUND</a:t>
            </a:r>
            <a:br>
              <a:rPr lang="en-ZA" sz="5400" b="1" dirty="0" smtClean="0"/>
            </a:br>
            <a:r>
              <a:rPr lang="en-ZA" sz="14400" b="1" dirty="0" smtClean="0">
                <a:solidFill>
                  <a:prstClr val="black"/>
                </a:solidFill>
                <a:latin typeface="Calibri" panose="020F0502020204030204"/>
              </a:rPr>
              <a:t/>
            </a:r>
            <a:br>
              <a:rPr lang="en-ZA" sz="14400" b="1" dirty="0" smtClean="0">
                <a:solidFill>
                  <a:prstClr val="black"/>
                </a:solidFill>
                <a:latin typeface="Calibri" panose="020F0502020204030204"/>
              </a:rPr>
            </a:br>
            <a:endParaRPr lang="en-ZA" sz="144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578840" y="662400"/>
            <a:ext cx="7902430" cy="401760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ZA" sz="2800" b="1" dirty="0" smtClean="0"/>
              <a:t>Future </a:t>
            </a:r>
            <a:r>
              <a:rPr lang="en-ZA" sz="2800" b="1" dirty="0"/>
              <a:t>plans phase </a:t>
            </a:r>
            <a:r>
              <a:rPr lang="en-ZA" sz="2800" dirty="0"/>
              <a:t>with the aspects to develop models of provision, integration with land use planning, master planning, develop infrastructure plan, explore funding and delivery options and </a:t>
            </a:r>
            <a:r>
              <a:rPr lang="en-ZA" sz="2800" b="1" dirty="0"/>
              <a:t>continuous community and stakeholder engagement</a:t>
            </a:r>
          </a:p>
          <a:p>
            <a:pPr lvl="0"/>
            <a:r>
              <a:rPr lang="en-ZA" sz="2800" b="1" dirty="0"/>
              <a:t>Funding and delivery phase </a:t>
            </a:r>
            <a:r>
              <a:rPr lang="en-ZA" sz="2800" dirty="0"/>
              <a:t>which confirms and develop partnership opportunities, identify roles and responsibilities, link to statutory planning and other delivery mechanisms, identify funding options and finalise strategy and implementation plans.</a:t>
            </a:r>
          </a:p>
          <a:p>
            <a:pPr marL="0" indent="0">
              <a:buNone/>
            </a:pPr>
            <a:endParaRPr lang="en-ZA" sz="2800" dirty="0" smtClean="0"/>
          </a:p>
          <a:p>
            <a:endParaRPr lang="en-ZA" sz="2800" dirty="0"/>
          </a:p>
          <a:p>
            <a:pPr lvl="0"/>
            <a:endParaRPr lang="en-ZA" sz="2800" dirty="0" smtClean="0"/>
          </a:p>
          <a:p>
            <a:pPr lvl="0"/>
            <a:endParaRPr lang="en-ZA" sz="2800" dirty="0"/>
          </a:p>
          <a:p>
            <a:pPr marL="0" indent="0">
              <a:buNone/>
            </a:pPr>
            <a:endParaRPr lang="en-ZA" sz="2400" dirty="0"/>
          </a:p>
          <a:p>
            <a:pPr algn="just"/>
            <a:endParaRPr lang="en-ZA" sz="1600" dirty="0" smtClean="0"/>
          </a:p>
          <a:p>
            <a:pPr algn="just"/>
            <a:endParaRPr lang="en-ZA" sz="1600" dirty="0" smtClean="0"/>
          </a:p>
        </p:txBody>
      </p:sp>
    </p:spTree>
    <p:extLst>
      <p:ext uri="{BB962C8B-B14F-4D97-AF65-F5344CB8AC3E}">
        <p14:creationId xmlns:p14="http://schemas.microsoft.com/office/powerpoint/2010/main" val="2373898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A"/>
          </a:p>
        </p:txBody>
      </p:sp>
      <p:sp>
        <p:nvSpPr>
          <p:cNvPr id="3" name="Subtitle 2"/>
          <p:cNvSpPr>
            <a:spLocks noGrp="1"/>
          </p:cNvSpPr>
          <p:nvPr>
            <p:ph type="subTitle" idx="1"/>
          </p:nvPr>
        </p:nvSpPr>
        <p:spPr/>
        <p:txBody>
          <a:bodyPr/>
          <a:lstStyle/>
          <a:p>
            <a:endParaRPr lang="en-Z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781" y="-241400"/>
            <a:ext cx="10987106" cy="5384900"/>
          </a:xfrm>
          <a:prstGeom prst="rect">
            <a:avLst/>
          </a:prstGeom>
        </p:spPr>
      </p:pic>
      <p:sp>
        <p:nvSpPr>
          <p:cNvPr id="6" name="Rectangle 5"/>
          <p:cNvSpPr/>
          <p:nvPr/>
        </p:nvSpPr>
        <p:spPr>
          <a:xfrm>
            <a:off x="43891" y="1923898"/>
            <a:ext cx="6400486" cy="3046988"/>
          </a:xfrm>
          <a:prstGeom prst="rect">
            <a:avLst/>
          </a:prstGeom>
          <a:noFill/>
        </p:spPr>
        <p:txBody>
          <a:bodyPr wrap="square" lIns="91440" tIns="45720" rIns="91440" bIns="45720">
            <a:spAutoFit/>
          </a:bodyPr>
          <a:lstStyle/>
          <a:p>
            <a:pPr algn="ctr"/>
            <a:endParaRPr lang="en-US" sz="2400" dirty="0" smtClean="0">
              <a:ln w="0"/>
              <a:effectLst>
                <a:outerShdw blurRad="38100" dist="19050" dir="2700000" algn="tl" rotWithShape="0">
                  <a:schemeClr val="dk1">
                    <a:alpha val="40000"/>
                  </a:schemeClr>
                </a:outerShdw>
              </a:effectLst>
            </a:endParaRPr>
          </a:p>
          <a:p>
            <a:pPr algn="ctr"/>
            <a:endParaRPr lang="en-US" sz="2400" dirty="0">
              <a:ln w="0"/>
              <a:effectLst>
                <a:outerShdw blurRad="38100" dist="19050" dir="2700000" algn="tl" rotWithShape="0">
                  <a:schemeClr val="dk1">
                    <a:alpha val="40000"/>
                  </a:schemeClr>
                </a:outerShdw>
              </a:effectLst>
            </a:endParaRPr>
          </a:p>
          <a:p>
            <a:pPr algn="ctr"/>
            <a:endParaRPr lang="en-US" sz="2400" dirty="0" smtClean="0">
              <a:ln w="0"/>
              <a:effectLst>
                <a:outerShdw blurRad="38100" dist="19050" dir="2700000" algn="tl" rotWithShape="0">
                  <a:schemeClr val="dk1">
                    <a:alpha val="40000"/>
                  </a:schemeClr>
                </a:outerShdw>
              </a:effectLst>
            </a:endParaRPr>
          </a:p>
          <a:p>
            <a:pPr algn="ctr"/>
            <a:endParaRPr lang="en-US" sz="2400" dirty="0">
              <a:ln w="0"/>
              <a:effectLst>
                <a:outerShdw blurRad="38100" dist="19050" dir="2700000" algn="tl" rotWithShape="0">
                  <a:schemeClr val="dk1">
                    <a:alpha val="40000"/>
                  </a:schemeClr>
                </a:outerShdw>
              </a:effectLst>
            </a:endParaRPr>
          </a:p>
          <a:p>
            <a:pPr algn="ctr"/>
            <a:endParaRPr lang="en-US" sz="2400" dirty="0" smtClean="0">
              <a:ln w="0"/>
              <a:effectLst>
                <a:outerShdw blurRad="38100" dist="19050" dir="2700000" algn="tl" rotWithShape="0">
                  <a:schemeClr val="dk1">
                    <a:alpha val="40000"/>
                  </a:schemeClr>
                </a:outerShdw>
              </a:effectLst>
            </a:endParaRPr>
          </a:p>
          <a:p>
            <a:pPr algn="ctr"/>
            <a:endParaRPr lang="en-US" sz="2400" dirty="0">
              <a:ln w="0"/>
              <a:effectLst>
                <a:outerShdw blurRad="38100" dist="19050" dir="2700000" algn="tl" rotWithShape="0">
                  <a:schemeClr val="dk1">
                    <a:alpha val="40000"/>
                  </a:schemeClr>
                </a:outerShdw>
              </a:effectLst>
            </a:endParaRPr>
          </a:p>
          <a:p>
            <a:pPr algn="ctr"/>
            <a:endParaRPr lang="en-US" sz="2400" dirty="0" smtClean="0">
              <a:ln w="0"/>
              <a:effectLst>
                <a:outerShdw blurRad="38100" dist="19050" dir="2700000" algn="tl" rotWithShape="0">
                  <a:schemeClr val="dk1">
                    <a:alpha val="40000"/>
                  </a:schemeClr>
                </a:outerShdw>
              </a:effectLst>
            </a:endParaRPr>
          </a:p>
          <a:p>
            <a:pPr algn="ctr"/>
            <a:r>
              <a:rPr lang="en-US" sz="2400" b="1" dirty="0" smtClean="0">
                <a:ln w="0"/>
                <a:solidFill>
                  <a:srgbClr val="FF0000"/>
                </a:solidFill>
                <a:effectLst>
                  <a:outerShdw blurRad="38100" dist="19050" dir="2700000" algn="tl" rotWithShape="0">
                    <a:schemeClr val="dk1">
                      <a:alpha val="40000"/>
                    </a:schemeClr>
                  </a:outerShdw>
                </a:effectLst>
              </a:rPr>
              <a:t>THABACHICHA MPCC-ALFRED NZO</a:t>
            </a:r>
            <a:endParaRPr lang="en-US" sz="2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29115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2063" y="100800"/>
            <a:ext cx="7915047" cy="417601"/>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b="1" dirty="0" smtClean="0">
                <a:solidFill>
                  <a:schemeClr val="tx1"/>
                </a:solidFill>
                <a:latin typeface="Arial" panose="020B0604020202020204" pitchFamily="34" charset="0"/>
                <a:cs typeface="Arial" panose="020B0604020202020204" pitchFamily="34" charset="0"/>
              </a:rPr>
              <a:t/>
            </a:r>
            <a:br>
              <a:rPr lang="en-ZA" b="1" dirty="0" smtClean="0">
                <a:solidFill>
                  <a:schemeClr val="tx1"/>
                </a:solidFill>
                <a:latin typeface="Arial" panose="020B0604020202020204" pitchFamily="34" charset="0"/>
                <a:cs typeface="Arial" panose="020B0604020202020204" pitchFamily="34" charset="0"/>
              </a:rPr>
            </a:br>
            <a:r>
              <a:rPr lang="en-ZA" sz="5400" b="1" dirty="0" smtClean="0"/>
              <a:t>R</a:t>
            </a:r>
            <a:r>
              <a:rPr lang="en-ZA" sz="9600" b="1" dirty="0">
                <a:solidFill>
                  <a:prstClr val="black"/>
                </a:solidFill>
                <a:latin typeface="Calibri" panose="020F0502020204030204"/>
              </a:rPr>
              <a:t> </a:t>
            </a:r>
            <a:r>
              <a:rPr lang="en-ZA" sz="11200" b="1" dirty="0" smtClean="0">
                <a:solidFill>
                  <a:prstClr val="black"/>
                </a:solidFill>
                <a:latin typeface="Calibri" panose="020F0502020204030204"/>
              </a:rPr>
              <a:t>CONCLUSION</a:t>
            </a:r>
            <a:r>
              <a:rPr lang="en-ZA" sz="11200" b="1" dirty="0" smtClean="0"/>
              <a:t>EARCH </a:t>
            </a:r>
            <a:r>
              <a:rPr lang="en-ZA" sz="5400" b="1" dirty="0"/>
              <a:t>BACKGROUND</a:t>
            </a:r>
            <a:br>
              <a:rPr lang="en-ZA" sz="5400" b="1" dirty="0"/>
            </a:br>
            <a:endParaRPr lang="en-ZA" sz="112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662399" y="698400"/>
            <a:ext cx="8006401" cy="38664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800" dirty="0" smtClean="0"/>
              <a:t>Well </a:t>
            </a:r>
            <a:r>
              <a:rPr lang="en-ZA" sz="2800" dirty="0"/>
              <a:t>planned, implemented and managed </a:t>
            </a:r>
            <a:r>
              <a:rPr lang="en-ZA" sz="2800" dirty="0" smtClean="0"/>
              <a:t>MPCC’s </a:t>
            </a:r>
            <a:r>
              <a:rPr lang="en-ZA" sz="2800" dirty="0"/>
              <a:t>are sure to become vehicles for sustainable development. </a:t>
            </a:r>
          </a:p>
          <a:p>
            <a:r>
              <a:rPr lang="en-ZA" sz="2800" dirty="0"/>
              <a:t>Three spheres of government ,National, Provincial and Local sphere have to work together </a:t>
            </a:r>
            <a:r>
              <a:rPr lang="en-ZA" sz="2800" dirty="0" smtClean="0"/>
              <a:t>to ensure integration and sustainability of infrastructure developments within communities </a:t>
            </a:r>
            <a:endParaRPr lang="en-ZA" sz="2800" dirty="0"/>
          </a:p>
          <a:p>
            <a:endParaRPr lang="en-ZA" sz="2800" dirty="0" smtClean="0"/>
          </a:p>
        </p:txBody>
      </p:sp>
    </p:spTree>
    <p:extLst>
      <p:ext uri="{BB962C8B-B14F-4D97-AF65-F5344CB8AC3E}">
        <p14:creationId xmlns:p14="http://schemas.microsoft.com/office/powerpoint/2010/main" val="1717334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A" dirty="0"/>
          </a:p>
        </p:txBody>
      </p:sp>
      <p:sp>
        <p:nvSpPr>
          <p:cNvPr id="3" name="Subtitle 2"/>
          <p:cNvSpPr>
            <a:spLocks noGrp="1"/>
          </p:cNvSpPr>
          <p:nvPr>
            <p:ph type="subTitle" idx="1"/>
          </p:nvPr>
        </p:nvSpPr>
        <p:spPr/>
        <p:txBody>
          <a:bodyPr/>
          <a:lstStyle/>
          <a:p>
            <a:endParaRPr lang="en-Z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37"/>
            <a:ext cx="8931859" cy="5143500"/>
          </a:xfrm>
          <a:prstGeom prst="rect">
            <a:avLst/>
          </a:prstGeom>
        </p:spPr>
      </p:pic>
      <p:sp>
        <p:nvSpPr>
          <p:cNvPr id="5" name="Rectangle 4"/>
          <p:cNvSpPr/>
          <p:nvPr/>
        </p:nvSpPr>
        <p:spPr>
          <a:xfrm>
            <a:off x="2756632" y="2110085"/>
            <a:ext cx="3630738" cy="2585323"/>
          </a:xfrm>
          <a:prstGeom prst="rect">
            <a:avLst/>
          </a:prstGeom>
          <a:noFill/>
        </p:spPr>
        <p:txBody>
          <a:bodyPr wrap="none" lIns="91440" tIns="45720" rIns="91440" bIns="45720">
            <a:spAutoFit/>
          </a:bodyPr>
          <a:lstStyle/>
          <a:p>
            <a:pPr algn="ctr"/>
            <a:endParaRPr lang="en-US" sz="5400" b="1" cap="none" spc="0" dirty="0" smtClean="0">
              <a:ln w="22225">
                <a:solidFill>
                  <a:schemeClr val="accent2"/>
                </a:solidFill>
                <a:prstDash val="solid"/>
              </a:ln>
              <a:solidFill>
                <a:schemeClr val="accent2">
                  <a:lumMod val="40000"/>
                  <a:lumOff val="60000"/>
                </a:schemeClr>
              </a:solidFill>
              <a:effectLst/>
            </a:endParaRPr>
          </a:p>
          <a:p>
            <a:pPr algn="ctr"/>
            <a:endParaRPr lang="en-US" sz="5400" b="1" dirty="0">
              <a:ln w="22225">
                <a:solidFill>
                  <a:schemeClr val="accent2"/>
                </a:solidFill>
                <a:prstDash val="solid"/>
              </a:ln>
              <a:solidFill>
                <a:schemeClr val="accent2">
                  <a:lumMod val="40000"/>
                  <a:lumOff val="60000"/>
                </a:schemeClr>
              </a:solidFill>
            </a:endParaRPr>
          </a:p>
          <a:p>
            <a:pPr algn="ctr"/>
            <a:r>
              <a:rPr lang="en-US" sz="5400" dirty="0" smtClean="0">
                <a:ln w="0"/>
                <a:effectLst>
                  <a:outerShdw blurRad="38100" dist="19050" dir="2700000" algn="tl" rotWithShape="0">
                    <a:schemeClr val="dk1">
                      <a:alpha val="40000"/>
                    </a:schemeClr>
                  </a:outerShdw>
                </a:effectLst>
              </a:rPr>
              <a:t>THANK YOU</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60933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22"/>
            <a:ext cx="9144000" cy="5144921"/>
          </a:xfrm>
          <a:prstGeom prst="rect">
            <a:avLst/>
          </a:prstGeom>
          <a:solidFill>
            <a:srgbClr val="0B13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a:srcRect t="70058"/>
          <a:stretch/>
        </p:blipFill>
        <p:spPr>
          <a:xfrm>
            <a:off x="3877048" y="2054086"/>
            <a:ext cx="1377204" cy="253765"/>
          </a:xfrm>
          <a:prstGeom prst="rect">
            <a:avLst/>
          </a:prstGeom>
        </p:spPr>
      </p:pic>
      <p:sp>
        <p:nvSpPr>
          <p:cNvPr id="4" name="Title Placeholder 1"/>
          <p:cNvSpPr txBox="1">
            <a:spLocks/>
          </p:cNvSpPr>
          <p:nvPr/>
        </p:nvSpPr>
        <p:spPr>
          <a:xfrm>
            <a:off x="3720444" y="3375208"/>
            <a:ext cx="1690412" cy="30329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r>
              <a:rPr lang="en-US" sz="900" dirty="0" err="1">
                <a:solidFill>
                  <a:srgbClr val="FFB819"/>
                </a:solidFill>
              </a:rPr>
              <a:t>m</a:t>
            </a:r>
            <a:r>
              <a:rPr lang="en-US" sz="900" b="0" i="0" dirty="0" err="1" smtClean="0">
                <a:solidFill>
                  <a:srgbClr val="FFB819"/>
                </a:solidFill>
              </a:rPr>
              <a:t>andela.ac.za</a:t>
            </a:r>
            <a:endParaRPr lang="en-US" sz="900" b="0" i="0" dirty="0">
              <a:solidFill>
                <a:srgbClr val="FFB819"/>
              </a:solidFill>
            </a:endParaRPr>
          </a:p>
        </p:txBody>
      </p:sp>
      <p:pic>
        <p:nvPicPr>
          <p:cNvPr id="5" name="Picture 4"/>
          <p:cNvPicPr>
            <a:picLocks noChangeAspect="1"/>
          </p:cNvPicPr>
          <p:nvPr/>
        </p:nvPicPr>
        <p:blipFill>
          <a:blip r:embed="rId4"/>
          <a:stretch>
            <a:fillRect/>
          </a:stretch>
        </p:blipFill>
        <p:spPr>
          <a:xfrm>
            <a:off x="3720444" y="3064637"/>
            <a:ext cx="1690412" cy="207412"/>
          </a:xfrm>
          <a:prstGeom prst="rect">
            <a:avLst/>
          </a:prstGeom>
        </p:spPr>
      </p:pic>
      <p:pic>
        <p:nvPicPr>
          <p:cNvPr id="6" name="Picture 5"/>
          <p:cNvPicPr>
            <a:picLocks noChangeAspect="1"/>
          </p:cNvPicPr>
          <p:nvPr/>
        </p:nvPicPr>
        <p:blipFill>
          <a:blip r:embed="rId5"/>
          <a:stretch>
            <a:fillRect/>
          </a:stretch>
        </p:blipFill>
        <p:spPr>
          <a:xfrm>
            <a:off x="3839420" y="1318592"/>
            <a:ext cx="1465159" cy="781877"/>
          </a:xfrm>
          <a:prstGeom prst="rect">
            <a:avLst/>
          </a:prstGeom>
        </p:spPr>
      </p:pic>
    </p:spTree>
    <p:extLst>
      <p:ext uri="{BB962C8B-B14F-4D97-AF65-F5344CB8AC3E}">
        <p14:creationId xmlns:p14="http://schemas.microsoft.com/office/powerpoint/2010/main" val="21225162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936" y="0"/>
            <a:ext cx="8983064" cy="5143500"/>
          </a:xfrm>
        </p:spPr>
      </p:pic>
      <p:sp>
        <p:nvSpPr>
          <p:cNvPr id="3" name="Rectangle 2"/>
          <p:cNvSpPr/>
          <p:nvPr/>
        </p:nvSpPr>
        <p:spPr>
          <a:xfrm>
            <a:off x="2823666" y="2110085"/>
            <a:ext cx="5405934" cy="3046988"/>
          </a:xfrm>
          <a:prstGeom prst="rect">
            <a:avLst/>
          </a:prstGeom>
          <a:noFill/>
        </p:spPr>
        <p:txBody>
          <a:bodyPr wrap="square" lIns="91440" tIns="45720" rIns="91440" bIns="45720">
            <a:spAutoFit/>
          </a:bodyPr>
          <a:lstStyle/>
          <a:p>
            <a:pPr algn="ctr"/>
            <a:endParaRPr lang="en-US" sz="2400" dirty="0" smtClean="0">
              <a:ln w="0"/>
              <a:solidFill>
                <a:srgbClr val="FF0000"/>
              </a:solidFill>
              <a:effectLst>
                <a:outerShdw blurRad="38100" dist="19050" dir="2700000" algn="tl" rotWithShape="0">
                  <a:schemeClr val="dk1">
                    <a:alpha val="40000"/>
                  </a:schemeClr>
                </a:outerShdw>
              </a:effectLst>
            </a:endParaRPr>
          </a:p>
          <a:p>
            <a:pPr algn="ctr"/>
            <a:endParaRPr lang="en-US" sz="2400" dirty="0">
              <a:ln w="0"/>
              <a:solidFill>
                <a:srgbClr val="FF0000"/>
              </a:solidFill>
              <a:effectLst>
                <a:outerShdw blurRad="38100" dist="19050" dir="2700000" algn="tl" rotWithShape="0">
                  <a:schemeClr val="dk1">
                    <a:alpha val="40000"/>
                  </a:schemeClr>
                </a:outerShdw>
              </a:effectLst>
            </a:endParaRPr>
          </a:p>
          <a:p>
            <a:pPr algn="ctr"/>
            <a:endParaRPr lang="en-US" sz="2400" dirty="0" smtClean="0">
              <a:ln w="0"/>
              <a:solidFill>
                <a:srgbClr val="FF0000"/>
              </a:solidFill>
              <a:effectLst>
                <a:outerShdw blurRad="38100" dist="19050" dir="2700000" algn="tl" rotWithShape="0">
                  <a:schemeClr val="dk1">
                    <a:alpha val="40000"/>
                  </a:schemeClr>
                </a:outerShdw>
              </a:effectLst>
            </a:endParaRPr>
          </a:p>
          <a:p>
            <a:pPr algn="ctr"/>
            <a:endParaRPr lang="en-US" sz="2400" dirty="0">
              <a:ln w="0"/>
              <a:solidFill>
                <a:srgbClr val="FF0000"/>
              </a:solidFill>
              <a:effectLst>
                <a:outerShdw blurRad="38100" dist="19050" dir="2700000" algn="tl" rotWithShape="0">
                  <a:schemeClr val="dk1">
                    <a:alpha val="40000"/>
                  </a:schemeClr>
                </a:outerShdw>
              </a:effectLst>
            </a:endParaRPr>
          </a:p>
          <a:p>
            <a:pPr algn="ctr"/>
            <a:endParaRPr lang="en-US" sz="2400" dirty="0" smtClean="0">
              <a:ln w="0"/>
              <a:solidFill>
                <a:srgbClr val="FF0000"/>
              </a:solidFill>
              <a:effectLst>
                <a:outerShdw blurRad="38100" dist="19050" dir="2700000" algn="tl" rotWithShape="0">
                  <a:schemeClr val="dk1">
                    <a:alpha val="40000"/>
                  </a:schemeClr>
                </a:outerShdw>
              </a:effectLst>
            </a:endParaRPr>
          </a:p>
          <a:p>
            <a:pPr algn="ctr"/>
            <a:endParaRPr lang="en-US" sz="2400" dirty="0">
              <a:ln w="0"/>
              <a:solidFill>
                <a:srgbClr val="FF0000"/>
              </a:solidFill>
              <a:effectLst>
                <a:outerShdw blurRad="38100" dist="19050" dir="2700000" algn="tl" rotWithShape="0">
                  <a:schemeClr val="dk1">
                    <a:alpha val="40000"/>
                  </a:schemeClr>
                </a:outerShdw>
              </a:effectLst>
            </a:endParaRPr>
          </a:p>
          <a:p>
            <a:pPr algn="ctr"/>
            <a:endParaRPr lang="en-US" sz="2400" dirty="0">
              <a:ln w="0"/>
              <a:solidFill>
                <a:srgbClr val="FF0000"/>
              </a:solidFill>
              <a:effectLst>
                <a:outerShdw blurRad="38100" dist="19050" dir="2700000" algn="tl" rotWithShape="0">
                  <a:schemeClr val="dk1">
                    <a:alpha val="40000"/>
                  </a:schemeClr>
                </a:outerShdw>
              </a:effectLst>
            </a:endParaRPr>
          </a:p>
          <a:p>
            <a:pPr algn="ctr"/>
            <a:r>
              <a:rPr lang="en-US" sz="2400" dirty="0" smtClean="0">
                <a:ln w="0"/>
                <a:solidFill>
                  <a:srgbClr val="FF0000"/>
                </a:solidFill>
                <a:effectLst>
                  <a:outerShdw blurRad="38100" dist="19050" dir="2700000" algn="tl" rotWithShape="0">
                    <a:schemeClr val="dk1">
                      <a:alpha val="40000"/>
                    </a:schemeClr>
                  </a:outerShdw>
                </a:effectLst>
              </a:rPr>
              <a:t>NGANGELIZWE MPCC-OR TAMBO </a:t>
            </a:r>
            <a:endParaRPr lang="en-US" sz="24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52904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7200" y="263347"/>
            <a:ext cx="7625249" cy="435053"/>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b="1" dirty="0" smtClean="0">
                <a:solidFill>
                  <a:schemeClr val="tx1"/>
                </a:solidFill>
                <a:latin typeface="Arial" panose="020B0604020202020204" pitchFamily="34" charset="0"/>
                <a:cs typeface="Arial" panose="020B0604020202020204" pitchFamily="34" charset="0"/>
              </a:rPr>
              <a:t/>
            </a:r>
            <a:br>
              <a:rPr lang="en-ZA" b="1" dirty="0" smtClean="0">
                <a:solidFill>
                  <a:schemeClr val="tx1"/>
                </a:solidFill>
                <a:latin typeface="Arial" panose="020B0604020202020204" pitchFamily="34" charset="0"/>
                <a:cs typeface="Arial" panose="020B0604020202020204" pitchFamily="34" charset="0"/>
              </a:rPr>
            </a:br>
            <a:r>
              <a:rPr lang="en-ZA" sz="11200" b="1" dirty="0" smtClean="0">
                <a:solidFill>
                  <a:schemeClr val="tx1"/>
                </a:solidFill>
                <a:latin typeface="Arial" panose="020B0604020202020204" pitchFamily="34" charset="0"/>
                <a:cs typeface="Arial" panose="020B0604020202020204" pitchFamily="34" charset="0"/>
              </a:rPr>
              <a:t>PRESENTATION LAYOUT</a:t>
            </a:r>
            <a:endParaRPr lang="en-ZA" sz="112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685565" y="863590"/>
            <a:ext cx="7772870" cy="390162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ZA" sz="1600" dirty="0" smtClean="0"/>
          </a:p>
        </p:txBody>
      </p:sp>
      <p:sp>
        <p:nvSpPr>
          <p:cNvPr id="4" name="Rectangle 3"/>
          <p:cNvSpPr/>
          <p:nvPr/>
        </p:nvSpPr>
        <p:spPr>
          <a:xfrm>
            <a:off x="446400" y="698400"/>
            <a:ext cx="8265600" cy="4832092"/>
          </a:xfrm>
          <a:prstGeom prst="rect">
            <a:avLst/>
          </a:prstGeom>
        </p:spPr>
        <p:txBody>
          <a:bodyPr wrap="square">
            <a:spAutoFit/>
          </a:bodyPr>
          <a:lstStyle/>
          <a:p>
            <a:pPr marL="514350" indent="-514350">
              <a:buAutoNum type="arabicPeriod"/>
            </a:pPr>
            <a:r>
              <a:rPr lang="en-ZA" sz="2800" b="1" dirty="0" smtClean="0"/>
              <a:t>THE PURPOSE  </a:t>
            </a:r>
          </a:p>
          <a:p>
            <a:pPr marL="514350" indent="-514350">
              <a:buAutoNum type="arabicPeriod"/>
            </a:pPr>
            <a:r>
              <a:rPr lang="en-ZA" sz="2800" b="1" dirty="0" smtClean="0"/>
              <a:t>THE PROBLEM</a:t>
            </a:r>
          </a:p>
          <a:p>
            <a:pPr marL="514350" indent="-514350">
              <a:buAutoNum type="arabicPeriod"/>
            </a:pPr>
            <a:r>
              <a:rPr lang="en-ZA" sz="2800" b="1" dirty="0" smtClean="0"/>
              <a:t>METHODOLOGY</a:t>
            </a:r>
          </a:p>
          <a:p>
            <a:r>
              <a:rPr lang="en-ZA" sz="2800" b="1" dirty="0"/>
              <a:t>4</a:t>
            </a:r>
            <a:r>
              <a:rPr lang="en-ZA" sz="2800" b="1" dirty="0" smtClean="0"/>
              <a:t>. </a:t>
            </a:r>
            <a:r>
              <a:rPr lang="en-ZA" sz="2800" b="1" dirty="0" smtClean="0"/>
              <a:t>LITERATURE STUDY</a:t>
            </a:r>
          </a:p>
          <a:p>
            <a:pPr marL="457200" indent="-457200">
              <a:buFont typeface="Arial" panose="020B0604020202020204" pitchFamily="34" charset="0"/>
              <a:buChar char="•"/>
            </a:pPr>
            <a:r>
              <a:rPr lang="en-ZA" sz="2800" b="1" dirty="0" smtClean="0"/>
              <a:t>MPCC’s &amp; SUSTAINABLE HUMAN SETTLEMENTS</a:t>
            </a:r>
          </a:p>
          <a:p>
            <a:pPr marL="457200" indent="-457200">
              <a:buFont typeface="Arial" panose="020B0604020202020204" pitchFamily="34" charset="0"/>
              <a:buChar char="•"/>
            </a:pPr>
            <a:r>
              <a:rPr lang="en-ZA" sz="2800" b="1" dirty="0" smtClean="0"/>
              <a:t>INFRASTRUCTURE &amp; SUSTAINABLE DEVELOPMENT </a:t>
            </a:r>
          </a:p>
          <a:p>
            <a:pPr marL="457200" indent="-457200">
              <a:buFont typeface="Arial" panose="020B0604020202020204" pitchFamily="34" charset="0"/>
              <a:buChar char="•"/>
            </a:pPr>
            <a:r>
              <a:rPr lang="en-ZA" sz="2800" b="1" dirty="0" smtClean="0"/>
              <a:t>MPCC’s &amp; BENEFITS</a:t>
            </a:r>
          </a:p>
          <a:p>
            <a:pPr marL="457200" indent="-457200">
              <a:buFont typeface="Arial" panose="020B0604020202020204" pitchFamily="34" charset="0"/>
              <a:buChar char="•"/>
            </a:pPr>
            <a:r>
              <a:rPr lang="en-ZA" sz="2800" b="1" dirty="0" smtClean="0"/>
              <a:t>CHALLENGES</a:t>
            </a:r>
          </a:p>
          <a:p>
            <a:r>
              <a:rPr lang="en-ZA" sz="2800" b="1" dirty="0"/>
              <a:t>5</a:t>
            </a:r>
            <a:r>
              <a:rPr lang="en-ZA" sz="2800" b="1" dirty="0" smtClean="0"/>
              <a:t>. </a:t>
            </a:r>
            <a:r>
              <a:rPr lang="en-ZA" sz="2800" b="1" dirty="0" smtClean="0"/>
              <a:t>RECOMMENDATIONS</a:t>
            </a:r>
          </a:p>
          <a:p>
            <a:r>
              <a:rPr lang="en-ZA" sz="2800" b="1" dirty="0"/>
              <a:t>6</a:t>
            </a:r>
            <a:r>
              <a:rPr lang="en-ZA" sz="2800" b="1" dirty="0" smtClean="0"/>
              <a:t>. </a:t>
            </a:r>
            <a:r>
              <a:rPr lang="en-ZA" sz="2800" b="1" dirty="0" smtClean="0"/>
              <a:t>CONCLUSION</a:t>
            </a:r>
            <a:endParaRPr lang="en-ZA" sz="2800" b="1" dirty="0"/>
          </a:p>
          <a:p>
            <a:endParaRPr lang="en-ZA" sz="2800" b="1" dirty="0"/>
          </a:p>
        </p:txBody>
      </p:sp>
    </p:spTree>
    <p:extLst>
      <p:ext uri="{BB962C8B-B14F-4D97-AF65-F5344CB8AC3E}">
        <p14:creationId xmlns:p14="http://schemas.microsoft.com/office/powerpoint/2010/main" val="343219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566" y="187201"/>
            <a:ext cx="7486884" cy="55440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b="1" dirty="0" smtClean="0">
                <a:solidFill>
                  <a:schemeClr val="tx1"/>
                </a:solidFill>
                <a:latin typeface="Arial" panose="020B0604020202020204" pitchFamily="34" charset="0"/>
                <a:cs typeface="Arial" panose="020B0604020202020204" pitchFamily="34" charset="0"/>
              </a:rPr>
              <a:t/>
            </a:r>
            <a:br>
              <a:rPr lang="en-ZA" b="1" dirty="0" smtClean="0">
                <a:solidFill>
                  <a:schemeClr val="tx1"/>
                </a:solidFill>
                <a:latin typeface="Arial" panose="020B0604020202020204" pitchFamily="34" charset="0"/>
                <a:cs typeface="Arial" panose="020B0604020202020204" pitchFamily="34" charset="0"/>
              </a:rPr>
            </a:br>
            <a:r>
              <a:rPr lang="en-ZA" sz="11200" b="1" dirty="0" smtClean="0">
                <a:solidFill>
                  <a:schemeClr val="tx1"/>
                </a:solidFill>
                <a:latin typeface="Arial" panose="020B0604020202020204" pitchFamily="34" charset="0"/>
                <a:cs typeface="Arial" panose="020B0604020202020204" pitchFamily="34" charset="0"/>
              </a:rPr>
              <a:t>PURPOSE OF THE PAPER</a:t>
            </a:r>
            <a:endParaRPr lang="en-ZA" sz="112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685565" y="870790"/>
            <a:ext cx="7772870" cy="390162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ZA" sz="1600" dirty="0" smtClean="0"/>
          </a:p>
        </p:txBody>
      </p:sp>
      <p:sp>
        <p:nvSpPr>
          <p:cNvPr id="4" name="Rectangle 3"/>
          <p:cNvSpPr/>
          <p:nvPr/>
        </p:nvSpPr>
        <p:spPr>
          <a:xfrm>
            <a:off x="446400" y="848034"/>
            <a:ext cx="8438400" cy="3908762"/>
          </a:xfrm>
          <a:prstGeom prst="rect">
            <a:avLst/>
          </a:prstGeom>
        </p:spPr>
        <p:txBody>
          <a:bodyPr wrap="square">
            <a:spAutoFit/>
          </a:bodyPr>
          <a:lstStyle/>
          <a:p>
            <a:pPr marL="457200" indent="-457200">
              <a:buFont typeface="Arial" panose="020B0604020202020204" pitchFamily="34" charset="0"/>
              <a:buChar char="•"/>
            </a:pPr>
            <a:r>
              <a:rPr lang="en-ZA" sz="3200" dirty="0" smtClean="0"/>
              <a:t>The purpose of the paper is to theoretically analyse Multi-Purpose Community Centres as a stimuli for sustainable development </a:t>
            </a:r>
          </a:p>
          <a:p>
            <a:pPr marL="457200" indent="-457200">
              <a:buFont typeface="Arial" panose="020B0604020202020204" pitchFamily="34" charset="0"/>
              <a:buChar char="•"/>
            </a:pPr>
            <a:r>
              <a:rPr lang="en-ZA" sz="3200" dirty="0" smtClean="0"/>
              <a:t>To suggest an inclusive human settlements strategy for the creation of well functioning MPCC’S within the already existing </a:t>
            </a:r>
            <a:r>
              <a:rPr lang="en-ZA" sz="3200" dirty="0"/>
              <a:t>,</a:t>
            </a:r>
            <a:r>
              <a:rPr lang="en-ZA" sz="3200" dirty="0" smtClean="0"/>
              <a:t>new housing projects and informal settlements </a:t>
            </a:r>
          </a:p>
          <a:p>
            <a:endParaRPr lang="en-ZA" sz="2400" dirty="0"/>
          </a:p>
        </p:txBody>
      </p:sp>
    </p:spTree>
    <p:extLst>
      <p:ext uri="{BB962C8B-B14F-4D97-AF65-F5344CB8AC3E}">
        <p14:creationId xmlns:p14="http://schemas.microsoft.com/office/powerpoint/2010/main" val="2635947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3673" y="184558"/>
            <a:ext cx="7618777" cy="49495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b="1" dirty="0" smtClean="0">
                <a:solidFill>
                  <a:schemeClr val="tx1"/>
                </a:solidFill>
                <a:latin typeface="Arial" panose="020B0604020202020204" pitchFamily="34" charset="0"/>
                <a:cs typeface="Arial" panose="020B0604020202020204" pitchFamily="34" charset="0"/>
              </a:rPr>
              <a:t/>
            </a:r>
            <a:br>
              <a:rPr lang="en-ZA" b="1" dirty="0" smtClean="0">
                <a:solidFill>
                  <a:schemeClr val="tx1"/>
                </a:solidFill>
                <a:latin typeface="Arial" panose="020B0604020202020204" pitchFamily="34" charset="0"/>
                <a:cs typeface="Arial" panose="020B0604020202020204" pitchFamily="34" charset="0"/>
              </a:rPr>
            </a:br>
            <a:endParaRPr lang="en-ZA" b="1" dirty="0" smtClean="0">
              <a:solidFill>
                <a:schemeClr val="tx1"/>
              </a:solidFill>
              <a:latin typeface="Arial" panose="020B0604020202020204" pitchFamily="34" charset="0"/>
              <a:cs typeface="Arial" panose="020B0604020202020204" pitchFamily="34" charset="0"/>
            </a:endParaRPr>
          </a:p>
          <a:p>
            <a:pPr lvl="0" algn="l">
              <a:spcBef>
                <a:spcPts val="0"/>
              </a:spcBef>
            </a:pPr>
            <a:r>
              <a:rPr lang="en-ZA" sz="9600" b="1" dirty="0" smtClean="0">
                <a:solidFill>
                  <a:prstClr val="black"/>
                </a:solidFill>
                <a:latin typeface="Calibri" panose="020F0502020204030204"/>
              </a:rPr>
              <a:t>THE PROBLEM</a:t>
            </a:r>
            <a:r>
              <a:rPr lang="en-ZA" sz="5400" b="1" dirty="0" smtClean="0"/>
              <a:t>B</a:t>
            </a:r>
            <a:r>
              <a:rPr lang="en-ZA" sz="5400" b="1" dirty="0" smtClean="0">
                <a:cs typeface="Arial" panose="020B0604020202020204" pitchFamily="34" charset="0"/>
              </a:rPr>
              <a:t>SUB-COMPONENTS </a:t>
            </a:r>
            <a:r>
              <a:rPr lang="en-ZA" sz="5400" b="1" dirty="0">
                <a:cs typeface="Arial" panose="020B0604020202020204" pitchFamily="34" charset="0"/>
              </a:rPr>
              <a:t>OF THE PROBLEM STATEMENT</a:t>
            </a:r>
            <a:endParaRPr lang="en-ZA" sz="5400" dirty="0"/>
          </a:p>
          <a:p>
            <a:pPr algn="l"/>
            <a:r>
              <a:rPr lang="en-ZA" sz="5400" b="1" dirty="0">
                <a:cs typeface="Arial" panose="020B0604020202020204" pitchFamily="34" charset="0"/>
              </a:rPr>
              <a:t>SUB-COMPONENTS OF THE PROBLEM STATEMENT</a:t>
            </a:r>
            <a:endParaRPr lang="en-ZA" sz="5400" dirty="0"/>
          </a:p>
          <a:p>
            <a:pPr algn="l"/>
            <a:r>
              <a:rPr lang="en-ZA" sz="5400" b="1" dirty="0" smtClean="0"/>
              <a:t>ACKGROU</a:t>
            </a:r>
            <a:endParaRPr lang="en-ZA" sz="128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446227" y="679508"/>
            <a:ext cx="8214970" cy="426556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400" dirty="0"/>
              <a:t>There is a growing concern that </a:t>
            </a:r>
            <a:r>
              <a:rPr lang="en-ZA" sz="2400" dirty="0" smtClean="0"/>
              <a:t> </a:t>
            </a:r>
            <a:r>
              <a:rPr lang="en-ZA" sz="2400" dirty="0"/>
              <a:t>MPCC’s are not meeting their expected outcome of bringing sustainable development, integration and improved quality of life to communities where they are constructed</a:t>
            </a:r>
          </a:p>
          <a:p>
            <a:r>
              <a:rPr lang="en-ZA" sz="2400" dirty="0" smtClean="0"/>
              <a:t>Some MPCC’s  are complete, beautiful, but not functional</a:t>
            </a:r>
          </a:p>
          <a:p>
            <a:r>
              <a:rPr lang="en-ZA" sz="2400" dirty="0" smtClean="0"/>
              <a:t>There is no clear plan for management and maintenance</a:t>
            </a:r>
          </a:p>
          <a:p>
            <a:r>
              <a:rPr lang="en-ZA" sz="2400" dirty="0" smtClean="0"/>
              <a:t>MPCC’s are not fully utilised as public investments for improving quality of lives of residents in some of our Human Settlements spaces</a:t>
            </a:r>
          </a:p>
          <a:p>
            <a:endParaRPr lang="en-ZA" sz="2400" dirty="0" smtClean="0"/>
          </a:p>
          <a:p>
            <a:pPr marL="0" indent="0">
              <a:buNone/>
            </a:pPr>
            <a:endParaRPr lang="en-ZA" sz="2400" dirty="0">
              <a:solidFill>
                <a:srgbClr val="FF0000"/>
              </a:solidFill>
            </a:endParaRPr>
          </a:p>
          <a:p>
            <a:endParaRPr lang="en-ZA" sz="2400" dirty="0" smtClean="0"/>
          </a:p>
          <a:p>
            <a:endParaRPr lang="en-ZA" sz="2400" dirty="0" smtClean="0"/>
          </a:p>
        </p:txBody>
      </p:sp>
    </p:spTree>
    <p:extLst>
      <p:ext uri="{BB962C8B-B14F-4D97-AF65-F5344CB8AC3E}">
        <p14:creationId xmlns:p14="http://schemas.microsoft.com/office/powerpoint/2010/main" val="398820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566" y="187201"/>
            <a:ext cx="7486884" cy="55440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b="1" dirty="0" smtClean="0">
                <a:solidFill>
                  <a:schemeClr val="tx1"/>
                </a:solidFill>
                <a:latin typeface="Arial" panose="020B0604020202020204" pitchFamily="34" charset="0"/>
                <a:cs typeface="Arial" panose="020B0604020202020204" pitchFamily="34" charset="0"/>
              </a:rPr>
              <a:t/>
            </a:r>
            <a:br>
              <a:rPr lang="en-ZA" b="1" dirty="0" smtClean="0">
                <a:solidFill>
                  <a:schemeClr val="tx1"/>
                </a:solidFill>
                <a:latin typeface="Arial" panose="020B0604020202020204" pitchFamily="34" charset="0"/>
                <a:cs typeface="Arial" panose="020B0604020202020204" pitchFamily="34" charset="0"/>
              </a:rPr>
            </a:br>
            <a:r>
              <a:rPr lang="en-ZA" sz="11200" b="1" dirty="0" smtClean="0">
                <a:solidFill>
                  <a:schemeClr val="tx1"/>
                </a:solidFill>
                <a:latin typeface="Arial" panose="020B0604020202020204" pitchFamily="34" charset="0"/>
                <a:cs typeface="Arial" panose="020B0604020202020204" pitchFamily="34" charset="0"/>
              </a:rPr>
              <a:t>METHODOLOGY</a:t>
            </a:r>
            <a:endParaRPr lang="en-ZA" sz="112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685565" y="870790"/>
            <a:ext cx="7772870" cy="390162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ZA" sz="1600" dirty="0" smtClean="0"/>
          </a:p>
        </p:txBody>
      </p:sp>
      <p:sp>
        <p:nvSpPr>
          <p:cNvPr id="4" name="Rectangle 3"/>
          <p:cNvSpPr/>
          <p:nvPr/>
        </p:nvSpPr>
        <p:spPr>
          <a:xfrm>
            <a:off x="446400" y="848034"/>
            <a:ext cx="8438400" cy="5632311"/>
          </a:xfrm>
          <a:prstGeom prst="rect">
            <a:avLst/>
          </a:prstGeom>
        </p:spPr>
        <p:txBody>
          <a:bodyPr wrap="square">
            <a:spAutoFit/>
          </a:bodyPr>
          <a:lstStyle/>
          <a:p>
            <a:pPr marL="342900" indent="-342900">
              <a:buFont typeface="Arial" panose="020B0604020202020204" pitchFamily="34" charset="0"/>
              <a:buChar char="•"/>
            </a:pPr>
            <a:r>
              <a:rPr lang="en-ZA" sz="2800" dirty="0" smtClean="0">
                <a:solidFill>
                  <a:prstClr val="black"/>
                </a:solidFill>
              </a:rPr>
              <a:t>Relevant </a:t>
            </a:r>
            <a:r>
              <a:rPr lang="en-ZA" sz="2800" dirty="0">
                <a:solidFill>
                  <a:prstClr val="black"/>
                </a:solidFill>
              </a:rPr>
              <a:t>literature which supports the topic </a:t>
            </a:r>
            <a:r>
              <a:rPr lang="en-ZA" sz="2800" b="1" dirty="0">
                <a:solidFill>
                  <a:prstClr val="black"/>
                </a:solidFill>
              </a:rPr>
              <a:t>from local and international spheres </a:t>
            </a:r>
            <a:r>
              <a:rPr lang="en-ZA" sz="2800" b="1" dirty="0" smtClean="0">
                <a:solidFill>
                  <a:prstClr val="black"/>
                </a:solidFill>
              </a:rPr>
              <a:t>were </a:t>
            </a:r>
            <a:r>
              <a:rPr lang="en-ZA" sz="2800" b="1" dirty="0">
                <a:solidFill>
                  <a:prstClr val="black"/>
                </a:solidFill>
              </a:rPr>
              <a:t>reviewed </a:t>
            </a:r>
            <a:r>
              <a:rPr lang="en-ZA" sz="2800" dirty="0">
                <a:solidFill>
                  <a:prstClr val="black"/>
                </a:solidFill>
              </a:rPr>
              <a:t>as part of secondary data. </a:t>
            </a:r>
            <a:endParaRPr lang="en-ZA" sz="2800" dirty="0" smtClean="0">
              <a:solidFill>
                <a:prstClr val="black"/>
              </a:solidFill>
            </a:endParaRPr>
          </a:p>
          <a:p>
            <a:pPr marL="342900" indent="-342900">
              <a:buFont typeface="Arial" panose="020B0604020202020204" pitchFamily="34" charset="0"/>
              <a:buChar char="•"/>
            </a:pPr>
            <a:r>
              <a:rPr lang="en-ZA" sz="2800" dirty="0" smtClean="0">
                <a:solidFill>
                  <a:prstClr val="black"/>
                </a:solidFill>
              </a:rPr>
              <a:t>The </a:t>
            </a:r>
            <a:r>
              <a:rPr lang="en-ZA" sz="2800" dirty="0">
                <a:solidFill>
                  <a:prstClr val="black"/>
                </a:solidFill>
              </a:rPr>
              <a:t>paper is an outcome of a critical review of </a:t>
            </a:r>
            <a:r>
              <a:rPr lang="en-ZA" sz="2800" dirty="0" smtClean="0">
                <a:solidFill>
                  <a:prstClr val="black"/>
                </a:solidFill>
              </a:rPr>
              <a:t>literature on  MPCC’s  as a stimuli for sustainable development.</a:t>
            </a:r>
          </a:p>
          <a:p>
            <a:pPr marL="342900" indent="-342900">
              <a:buFont typeface="Arial" panose="020B0604020202020204" pitchFamily="34" charset="0"/>
              <a:buChar char="•"/>
            </a:pPr>
            <a:r>
              <a:rPr lang="en-ZA" sz="2800" dirty="0" smtClean="0">
                <a:solidFill>
                  <a:prstClr val="black"/>
                </a:solidFill>
              </a:rPr>
              <a:t>The following literature was studied and reviewed;</a:t>
            </a:r>
          </a:p>
          <a:p>
            <a:pPr marL="457200" indent="-457200">
              <a:buFont typeface="Wingdings" panose="05000000000000000000" pitchFamily="2" charset="2"/>
              <a:buChar char="v"/>
            </a:pPr>
            <a:r>
              <a:rPr lang="en-ZA" sz="2800" dirty="0" smtClean="0">
                <a:solidFill>
                  <a:prstClr val="black"/>
                </a:solidFill>
              </a:rPr>
              <a:t>Books, articles, journals, policies, plans and programmes.</a:t>
            </a:r>
          </a:p>
          <a:p>
            <a:pPr marL="457200" indent="-457200">
              <a:buFont typeface="Wingdings" panose="05000000000000000000" pitchFamily="2" charset="2"/>
              <a:buChar char="v"/>
            </a:pPr>
            <a:endParaRPr lang="en-ZA" sz="2800" dirty="0">
              <a:solidFill>
                <a:prstClr val="black"/>
              </a:solidFill>
            </a:endParaRPr>
          </a:p>
          <a:p>
            <a:pPr marL="342900" lvl="0" indent="-342900">
              <a:buFont typeface="Arial" panose="020B0604020202020204" pitchFamily="34" charset="0"/>
              <a:buChar char="•"/>
            </a:pPr>
            <a:endParaRPr lang="en-ZA" sz="2800" dirty="0" smtClean="0">
              <a:solidFill>
                <a:prstClr val="black"/>
              </a:solidFill>
            </a:endParaRPr>
          </a:p>
          <a:p>
            <a:pPr marL="342900" lvl="0" indent="-342900">
              <a:buFont typeface="Arial" panose="020B0604020202020204" pitchFamily="34" charset="0"/>
              <a:buChar char="•"/>
            </a:pPr>
            <a:endParaRPr lang="en-ZA" sz="2800" dirty="0">
              <a:solidFill>
                <a:prstClr val="black"/>
              </a:solidFill>
            </a:endParaRPr>
          </a:p>
          <a:p>
            <a:endParaRPr lang="en-ZA" sz="2400" dirty="0"/>
          </a:p>
        </p:txBody>
      </p:sp>
    </p:spTree>
    <p:extLst>
      <p:ext uri="{BB962C8B-B14F-4D97-AF65-F5344CB8AC3E}">
        <p14:creationId xmlns:p14="http://schemas.microsoft.com/office/powerpoint/2010/main" val="31453319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7601" y="187201"/>
            <a:ext cx="8265598" cy="554400"/>
          </a:xfrm>
          <a:prstGeom prst="rect">
            <a:avLst/>
          </a:prstGeom>
        </p:spPr>
        <p:txBody>
          <a:bodyPr>
            <a:normAutofit fontScale="25000" lnSpcReduction="20000"/>
          </a:bodyPr>
          <a:lstStyle>
            <a:lvl1pPr algn="ctr" defTabSz="457200" rtl="0" eaLnBrk="1" latinLnBrk="0" hangingPunct="1">
              <a:spcBef>
                <a:spcPct val="0"/>
              </a:spcBef>
              <a:buNone/>
              <a:defRPr sz="2000" kern="1200" baseline="0">
                <a:solidFill>
                  <a:schemeClr val="bg1"/>
                </a:solidFill>
                <a:latin typeface="Avenir Medium"/>
                <a:ea typeface="+mj-ea"/>
                <a:cs typeface="Avenir Medium"/>
              </a:defRPr>
            </a:lvl1pPr>
          </a:lstStyle>
          <a:p>
            <a:pPr algn="l"/>
            <a:r>
              <a:rPr lang="en-ZA" b="1" dirty="0" smtClean="0">
                <a:solidFill>
                  <a:schemeClr val="tx1"/>
                </a:solidFill>
                <a:latin typeface="Arial" panose="020B0604020202020204" pitchFamily="34" charset="0"/>
                <a:cs typeface="Arial" panose="020B0604020202020204" pitchFamily="34" charset="0"/>
              </a:rPr>
              <a:t/>
            </a:r>
            <a:br>
              <a:rPr lang="en-ZA" b="1" dirty="0" smtClean="0">
                <a:solidFill>
                  <a:schemeClr val="tx1"/>
                </a:solidFill>
                <a:latin typeface="Arial" panose="020B0604020202020204" pitchFamily="34" charset="0"/>
                <a:cs typeface="Arial" panose="020B0604020202020204" pitchFamily="34" charset="0"/>
              </a:rPr>
            </a:br>
            <a:r>
              <a:rPr lang="en-ZA" sz="11200" b="1" dirty="0" smtClean="0">
                <a:solidFill>
                  <a:schemeClr val="tx1"/>
                </a:solidFill>
                <a:latin typeface="Arial" panose="020B0604020202020204" pitchFamily="34" charset="0"/>
                <a:cs typeface="Arial" panose="020B0604020202020204" pitchFamily="34" charset="0"/>
              </a:rPr>
              <a:t>LITERATURE STUDY: MPCC’s A Global Context</a:t>
            </a:r>
            <a:endParaRPr lang="en-ZA" sz="11200" b="1" dirty="0">
              <a:solidFill>
                <a:schemeClr val="tx1"/>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685564" y="626400"/>
            <a:ext cx="7997635" cy="43704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ZA" sz="2800" dirty="0" smtClean="0"/>
              <a:t>The concept of MPCC’s is not new in global arena</a:t>
            </a:r>
          </a:p>
          <a:p>
            <a:r>
              <a:rPr lang="en-ZA" sz="2800" dirty="0" smtClean="0"/>
              <a:t>Developed world countries are early adopters o</a:t>
            </a:r>
          </a:p>
          <a:p>
            <a:r>
              <a:rPr lang="en-ZA" sz="2800" dirty="0" smtClean="0"/>
              <a:t>In different countries MPCC’s are known by different names but all having the same basic functions (</a:t>
            </a:r>
            <a:r>
              <a:rPr lang="en-ZA" sz="2800" dirty="0" err="1" smtClean="0"/>
              <a:t>Telecentres</a:t>
            </a:r>
            <a:r>
              <a:rPr lang="en-ZA" sz="2800" dirty="0" smtClean="0"/>
              <a:t>, </a:t>
            </a:r>
            <a:r>
              <a:rPr lang="en-ZA" sz="2800" dirty="0" err="1" smtClean="0"/>
              <a:t>Telecotages</a:t>
            </a:r>
            <a:r>
              <a:rPr lang="en-ZA" sz="2800" dirty="0" smtClean="0"/>
              <a:t>, Digital Clubhouses, Electronic Village Halls, Community Technology Centres and many more)</a:t>
            </a:r>
          </a:p>
          <a:p>
            <a:r>
              <a:rPr lang="en-ZA" sz="2800" dirty="0" smtClean="0"/>
              <a:t>The success of the project depended on international donors like IDRC</a:t>
            </a:r>
          </a:p>
          <a:p>
            <a:pPr marL="0" indent="0">
              <a:buNone/>
            </a:pPr>
            <a:r>
              <a:rPr lang="en-ZA" sz="2800" dirty="0" smtClean="0"/>
              <a:t> </a:t>
            </a:r>
            <a:endParaRPr lang="en-ZA" sz="2800" dirty="0"/>
          </a:p>
        </p:txBody>
      </p:sp>
    </p:spTree>
    <p:extLst>
      <p:ext uri="{BB962C8B-B14F-4D97-AF65-F5344CB8AC3E}">
        <p14:creationId xmlns:p14="http://schemas.microsoft.com/office/powerpoint/2010/main" val="2634824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6093</TotalTime>
  <Words>1878</Words>
  <Application>Microsoft Office PowerPoint</Application>
  <PresentationFormat>On-screen Show (16:9)</PresentationFormat>
  <Paragraphs>253</Paragraphs>
  <Slides>32</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Aharoni</vt:lpstr>
      <vt:lpstr>Arial</vt:lpstr>
      <vt:lpstr>Avenir Book</vt:lpstr>
      <vt:lpstr>Avenir Medium</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Creative Caterpillar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Caterpillar</dc:creator>
  <cp:lastModifiedBy>Bongiwe Gobe</cp:lastModifiedBy>
  <cp:revision>562</cp:revision>
  <cp:lastPrinted>2019-02-03T13:30:50Z</cp:lastPrinted>
  <dcterms:created xsi:type="dcterms:W3CDTF">2017-07-13T06:38:01Z</dcterms:created>
  <dcterms:modified xsi:type="dcterms:W3CDTF">2019-05-06T12:05:57Z</dcterms:modified>
</cp:coreProperties>
</file>