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79" r:id="rId7"/>
    <p:sldId id="264" r:id="rId8"/>
    <p:sldId id="280" r:id="rId9"/>
    <p:sldId id="265" r:id="rId10"/>
    <p:sldId id="266" r:id="rId11"/>
    <p:sldId id="269" r:id="rId12"/>
    <p:sldId id="268" r:id="rId13"/>
    <p:sldId id="270" r:id="rId14"/>
    <p:sldId id="271" r:id="rId15"/>
    <p:sldId id="272" r:id="rId16"/>
    <p:sldId id="273" r:id="rId17"/>
    <p:sldId id="274" r:id="rId18"/>
    <p:sldId id="275" r:id="rId19"/>
    <p:sldId id="276" r:id="rId20"/>
    <p:sldId id="277" r:id="rId21"/>
    <p:sldId id="278" r:id="rId22"/>
    <p:sldId id="25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F6929F-6344-4CB3-97CA-7AA3C5DE4C5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6B5438C-4838-4A68-AC52-982E813EB1B8}">
      <dgm:prSet phldrT="[Text]" custT="1"/>
      <dgm:spPr/>
      <dgm:t>
        <a:bodyPr/>
        <a:lstStyle/>
        <a:p>
          <a:r>
            <a:rPr lang="en-US" sz="1400" dirty="0" smtClean="0"/>
            <a:t>Benchmarking the two models on basis of 4 criteria:</a:t>
          </a:r>
          <a:endParaRPr lang="en-US" sz="1400" dirty="0"/>
        </a:p>
      </dgm:t>
    </dgm:pt>
    <dgm:pt modelId="{EA9F3AF2-A24B-45D7-85D2-250B7C2FEFC6}" type="parTrans" cxnId="{0052A0C6-85DC-483F-836C-159B65618E5B}">
      <dgm:prSet/>
      <dgm:spPr/>
      <dgm:t>
        <a:bodyPr/>
        <a:lstStyle/>
        <a:p>
          <a:endParaRPr lang="en-US"/>
        </a:p>
      </dgm:t>
    </dgm:pt>
    <dgm:pt modelId="{B1DED77F-457D-40BC-9248-26FF986C9B83}" type="sibTrans" cxnId="{0052A0C6-85DC-483F-836C-159B65618E5B}">
      <dgm:prSet/>
      <dgm:spPr/>
      <dgm:t>
        <a:bodyPr/>
        <a:lstStyle/>
        <a:p>
          <a:endParaRPr lang="en-US"/>
        </a:p>
      </dgm:t>
    </dgm:pt>
    <dgm:pt modelId="{8D258F6D-FF1E-485B-BE5E-117C61FFCEA7}">
      <dgm:prSet phldrT="[Text]" custT="1"/>
      <dgm:spPr/>
      <dgm:t>
        <a:bodyPr/>
        <a:lstStyle/>
        <a:p>
          <a:r>
            <a:rPr lang="en-US" sz="1400" dirty="0" smtClean="0"/>
            <a:t>Ability to estimate and graph total household sizes with respect to time.</a:t>
          </a:r>
          <a:endParaRPr lang="en-US" sz="1400" dirty="0"/>
        </a:p>
      </dgm:t>
    </dgm:pt>
    <dgm:pt modelId="{AE998D74-E308-48C2-9E30-4236413FB785}" type="parTrans" cxnId="{2EB6333F-0426-41A5-AD2F-3E0C2691AE03}">
      <dgm:prSet/>
      <dgm:spPr/>
      <dgm:t>
        <a:bodyPr/>
        <a:lstStyle/>
        <a:p>
          <a:endParaRPr lang="en-US"/>
        </a:p>
      </dgm:t>
    </dgm:pt>
    <dgm:pt modelId="{258A8F8E-32DA-4FF2-9C45-9299C719483E}" type="sibTrans" cxnId="{2EB6333F-0426-41A5-AD2F-3E0C2691AE03}">
      <dgm:prSet/>
      <dgm:spPr/>
      <dgm:t>
        <a:bodyPr/>
        <a:lstStyle/>
        <a:p>
          <a:endParaRPr lang="en-US"/>
        </a:p>
      </dgm:t>
    </dgm:pt>
    <dgm:pt modelId="{00237CA1-E105-4624-B2D6-98461F87A22D}">
      <dgm:prSet phldrT="[Text]" custT="1"/>
      <dgm:spPr/>
      <dgm:t>
        <a:bodyPr/>
        <a:lstStyle/>
        <a:p>
          <a:r>
            <a:rPr lang="en-US" sz="1400" dirty="0" smtClean="0"/>
            <a:t>Ability to estimate household size per given age ranges with respect to time.</a:t>
          </a:r>
          <a:endParaRPr lang="en-US" sz="1400" dirty="0"/>
        </a:p>
      </dgm:t>
    </dgm:pt>
    <dgm:pt modelId="{0F429790-E933-4807-871B-DEEA41084440}" type="parTrans" cxnId="{65FD85C3-7C1A-43A4-BFF4-1010CF619D7C}">
      <dgm:prSet/>
      <dgm:spPr/>
      <dgm:t>
        <a:bodyPr/>
        <a:lstStyle/>
        <a:p>
          <a:endParaRPr lang="en-US"/>
        </a:p>
      </dgm:t>
    </dgm:pt>
    <dgm:pt modelId="{6ADEBDD4-DA7E-403A-BE5A-A5033152FF20}" type="sibTrans" cxnId="{65FD85C3-7C1A-43A4-BFF4-1010CF619D7C}">
      <dgm:prSet/>
      <dgm:spPr/>
      <dgm:t>
        <a:bodyPr/>
        <a:lstStyle/>
        <a:p>
          <a:endParaRPr lang="en-US"/>
        </a:p>
      </dgm:t>
    </dgm:pt>
    <dgm:pt modelId="{A7B2E039-23F6-40E7-825D-CF06E9FCF7BF}">
      <dgm:prSet phldrT="[Text]" custT="1"/>
      <dgm:spPr/>
      <dgm:t>
        <a:bodyPr/>
        <a:lstStyle/>
        <a:p>
          <a:r>
            <a:rPr lang="en-US" sz="1400" dirty="0" smtClean="0"/>
            <a:t>Speed of computations</a:t>
          </a:r>
          <a:endParaRPr lang="en-US" sz="1400" dirty="0"/>
        </a:p>
      </dgm:t>
    </dgm:pt>
    <dgm:pt modelId="{264CA2EB-1AA9-4A51-B406-C678929FFEDC}" type="parTrans" cxnId="{8201F7E2-BEB5-4C5A-9CDB-E1F5979A0E98}">
      <dgm:prSet/>
      <dgm:spPr/>
      <dgm:t>
        <a:bodyPr/>
        <a:lstStyle/>
        <a:p>
          <a:endParaRPr lang="en-US"/>
        </a:p>
      </dgm:t>
    </dgm:pt>
    <dgm:pt modelId="{E202FDD5-5114-43C7-9FC5-8221B6B3E240}" type="sibTrans" cxnId="{8201F7E2-BEB5-4C5A-9CDB-E1F5979A0E98}">
      <dgm:prSet/>
      <dgm:spPr/>
      <dgm:t>
        <a:bodyPr/>
        <a:lstStyle/>
        <a:p>
          <a:endParaRPr lang="en-US"/>
        </a:p>
      </dgm:t>
    </dgm:pt>
    <dgm:pt modelId="{35565DF5-63F8-40C8-9C45-129F5FCB72DF}">
      <dgm:prSet custT="1"/>
      <dgm:spPr/>
      <dgm:t>
        <a:bodyPr/>
        <a:lstStyle/>
        <a:p>
          <a:r>
            <a:rPr lang="en-US" sz="1400" dirty="0" smtClean="0"/>
            <a:t>Sensitivity to varying parameter values</a:t>
          </a:r>
          <a:endParaRPr lang="en-US" sz="1400" dirty="0"/>
        </a:p>
      </dgm:t>
    </dgm:pt>
    <dgm:pt modelId="{D1571934-B623-472C-9364-5319EB71EA6D}" type="parTrans" cxnId="{57A0B84B-AFB0-40E6-897D-C202477050B6}">
      <dgm:prSet/>
      <dgm:spPr/>
      <dgm:t>
        <a:bodyPr/>
        <a:lstStyle/>
        <a:p>
          <a:endParaRPr lang="en-US"/>
        </a:p>
      </dgm:t>
    </dgm:pt>
    <dgm:pt modelId="{F8EC8609-2DFF-426E-B356-AFA7502AC61A}" type="sibTrans" cxnId="{57A0B84B-AFB0-40E6-897D-C202477050B6}">
      <dgm:prSet/>
      <dgm:spPr/>
      <dgm:t>
        <a:bodyPr/>
        <a:lstStyle/>
        <a:p>
          <a:endParaRPr lang="en-US"/>
        </a:p>
      </dgm:t>
    </dgm:pt>
    <dgm:pt modelId="{7A05EC2F-DAC7-472C-9761-8016742C0E52}" type="pres">
      <dgm:prSet presAssocID="{82F6929F-6344-4CB3-97CA-7AA3C5DE4C52}" presName="hierChild1" presStyleCnt="0">
        <dgm:presLayoutVars>
          <dgm:orgChart val="1"/>
          <dgm:chPref val="1"/>
          <dgm:dir/>
          <dgm:animOne val="branch"/>
          <dgm:animLvl val="lvl"/>
          <dgm:resizeHandles/>
        </dgm:presLayoutVars>
      </dgm:prSet>
      <dgm:spPr/>
    </dgm:pt>
    <dgm:pt modelId="{31E62A81-4DDF-4724-8798-76CA44E166DF}" type="pres">
      <dgm:prSet presAssocID="{36B5438C-4838-4A68-AC52-982E813EB1B8}" presName="hierRoot1" presStyleCnt="0">
        <dgm:presLayoutVars>
          <dgm:hierBranch val="init"/>
        </dgm:presLayoutVars>
      </dgm:prSet>
      <dgm:spPr/>
    </dgm:pt>
    <dgm:pt modelId="{49EFDAB6-5B3A-45E5-99B6-0F541242F0E9}" type="pres">
      <dgm:prSet presAssocID="{36B5438C-4838-4A68-AC52-982E813EB1B8}" presName="rootComposite1" presStyleCnt="0"/>
      <dgm:spPr/>
    </dgm:pt>
    <dgm:pt modelId="{9A27EB4B-3A59-4D06-8E68-432C37E74599}" type="pres">
      <dgm:prSet presAssocID="{36B5438C-4838-4A68-AC52-982E813EB1B8}" presName="rootText1" presStyleLbl="node0" presStyleIdx="0" presStyleCnt="1">
        <dgm:presLayoutVars>
          <dgm:chPref val="3"/>
        </dgm:presLayoutVars>
      </dgm:prSet>
      <dgm:spPr/>
      <dgm:t>
        <a:bodyPr/>
        <a:lstStyle/>
        <a:p>
          <a:endParaRPr lang="en-US"/>
        </a:p>
      </dgm:t>
    </dgm:pt>
    <dgm:pt modelId="{374AFB83-A040-4DA4-B7CD-D06A132C595E}" type="pres">
      <dgm:prSet presAssocID="{36B5438C-4838-4A68-AC52-982E813EB1B8}" presName="rootConnector1" presStyleLbl="node1" presStyleIdx="0" presStyleCnt="0"/>
      <dgm:spPr/>
    </dgm:pt>
    <dgm:pt modelId="{EA7F3B07-13B4-4772-AEB4-399790B812AF}" type="pres">
      <dgm:prSet presAssocID="{36B5438C-4838-4A68-AC52-982E813EB1B8}" presName="hierChild2" presStyleCnt="0"/>
      <dgm:spPr/>
    </dgm:pt>
    <dgm:pt modelId="{873C6C3B-5362-43A2-8C20-0EC9FCB828E8}" type="pres">
      <dgm:prSet presAssocID="{AE998D74-E308-48C2-9E30-4236413FB785}" presName="Name37" presStyleLbl="parChTrans1D2" presStyleIdx="0" presStyleCnt="4"/>
      <dgm:spPr/>
    </dgm:pt>
    <dgm:pt modelId="{A374CE13-7D42-4670-A26E-E0D98AB275B2}" type="pres">
      <dgm:prSet presAssocID="{8D258F6D-FF1E-485B-BE5E-117C61FFCEA7}" presName="hierRoot2" presStyleCnt="0">
        <dgm:presLayoutVars>
          <dgm:hierBranch val="init"/>
        </dgm:presLayoutVars>
      </dgm:prSet>
      <dgm:spPr/>
    </dgm:pt>
    <dgm:pt modelId="{50DCFDAF-78BA-4E35-BE00-A7E0A82934A3}" type="pres">
      <dgm:prSet presAssocID="{8D258F6D-FF1E-485B-BE5E-117C61FFCEA7}" presName="rootComposite" presStyleCnt="0"/>
      <dgm:spPr/>
    </dgm:pt>
    <dgm:pt modelId="{5D442855-BE23-457A-95C0-91436EE40780}" type="pres">
      <dgm:prSet presAssocID="{8D258F6D-FF1E-485B-BE5E-117C61FFCEA7}" presName="rootText" presStyleLbl="node2" presStyleIdx="0" presStyleCnt="4">
        <dgm:presLayoutVars>
          <dgm:chPref val="3"/>
        </dgm:presLayoutVars>
      </dgm:prSet>
      <dgm:spPr/>
      <dgm:t>
        <a:bodyPr/>
        <a:lstStyle/>
        <a:p>
          <a:endParaRPr lang="en-US"/>
        </a:p>
      </dgm:t>
    </dgm:pt>
    <dgm:pt modelId="{16A1C199-BFC2-47E0-8EEC-89319C8BB0C7}" type="pres">
      <dgm:prSet presAssocID="{8D258F6D-FF1E-485B-BE5E-117C61FFCEA7}" presName="rootConnector" presStyleLbl="node2" presStyleIdx="0" presStyleCnt="4"/>
      <dgm:spPr/>
    </dgm:pt>
    <dgm:pt modelId="{4DFACF1F-A850-4C63-9B16-76BD0A844FD7}" type="pres">
      <dgm:prSet presAssocID="{8D258F6D-FF1E-485B-BE5E-117C61FFCEA7}" presName="hierChild4" presStyleCnt="0"/>
      <dgm:spPr/>
    </dgm:pt>
    <dgm:pt modelId="{0AAB8236-4888-4026-AB32-1FDDCF1337A5}" type="pres">
      <dgm:prSet presAssocID="{8D258F6D-FF1E-485B-BE5E-117C61FFCEA7}" presName="hierChild5" presStyleCnt="0"/>
      <dgm:spPr/>
    </dgm:pt>
    <dgm:pt modelId="{7D185BE9-D324-434C-9D92-98AD5A0EA1F1}" type="pres">
      <dgm:prSet presAssocID="{0F429790-E933-4807-871B-DEEA41084440}" presName="Name37" presStyleLbl="parChTrans1D2" presStyleIdx="1" presStyleCnt="4"/>
      <dgm:spPr/>
    </dgm:pt>
    <dgm:pt modelId="{5716F3E2-0BAA-46EC-BF67-1F3297CABBA8}" type="pres">
      <dgm:prSet presAssocID="{00237CA1-E105-4624-B2D6-98461F87A22D}" presName="hierRoot2" presStyleCnt="0">
        <dgm:presLayoutVars>
          <dgm:hierBranch val="init"/>
        </dgm:presLayoutVars>
      </dgm:prSet>
      <dgm:spPr/>
    </dgm:pt>
    <dgm:pt modelId="{89CE6C86-9ED7-4329-9E12-1D9B1263857E}" type="pres">
      <dgm:prSet presAssocID="{00237CA1-E105-4624-B2D6-98461F87A22D}" presName="rootComposite" presStyleCnt="0"/>
      <dgm:spPr/>
    </dgm:pt>
    <dgm:pt modelId="{44F08ACE-C85C-4250-9FDD-B134CC5E63B7}" type="pres">
      <dgm:prSet presAssocID="{00237CA1-E105-4624-B2D6-98461F87A22D}" presName="rootText" presStyleLbl="node2" presStyleIdx="1" presStyleCnt="4">
        <dgm:presLayoutVars>
          <dgm:chPref val="3"/>
        </dgm:presLayoutVars>
      </dgm:prSet>
      <dgm:spPr/>
      <dgm:t>
        <a:bodyPr/>
        <a:lstStyle/>
        <a:p>
          <a:endParaRPr lang="en-US"/>
        </a:p>
      </dgm:t>
    </dgm:pt>
    <dgm:pt modelId="{E486A5C1-311C-41DE-942C-D0BEF37037DC}" type="pres">
      <dgm:prSet presAssocID="{00237CA1-E105-4624-B2D6-98461F87A22D}" presName="rootConnector" presStyleLbl="node2" presStyleIdx="1" presStyleCnt="4"/>
      <dgm:spPr/>
    </dgm:pt>
    <dgm:pt modelId="{2EC0B1A5-44CA-47D0-981A-941894EAD8CF}" type="pres">
      <dgm:prSet presAssocID="{00237CA1-E105-4624-B2D6-98461F87A22D}" presName="hierChild4" presStyleCnt="0"/>
      <dgm:spPr/>
    </dgm:pt>
    <dgm:pt modelId="{897CCC48-955B-4645-ACAE-76A54CD4EC87}" type="pres">
      <dgm:prSet presAssocID="{00237CA1-E105-4624-B2D6-98461F87A22D}" presName="hierChild5" presStyleCnt="0"/>
      <dgm:spPr/>
    </dgm:pt>
    <dgm:pt modelId="{F3A06B61-B106-4499-BB7C-4983D2F5CCE7}" type="pres">
      <dgm:prSet presAssocID="{264CA2EB-1AA9-4A51-B406-C678929FFEDC}" presName="Name37" presStyleLbl="parChTrans1D2" presStyleIdx="2" presStyleCnt="4"/>
      <dgm:spPr/>
    </dgm:pt>
    <dgm:pt modelId="{FFC1D588-8238-4839-B69E-F10D816A2132}" type="pres">
      <dgm:prSet presAssocID="{A7B2E039-23F6-40E7-825D-CF06E9FCF7BF}" presName="hierRoot2" presStyleCnt="0">
        <dgm:presLayoutVars>
          <dgm:hierBranch val="init"/>
        </dgm:presLayoutVars>
      </dgm:prSet>
      <dgm:spPr/>
    </dgm:pt>
    <dgm:pt modelId="{D1C54DDF-5C54-403C-AD5A-920E69E50B90}" type="pres">
      <dgm:prSet presAssocID="{A7B2E039-23F6-40E7-825D-CF06E9FCF7BF}" presName="rootComposite" presStyleCnt="0"/>
      <dgm:spPr/>
    </dgm:pt>
    <dgm:pt modelId="{B2509709-9A35-4985-8CF7-EF6FA82CE5CF}" type="pres">
      <dgm:prSet presAssocID="{A7B2E039-23F6-40E7-825D-CF06E9FCF7BF}" presName="rootText" presStyleLbl="node2" presStyleIdx="2" presStyleCnt="4">
        <dgm:presLayoutVars>
          <dgm:chPref val="3"/>
        </dgm:presLayoutVars>
      </dgm:prSet>
      <dgm:spPr/>
      <dgm:t>
        <a:bodyPr/>
        <a:lstStyle/>
        <a:p>
          <a:endParaRPr lang="en-US"/>
        </a:p>
      </dgm:t>
    </dgm:pt>
    <dgm:pt modelId="{C7D8302E-122D-4F27-83E6-DB141BF96063}" type="pres">
      <dgm:prSet presAssocID="{A7B2E039-23F6-40E7-825D-CF06E9FCF7BF}" presName="rootConnector" presStyleLbl="node2" presStyleIdx="2" presStyleCnt="4"/>
      <dgm:spPr/>
    </dgm:pt>
    <dgm:pt modelId="{27134455-041E-4A33-9499-3999EDA65772}" type="pres">
      <dgm:prSet presAssocID="{A7B2E039-23F6-40E7-825D-CF06E9FCF7BF}" presName="hierChild4" presStyleCnt="0"/>
      <dgm:spPr/>
    </dgm:pt>
    <dgm:pt modelId="{C866DAA2-35B7-4853-B1A6-CAFC47502CE6}" type="pres">
      <dgm:prSet presAssocID="{A7B2E039-23F6-40E7-825D-CF06E9FCF7BF}" presName="hierChild5" presStyleCnt="0"/>
      <dgm:spPr/>
    </dgm:pt>
    <dgm:pt modelId="{9DA8D8CC-8B68-4663-9D08-3AF4F2C8E4C0}" type="pres">
      <dgm:prSet presAssocID="{D1571934-B623-472C-9364-5319EB71EA6D}" presName="Name37" presStyleLbl="parChTrans1D2" presStyleIdx="3" presStyleCnt="4"/>
      <dgm:spPr/>
    </dgm:pt>
    <dgm:pt modelId="{C539148B-5426-43F6-826D-D767246F4E7C}" type="pres">
      <dgm:prSet presAssocID="{35565DF5-63F8-40C8-9C45-129F5FCB72DF}" presName="hierRoot2" presStyleCnt="0">
        <dgm:presLayoutVars>
          <dgm:hierBranch val="init"/>
        </dgm:presLayoutVars>
      </dgm:prSet>
      <dgm:spPr/>
    </dgm:pt>
    <dgm:pt modelId="{5B6AF6E8-A8E4-4AD2-8001-2F5A603D5144}" type="pres">
      <dgm:prSet presAssocID="{35565DF5-63F8-40C8-9C45-129F5FCB72DF}" presName="rootComposite" presStyleCnt="0"/>
      <dgm:spPr/>
    </dgm:pt>
    <dgm:pt modelId="{9AFDE045-2B61-4150-81C2-B35FD8E5C827}" type="pres">
      <dgm:prSet presAssocID="{35565DF5-63F8-40C8-9C45-129F5FCB72DF}" presName="rootText" presStyleLbl="node2" presStyleIdx="3" presStyleCnt="4">
        <dgm:presLayoutVars>
          <dgm:chPref val="3"/>
        </dgm:presLayoutVars>
      </dgm:prSet>
      <dgm:spPr/>
      <dgm:t>
        <a:bodyPr/>
        <a:lstStyle/>
        <a:p>
          <a:endParaRPr lang="en-US"/>
        </a:p>
      </dgm:t>
    </dgm:pt>
    <dgm:pt modelId="{1E35E93C-1ECE-46CA-8A4A-40771B87FCBA}" type="pres">
      <dgm:prSet presAssocID="{35565DF5-63F8-40C8-9C45-129F5FCB72DF}" presName="rootConnector" presStyleLbl="node2" presStyleIdx="3" presStyleCnt="4"/>
      <dgm:spPr/>
    </dgm:pt>
    <dgm:pt modelId="{40AAF4AF-924B-48D3-A1AF-F762DABECD54}" type="pres">
      <dgm:prSet presAssocID="{35565DF5-63F8-40C8-9C45-129F5FCB72DF}" presName="hierChild4" presStyleCnt="0"/>
      <dgm:spPr/>
    </dgm:pt>
    <dgm:pt modelId="{863CA22C-0486-4623-BCC8-57DBA1A78B7D}" type="pres">
      <dgm:prSet presAssocID="{35565DF5-63F8-40C8-9C45-129F5FCB72DF}" presName="hierChild5" presStyleCnt="0"/>
      <dgm:spPr/>
    </dgm:pt>
    <dgm:pt modelId="{C4125D7E-1DA9-4277-A7C0-BFCD0F605719}" type="pres">
      <dgm:prSet presAssocID="{36B5438C-4838-4A68-AC52-982E813EB1B8}" presName="hierChild3" presStyleCnt="0"/>
      <dgm:spPr/>
    </dgm:pt>
  </dgm:ptLst>
  <dgm:cxnLst>
    <dgm:cxn modelId="{8201F7E2-BEB5-4C5A-9CDB-E1F5979A0E98}" srcId="{36B5438C-4838-4A68-AC52-982E813EB1B8}" destId="{A7B2E039-23F6-40E7-825D-CF06E9FCF7BF}" srcOrd="2" destOrd="0" parTransId="{264CA2EB-1AA9-4A51-B406-C678929FFEDC}" sibTransId="{E202FDD5-5114-43C7-9FC5-8221B6B3E240}"/>
    <dgm:cxn modelId="{9557A035-B68E-416D-95DD-31DC7257FB4F}" type="presOf" srcId="{00237CA1-E105-4624-B2D6-98461F87A22D}" destId="{44F08ACE-C85C-4250-9FDD-B134CC5E63B7}" srcOrd="0" destOrd="0" presId="urn:microsoft.com/office/officeart/2005/8/layout/orgChart1"/>
    <dgm:cxn modelId="{2EB6333F-0426-41A5-AD2F-3E0C2691AE03}" srcId="{36B5438C-4838-4A68-AC52-982E813EB1B8}" destId="{8D258F6D-FF1E-485B-BE5E-117C61FFCEA7}" srcOrd="0" destOrd="0" parTransId="{AE998D74-E308-48C2-9E30-4236413FB785}" sibTransId="{258A8F8E-32DA-4FF2-9C45-9299C719483E}"/>
    <dgm:cxn modelId="{0052A0C6-85DC-483F-836C-159B65618E5B}" srcId="{82F6929F-6344-4CB3-97CA-7AA3C5DE4C52}" destId="{36B5438C-4838-4A68-AC52-982E813EB1B8}" srcOrd="0" destOrd="0" parTransId="{EA9F3AF2-A24B-45D7-85D2-250B7C2FEFC6}" sibTransId="{B1DED77F-457D-40BC-9248-26FF986C9B83}"/>
    <dgm:cxn modelId="{E946A35A-61B9-44BD-B7DA-B18A50A19177}" type="presOf" srcId="{A7B2E039-23F6-40E7-825D-CF06E9FCF7BF}" destId="{B2509709-9A35-4985-8CF7-EF6FA82CE5CF}" srcOrd="0" destOrd="0" presId="urn:microsoft.com/office/officeart/2005/8/layout/orgChart1"/>
    <dgm:cxn modelId="{57A0B84B-AFB0-40E6-897D-C202477050B6}" srcId="{36B5438C-4838-4A68-AC52-982E813EB1B8}" destId="{35565DF5-63F8-40C8-9C45-129F5FCB72DF}" srcOrd="3" destOrd="0" parTransId="{D1571934-B623-472C-9364-5319EB71EA6D}" sibTransId="{F8EC8609-2DFF-426E-B356-AFA7502AC61A}"/>
    <dgm:cxn modelId="{2F361F8D-6454-43A2-ABEC-993E28C28A6E}" type="presOf" srcId="{8D258F6D-FF1E-485B-BE5E-117C61FFCEA7}" destId="{16A1C199-BFC2-47E0-8EEC-89319C8BB0C7}" srcOrd="1" destOrd="0" presId="urn:microsoft.com/office/officeart/2005/8/layout/orgChart1"/>
    <dgm:cxn modelId="{4DCD94E6-A837-4E9D-88E8-7346DA5781A8}" type="presOf" srcId="{00237CA1-E105-4624-B2D6-98461F87A22D}" destId="{E486A5C1-311C-41DE-942C-D0BEF37037DC}" srcOrd="1" destOrd="0" presId="urn:microsoft.com/office/officeart/2005/8/layout/orgChart1"/>
    <dgm:cxn modelId="{BFE1EE7E-700B-4EF1-8EE4-3844EFFB15CD}" type="presOf" srcId="{D1571934-B623-472C-9364-5319EB71EA6D}" destId="{9DA8D8CC-8B68-4663-9D08-3AF4F2C8E4C0}" srcOrd="0" destOrd="0" presId="urn:microsoft.com/office/officeart/2005/8/layout/orgChart1"/>
    <dgm:cxn modelId="{486FFA6F-8ACD-4A1B-A789-ADA19648850E}" type="presOf" srcId="{8D258F6D-FF1E-485B-BE5E-117C61FFCEA7}" destId="{5D442855-BE23-457A-95C0-91436EE40780}" srcOrd="0" destOrd="0" presId="urn:microsoft.com/office/officeart/2005/8/layout/orgChart1"/>
    <dgm:cxn modelId="{65FD85C3-7C1A-43A4-BFF4-1010CF619D7C}" srcId="{36B5438C-4838-4A68-AC52-982E813EB1B8}" destId="{00237CA1-E105-4624-B2D6-98461F87A22D}" srcOrd="1" destOrd="0" parTransId="{0F429790-E933-4807-871B-DEEA41084440}" sibTransId="{6ADEBDD4-DA7E-403A-BE5A-A5033152FF20}"/>
    <dgm:cxn modelId="{B428780A-6A5F-484E-90A1-848297812048}" type="presOf" srcId="{36B5438C-4838-4A68-AC52-982E813EB1B8}" destId="{9A27EB4B-3A59-4D06-8E68-432C37E74599}" srcOrd="0" destOrd="0" presId="urn:microsoft.com/office/officeart/2005/8/layout/orgChart1"/>
    <dgm:cxn modelId="{33DCF0A1-DCFC-4541-8BA5-529615394FA6}" type="presOf" srcId="{35565DF5-63F8-40C8-9C45-129F5FCB72DF}" destId="{9AFDE045-2B61-4150-81C2-B35FD8E5C827}" srcOrd="0" destOrd="0" presId="urn:microsoft.com/office/officeart/2005/8/layout/orgChart1"/>
    <dgm:cxn modelId="{A8EA082C-33A2-46F9-951A-1742EDD07F11}" type="presOf" srcId="{0F429790-E933-4807-871B-DEEA41084440}" destId="{7D185BE9-D324-434C-9D92-98AD5A0EA1F1}" srcOrd="0" destOrd="0" presId="urn:microsoft.com/office/officeart/2005/8/layout/orgChart1"/>
    <dgm:cxn modelId="{DEEEE379-EB13-49CF-A83C-28DC1FC6FFD1}" type="presOf" srcId="{A7B2E039-23F6-40E7-825D-CF06E9FCF7BF}" destId="{C7D8302E-122D-4F27-83E6-DB141BF96063}" srcOrd="1" destOrd="0" presId="urn:microsoft.com/office/officeart/2005/8/layout/orgChart1"/>
    <dgm:cxn modelId="{627BB916-D81E-4E3A-9A3B-22FA4ED82500}" type="presOf" srcId="{82F6929F-6344-4CB3-97CA-7AA3C5DE4C52}" destId="{7A05EC2F-DAC7-472C-9761-8016742C0E52}" srcOrd="0" destOrd="0" presId="urn:microsoft.com/office/officeart/2005/8/layout/orgChart1"/>
    <dgm:cxn modelId="{779BB4DE-F2A9-476A-931F-969AA524FEEC}" type="presOf" srcId="{35565DF5-63F8-40C8-9C45-129F5FCB72DF}" destId="{1E35E93C-1ECE-46CA-8A4A-40771B87FCBA}" srcOrd="1" destOrd="0" presId="urn:microsoft.com/office/officeart/2005/8/layout/orgChart1"/>
    <dgm:cxn modelId="{62CFBAF9-374A-4FC7-95D4-4AB1EFD8DEB3}" type="presOf" srcId="{AE998D74-E308-48C2-9E30-4236413FB785}" destId="{873C6C3B-5362-43A2-8C20-0EC9FCB828E8}" srcOrd="0" destOrd="0" presId="urn:microsoft.com/office/officeart/2005/8/layout/orgChart1"/>
    <dgm:cxn modelId="{90BD9ADC-CA32-4FE6-9828-9CBD5F55C65F}" type="presOf" srcId="{264CA2EB-1AA9-4A51-B406-C678929FFEDC}" destId="{F3A06B61-B106-4499-BB7C-4983D2F5CCE7}" srcOrd="0" destOrd="0" presId="urn:microsoft.com/office/officeart/2005/8/layout/orgChart1"/>
    <dgm:cxn modelId="{412588D2-EAC1-4B06-BAEE-6E0CF0153129}" type="presOf" srcId="{36B5438C-4838-4A68-AC52-982E813EB1B8}" destId="{374AFB83-A040-4DA4-B7CD-D06A132C595E}" srcOrd="1" destOrd="0" presId="urn:microsoft.com/office/officeart/2005/8/layout/orgChart1"/>
    <dgm:cxn modelId="{47EF27A1-9206-4DE7-8840-111B6ACAA088}" type="presParOf" srcId="{7A05EC2F-DAC7-472C-9761-8016742C0E52}" destId="{31E62A81-4DDF-4724-8798-76CA44E166DF}" srcOrd="0" destOrd="0" presId="urn:microsoft.com/office/officeart/2005/8/layout/orgChart1"/>
    <dgm:cxn modelId="{765B50C5-2B1E-4B82-8AD0-6A535E8240E7}" type="presParOf" srcId="{31E62A81-4DDF-4724-8798-76CA44E166DF}" destId="{49EFDAB6-5B3A-45E5-99B6-0F541242F0E9}" srcOrd="0" destOrd="0" presId="urn:microsoft.com/office/officeart/2005/8/layout/orgChart1"/>
    <dgm:cxn modelId="{3630CCE2-2F5E-474C-B76A-9B2104E10FD6}" type="presParOf" srcId="{49EFDAB6-5B3A-45E5-99B6-0F541242F0E9}" destId="{9A27EB4B-3A59-4D06-8E68-432C37E74599}" srcOrd="0" destOrd="0" presId="urn:microsoft.com/office/officeart/2005/8/layout/orgChart1"/>
    <dgm:cxn modelId="{015A745A-0066-4B71-B71D-112D5A77AD70}" type="presParOf" srcId="{49EFDAB6-5B3A-45E5-99B6-0F541242F0E9}" destId="{374AFB83-A040-4DA4-B7CD-D06A132C595E}" srcOrd="1" destOrd="0" presId="urn:microsoft.com/office/officeart/2005/8/layout/orgChart1"/>
    <dgm:cxn modelId="{84783716-D346-44D4-A78C-43B7914F7AEB}" type="presParOf" srcId="{31E62A81-4DDF-4724-8798-76CA44E166DF}" destId="{EA7F3B07-13B4-4772-AEB4-399790B812AF}" srcOrd="1" destOrd="0" presId="urn:microsoft.com/office/officeart/2005/8/layout/orgChart1"/>
    <dgm:cxn modelId="{552BEAD3-51B4-4519-8614-A294BAC33933}" type="presParOf" srcId="{EA7F3B07-13B4-4772-AEB4-399790B812AF}" destId="{873C6C3B-5362-43A2-8C20-0EC9FCB828E8}" srcOrd="0" destOrd="0" presId="urn:microsoft.com/office/officeart/2005/8/layout/orgChart1"/>
    <dgm:cxn modelId="{8A07202C-E33C-4875-8132-5193F5E98086}" type="presParOf" srcId="{EA7F3B07-13B4-4772-AEB4-399790B812AF}" destId="{A374CE13-7D42-4670-A26E-E0D98AB275B2}" srcOrd="1" destOrd="0" presId="urn:microsoft.com/office/officeart/2005/8/layout/orgChart1"/>
    <dgm:cxn modelId="{E3AC68BB-904E-416A-8613-0FD75EB5FB91}" type="presParOf" srcId="{A374CE13-7D42-4670-A26E-E0D98AB275B2}" destId="{50DCFDAF-78BA-4E35-BE00-A7E0A82934A3}" srcOrd="0" destOrd="0" presId="urn:microsoft.com/office/officeart/2005/8/layout/orgChart1"/>
    <dgm:cxn modelId="{B87B76AF-20B6-4F16-82EB-32E7BD99039A}" type="presParOf" srcId="{50DCFDAF-78BA-4E35-BE00-A7E0A82934A3}" destId="{5D442855-BE23-457A-95C0-91436EE40780}" srcOrd="0" destOrd="0" presId="urn:microsoft.com/office/officeart/2005/8/layout/orgChart1"/>
    <dgm:cxn modelId="{7495BC9D-2276-4A5D-ABD6-03486E9C1684}" type="presParOf" srcId="{50DCFDAF-78BA-4E35-BE00-A7E0A82934A3}" destId="{16A1C199-BFC2-47E0-8EEC-89319C8BB0C7}" srcOrd="1" destOrd="0" presId="urn:microsoft.com/office/officeart/2005/8/layout/orgChart1"/>
    <dgm:cxn modelId="{3345D943-7E62-423E-90BF-7D7E116C51FE}" type="presParOf" srcId="{A374CE13-7D42-4670-A26E-E0D98AB275B2}" destId="{4DFACF1F-A850-4C63-9B16-76BD0A844FD7}" srcOrd="1" destOrd="0" presId="urn:microsoft.com/office/officeart/2005/8/layout/orgChart1"/>
    <dgm:cxn modelId="{098895AC-F851-4171-8FA9-56F38321A8E5}" type="presParOf" srcId="{A374CE13-7D42-4670-A26E-E0D98AB275B2}" destId="{0AAB8236-4888-4026-AB32-1FDDCF1337A5}" srcOrd="2" destOrd="0" presId="urn:microsoft.com/office/officeart/2005/8/layout/orgChart1"/>
    <dgm:cxn modelId="{42012E14-19FD-404A-B26B-026B744C600F}" type="presParOf" srcId="{EA7F3B07-13B4-4772-AEB4-399790B812AF}" destId="{7D185BE9-D324-434C-9D92-98AD5A0EA1F1}" srcOrd="2" destOrd="0" presId="urn:microsoft.com/office/officeart/2005/8/layout/orgChart1"/>
    <dgm:cxn modelId="{095603C7-9C74-44F4-8EB3-3588A72D87A7}" type="presParOf" srcId="{EA7F3B07-13B4-4772-AEB4-399790B812AF}" destId="{5716F3E2-0BAA-46EC-BF67-1F3297CABBA8}" srcOrd="3" destOrd="0" presId="urn:microsoft.com/office/officeart/2005/8/layout/orgChart1"/>
    <dgm:cxn modelId="{70BB263B-70DD-43E5-BD0F-1209C3273944}" type="presParOf" srcId="{5716F3E2-0BAA-46EC-BF67-1F3297CABBA8}" destId="{89CE6C86-9ED7-4329-9E12-1D9B1263857E}" srcOrd="0" destOrd="0" presId="urn:microsoft.com/office/officeart/2005/8/layout/orgChart1"/>
    <dgm:cxn modelId="{7ADE9A8D-D741-4FDD-B229-23D9D6ECD58D}" type="presParOf" srcId="{89CE6C86-9ED7-4329-9E12-1D9B1263857E}" destId="{44F08ACE-C85C-4250-9FDD-B134CC5E63B7}" srcOrd="0" destOrd="0" presId="urn:microsoft.com/office/officeart/2005/8/layout/orgChart1"/>
    <dgm:cxn modelId="{073832E7-1E96-4F94-AEF7-D24A0C3DDBD8}" type="presParOf" srcId="{89CE6C86-9ED7-4329-9E12-1D9B1263857E}" destId="{E486A5C1-311C-41DE-942C-D0BEF37037DC}" srcOrd="1" destOrd="0" presId="urn:microsoft.com/office/officeart/2005/8/layout/orgChart1"/>
    <dgm:cxn modelId="{A6E6640E-8A9A-4528-A71A-3F0433DEB257}" type="presParOf" srcId="{5716F3E2-0BAA-46EC-BF67-1F3297CABBA8}" destId="{2EC0B1A5-44CA-47D0-981A-941894EAD8CF}" srcOrd="1" destOrd="0" presId="urn:microsoft.com/office/officeart/2005/8/layout/orgChart1"/>
    <dgm:cxn modelId="{0732045D-73E4-4DAA-B4C2-D6C4872FD1B4}" type="presParOf" srcId="{5716F3E2-0BAA-46EC-BF67-1F3297CABBA8}" destId="{897CCC48-955B-4645-ACAE-76A54CD4EC87}" srcOrd="2" destOrd="0" presId="urn:microsoft.com/office/officeart/2005/8/layout/orgChart1"/>
    <dgm:cxn modelId="{AC0AA7A7-6721-494C-843D-8EBDF981DB21}" type="presParOf" srcId="{EA7F3B07-13B4-4772-AEB4-399790B812AF}" destId="{F3A06B61-B106-4499-BB7C-4983D2F5CCE7}" srcOrd="4" destOrd="0" presId="urn:microsoft.com/office/officeart/2005/8/layout/orgChart1"/>
    <dgm:cxn modelId="{51E51BDA-DF2A-40CD-8286-FCFA3D623C69}" type="presParOf" srcId="{EA7F3B07-13B4-4772-AEB4-399790B812AF}" destId="{FFC1D588-8238-4839-B69E-F10D816A2132}" srcOrd="5" destOrd="0" presId="urn:microsoft.com/office/officeart/2005/8/layout/orgChart1"/>
    <dgm:cxn modelId="{7170D7CB-24BB-4154-A5EF-9A7198FE11DF}" type="presParOf" srcId="{FFC1D588-8238-4839-B69E-F10D816A2132}" destId="{D1C54DDF-5C54-403C-AD5A-920E69E50B90}" srcOrd="0" destOrd="0" presId="urn:microsoft.com/office/officeart/2005/8/layout/orgChart1"/>
    <dgm:cxn modelId="{3FF2029F-69E4-4718-83AB-B5760F3104FC}" type="presParOf" srcId="{D1C54DDF-5C54-403C-AD5A-920E69E50B90}" destId="{B2509709-9A35-4985-8CF7-EF6FA82CE5CF}" srcOrd="0" destOrd="0" presId="urn:microsoft.com/office/officeart/2005/8/layout/orgChart1"/>
    <dgm:cxn modelId="{F4F67BE3-674B-4196-8671-E0ADADDAC83D}" type="presParOf" srcId="{D1C54DDF-5C54-403C-AD5A-920E69E50B90}" destId="{C7D8302E-122D-4F27-83E6-DB141BF96063}" srcOrd="1" destOrd="0" presId="urn:microsoft.com/office/officeart/2005/8/layout/orgChart1"/>
    <dgm:cxn modelId="{C2524F4D-A759-4CE8-B27F-326F4710E2C3}" type="presParOf" srcId="{FFC1D588-8238-4839-B69E-F10D816A2132}" destId="{27134455-041E-4A33-9499-3999EDA65772}" srcOrd="1" destOrd="0" presId="urn:microsoft.com/office/officeart/2005/8/layout/orgChart1"/>
    <dgm:cxn modelId="{463A35E6-19F4-41D3-BD62-4B4B9A2A2124}" type="presParOf" srcId="{FFC1D588-8238-4839-B69E-F10D816A2132}" destId="{C866DAA2-35B7-4853-B1A6-CAFC47502CE6}" srcOrd="2" destOrd="0" presId="urn:microsoft.com/office/officeart/2005/8/layout/orgChart1"/>
    <dgm:cxn modelId="{3B1C5EBE-F2C4-4901-8B30-B4115BB62D36}" type="presParOf" srcId="{EA7F3B07-13B4-4772-AEB4-399790B812AF}" destId="{9DA8D8CC-8B68-4663-9D08-3AF4F2C8E4C0}" srcOrd="6" destOrd="0" presId="urn:microsoft.com/office/officeart/2005/8/layout/orgChart1"/>
    <dgm:cxn modelId="{E92FB889-F7FD-4183-BCEC-121A173ABEE1}" type="presParOf" srcId="{EA7F3B07-13B4-4772-AEB4-399790B812AF}" destId="{C539148B-5426-43F6-826D-D767246F4E7C}" srcOrd="7" destOrd="0" presId="urn:microsoft.com/office/officeart/2005/8/layout/orgChart1"/>
    <dgm:cxn modelId="{962BB768-EAF7-4AAA-BE00-6CE15650DFAD}" type="presParOf" srcId="{C539148B-5426-43F6-826D-D767246F4E7C}" destId="{5B6AF6E8-A8E4-4AD2-8001-2F5A603D5144}" srcOrd="0" destOrd="0" presId="urn:microsoft.com/office/officeart/2005/8/layout/orgChart1"/>
    <dgm:cxn modelId="{FBAA169B-03C1-48E2-A9DF-4ECA1A272829}" type="presParOf" srcId="{5B6AF6E8-A8E4-4AD2-8001-2F5A603D5144}" destId="{9AFDE045-2B61-4150-81C2-B35FD8E5C827}" srcOrd="0" destOrd="0" presId="urn:microsoft.com/office/officeart/2005/8/layout/orgChart1"/>
    <dgm:cxn modelId="{CFE7F5C2-195C-433A-BF37-A69A7F210FD2}" type="presParOf" srcId="{5B6AF6E8-A8E4-4AD2-8001-2F5A603D5144}" destId="{1E35E93C-1ECE-46CA-8A4A-40771B87FCBA}" srcOrd="1" destOrd="0" presId="urn:microsoft.com/office/officeart/2005/8/layout/orgChart1"/>
    <dgm:cxn modelId="{FC49AAB8-D908-4B1A-A4B7-1A8A58B272D8}" type="presParOf" srcId="{C539148B-5426-43F6-826D-D767246F4E7C}" destId="{40AAF4AF-924B-48D3-A1AF-F762DABECD54}" srcOrd="1" destOrd="0" presId="urn:microsoft.com/office/officeart/2005/8/layout/orgChart1"/>
    <dgm:cxn modelId="{3172CD43-41C2-45FC-AC17-07F575C7164E}" type="presParOf" srcId="{C539148B-5426-43F6-826D-D767246F4E7C}" destId="{863CA22C-0486-4623-BCC8-57DBA1A78B7D}" srcOrd="2" destOrd="0" presId="urn:microsoft.com/office/officeart/2005/8/layout/orgChart1"/>
    <dgm:cxn modelId="{BE699F10-851F-4079-8543-E2A055764D4D}" type="presParOf" srcId="{31E62A81-4DDF-4724-8798-76CA44E166DF}" destId="{C4125D7E-1DA9-4277-A7C0-BFCD0F6057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8D8CC-8B68-4663-9D08-3AF4F2C8E4C0}">
      <dsp:nvSpPr>
        <dsp:cNvPr id="0" name=""/>
        <dsp:cNvSpPr/>
      </dsp:nvSpPr>
      <dsp:spPr>
        <a:xfrm>
          <a:off x="4152900" y="2265315"/>
          <a:ext cx="3252576" cy="376331"/>
        </a:xfrm>
        <a:custGeom>
          <a:avLst/>
          <a:gdLst/>
          <a:ahLst/>
          <a:cxnLst/>
          <a:rect l="0" t="0" r="0" b="0"/>
          <a:pathLst>
            <a:path>
              <a:moveTo>
                <a:pt x="0" y="0"/>
              </a:moveTo>
              <a:lnTo>
                <a:pt x="0" y="188165"/>
              </a:lnTo>
              <a:lnTo>
                <a:pt x="3252576" y="188165"/>
              </a:lnTo>
              <a:lnTo>
                <a:pt x="3252576" y="3763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A06B61-B106-4499-BB7C-4983D2F5CCE7}">
      <dsp:nvSpPr>
        <dsp:cNvPr id="0" name=""/>
        <dsp:cNvSpPr/>
      </dsp:nvSpPr>
      <dsp:spPr>
        <a:xfrm>
          <a:off x="4152900" y="2265315"/>
          <a:ext cx="1084192" cy="376331"/>
        </a:xfrm>
        <a:custGeom>
          <a:avLst/>
          <a:gdLst/>
          <a:ahLst/>
          <a:cxnLst/>
          <a:rect l="0" t="0" r="0" b="0"/>
          <a:pathLst>
            <a:path>
              <a:moveTo>
                <a:pt x="0" y="0"/>
              </a:moveTo>
              <a:lnTo>
                <a:pt x="0" y="188165"/>
              </a:lnTo>
              <a:lnTo>
                <a:pt x="1084192" y="188165"/>
              </a:lnTo>
              <a:lnTo>
                <a:pt x="1084192" y="3763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185BE9-D324-434C-9D92-98AD5A0EA1F1}">
      <dsp:nvSpPr>
        <dsp:cNvPr id="0" name=""/>
        <dsp:cNvSpPr/>
      </dsp:nvSpPr>
      <dsp:spPr>
        <a:xfrm>
          <a:off x="3068707" y="2265315"/>
          <a:ext cx="1084192" cy="376331"/>
        </a:xfrm>
        <a:custGeom>
          <a:avLst/>
          <a:gdLst/>
          <a:ahLst/>
          <a:cxnLst/>
          <a:rect l="0" t="0" r="0" b="0"/>
          <a:pathLst>
            <a:path>
              <a:moveTo>
                <a:pt x="1084192" y="0"/>
              </a:moveTo>
              <a:lnTo>
                <a:pt x="1084192" y="188165"/>
              </a:lnTo>
              <a:lnTo>
                <a:pt x="0" y="188165"/>
              </a:lnTo>
              <a:lnTo>
                <a:pt x="0" y="3763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3C6C3B-5362-43A2-8C20-0EC9FCB828E8}">
      <dsp:nvSpPr>
        <dsp:cNvPr id="0" name=""/>
        <dsp:cNvSpPr/>
      </dsp:nvSpPr>
      <dsp:spPr>
        <a:xfrm>
          <a:off x="900323" y="2265315"/>
          <a:ext cx="3252576" cy="376331"/>
        </a:xfrm>
        <a:custGeom>
          <a:avLst/>
          <a:gdLst/>
          <a:ahLst/>
          <a:cxnLst/>
          <a:rect l="0" t="0" r="0" b="0"/>
          <a:pathLst>
            <a:path>
              <a:moveTo>
                <a:pt x="3252576" y="0"/>
              </a:moveTo>
              <a:lnTo>
                <a:pt x="3252576" y="188165"/>
              </a:lnTo>
              <a:lnTo>
                <a:pt x="0" y="188165"/>
              </a:lnTo>
              <a:lnTo>
                <a:pt x="0" y="3763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27EB4B-3A59-4D06-8E68-432C37E74599}">
      <dsp:nvSpPr>
        <dsp:cNvPr id="0" name=""/>
        <dsp:cNvSpPr/>
      </dsp:nvSpPr>
      <dsp:spPr>
        <a:xfrm>
          <a:off x="3256873" y="1369289"/>
          <a:ext cx="1792053" cy="8960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Benchmarking the two models on basis of 4 criteria:</a:t>
          </a:r>
          <a:endParaRPr lang="en-US" sz="1400" kern="1200" dirty="0"/>
        </a:p>
      </dsp:txBody>
      <dsp:txXfrm>
        <a:off x="3256873" y="1369289"/>
        <a:ext cx="1792053" cy="896026"/>
      </dsp:txXfrm>
    </dsp:sp>
    <dsp:sp modelId="{5D442855-BE23-457A-95C0-91436EE40780}">
      <dsp:nvSpPr>
        <dsp:cNvPr id="0" name=""/>
        <dsp:cNvSpPr/>
      </dsp:nvSpPr>
      <dsp:spPr>
        <a:xfrm>
          <a:off x="4296" y="2641647"/>
          <a:ext cx="1792053" cy="8960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Ability to estimate and graph total household sizes with respect to time.</a:t>
          </a:r>
          <a:endParaRPr lang="en-US" sz="1400" kern="1200" dirty="0"/>
        </a:p>
      </dsp:txBody>
      <dsp:txXfrm>
        <a:off x="4296" y="2641647"/>
        <a:ext cx="1792053" cy="896026"/>
      </dsp:txXfrm>
    </dsp:sp>
    <dsp:sp modelId="{44F08ACE-C85C-4250-9FDD-B134CC5E63B7}">
      <dsp:nvSpPr>
        <dsp:cNvPr id="0" name=""/>
        <dsp:cNvSpPr/>
      </dsp:nvSpPr>
      <dsp:spPr>
        <a:xfrm>
          <a:off x="2172680" y="2641647"/>
          <a:ext cx="1792053" cy="8960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Ability to estimate household size per given age ranges with respect to time.</a:t>
          </a:r>
          <a:endParaRPr lang="en-US" sz="1400" kern="1200" dirty="0"/>
        </a:p>
      </dsp:txBody>
      <dsp:txXfrm>
        <a:off x="2172680" y="2641647"/>
        <a:ext cx="1792053" cy="896026"/>
      </dsp:txXfrm>
    </dsp:sp>
    <dsp:sp modelId="{B2509709-9A35-4985-8CF7-EF6FA82CE5CF}">
      <dsp:nvSpPr>
        <dsp:cNvPr id="0" name=""/>
        <dsp:cNvSpPr/>
      </dsp:nvSpPr>
      <dsp:spPr>
        <a:xfrm>
          <a:off x="4341065" y="2641647"/>
          <a:ext cx="1792053" cy="8960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Speed of computations</a:t>
          </a:r>
          <a:endParaRPr lang="en-US" sz="1400" kern="1200" dirty="0"/>
        </a:p>
      </dsp:txBody>
      <dsp:txXfrm>
        <a:off x="4341065" y="2641647"/>
        <a:ext cx="1792053" cy="896026"/>
      </dsp:txXfrm>
    </dsp:sp>
    <dsp:sp modelId="{9AFDE045-2B61-4150-81C2-B35FD8E5C827}">
      <dsp:nvSpPr>
        <dsp:cNvPr id="0" name=""/>
        <dsp:cNvSpPr/>
      </dsp:nvSpPr>
      <dsp:spPr>
        <a:xfrm>
          <a:off x="6509450" y="2641647"/>
          <a:ext cx="1792053" cy="8960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Sensitivity to varying parameter values</a:t>
          </a:r>
          <a:endParaRPr lang="en-US" sz="1400" kern="1200" dirty="0"/>
        </a:p>
      </dsp:txBody>
      <dsp:txXfrm>
        <a:off x="6509450" y="2641647"/>
        <a:ext cx="1792053" cy="89602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7EBCE0-49F8-4929-9E3B-4D78C7FBF93C}"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253929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EBCE0-49F8-4929-9E3B-4D78C7FBF93C}"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1353558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EBCE0-49F8-4929-9E3B-4D78C7FBF93C}"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3186873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EBCE0-49F8-4929-9E3B-4D78C7FBF93C}"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37316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7EBCE0-49F8-4929-9E3B-4D78C7FBF93C}" type="datetimeFigureOut">
              <a:rPr lang="en-US" smtClean="0"/>
              <a:t>5/3/2019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413480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7EBCE0-49F8-4929-9E3B-4D78C7FBF93C}"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179430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7EBCE0-49F8-4929-9E3B-4D78C7FBF93C}" type="datetimeFigureOut">
              <a:rPr lang="en-US" smtClean="0"/>
              <a:t>5/3/2019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306339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7EBCE0-49F8-4929-9E3B-4D78C7FBF93C}" type="datetimeFigureOut">
              <a:rPr lang="en-US" smtClean="0"/>
              <a:t>5/3/2019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2315702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7EBCE0-49F8-4929-9E3B-4D78C7FBF93C}" type="datetimeFigureOut">
              <a:rPr lang="en-US" smtClean="0"/>
              <a:t>5/3/2019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259188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EBCE0-49F8-4929-9E3B-4D78C7FBF93C}"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3057756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7EBCE0-49F8-4929-9E3B-4D78C7FBF93C}" type="datetimeFigureOut">
              <a:rPr lang="en-US" smtClean="0"/>
              <a:t>5/3/2019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B56C1-2487-4CD1-9F87-6806078FFB9F}" type="slidenum">
              <a:rPr lang="en-US" smtClean="0"/>
              <a:t>‹#›</a:t>
            </a:fld>
            <a:endParaRPr lang="en-US"/>
          </a:p>
        </p:txBody>
      </p:sp>
    </p:spTree>
    <p:extLst>
      <p:ext uri="{BB962C8B-B14F-4D97-AF65-F5344CB8AC3E}">
        <p14:creationId xmlns:p14="http://schemas.microsoft.com/office/powerpoint/2010/main" val="1614067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7EBCE0-49F8-4929-9E3B-4D78C7FBF93C}" type="datetimeFigureOut">
              <a:rPr lang="en-US" smtClean="0"/>
              <a:t>5/3/2019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B56C1-2487-4CD1-9F87-6806078FFB9F}" type="slidenum">
              <a:rPr lang="en-US" smtClean="0"/>
              <a:t>‹#›</a:t>
            </a:fld>
            <a:endParaRPr lang="en-US"/>
          </a:p>
        </p:txBody>
      </p:sp>
    </p:spTree>
    <p:extLst>
      <p:ext uri="{BB962C8B-B14F-4D97-AF65-F5344CB8AC3E}">
        <p14:creationId xmlns:p14="http://schemas.microsoft.com/office/powerpoint/2010/main" val="230783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43000"/>
            <a:ext cx="7772400" cy="1470025"/>
          </a:xfrm>
        </p:spPr>
        <p:txBody>
          <a:bodyPr>
            <a:normAutofit/>
          </a:bodyPr>
          <a:lstStyle/>
          <a:p>
            <a:r>
              <a:rPr lang="en-US" sz="2000" b="1" dirty="0" smtClean="0">
                <a:solidFill>
                  <a:srgbClr val="222222"/>
                </a:solidFill>
                <a:effectLst/>
                <a:latin typeface="Times New Roman"/>
                <a:ea typeface="Times New Roman"/>
              </a:rPr>
              <a:t>MODELLING HOUSEHOLD UNIT SIZE WITH RESPECT TO TIME - A CRITICAL LITERATURE REVIEW OUTPUT</a:t>
            </a:r>
            <a:endParaRPr lang="en-US" sz="2000" b="1" dirty="0"/>
          </a:p>
        </p:txBody>
      </p:sp>
      <p:sp>
        <p:nvSpPr>
          <p:cNvPr id="3" name="Subtitle 2"/>
          <p:cNvSpPr>
            <a:spLocks noGrp="1"/>
          </p:cNvSpPr>
          <p:nvPr>
            <p:ph type="subTitle" idx="1"/>
          </p:nvPr>
        </p:nvSpPr>
        <p:spPr>
          <a:xfrm>
            <a:off x="1219200" y="2514600"/>
            <a:ext cx="6858000" cy="1676400"/>
          </a:xfrm>
        </p:spPr>
        <p:txBody>
          <a:bodyPr>
            <a:normAutofit lnSpcReduction="10000"/>
          </a:bodyPr>
          <a:lstStyle/>
          <a:p>
            <a:pPr algn="l"/>
            <a:r>
              <a:rPr lang="en-US" sz="2000" b="1" u="sng" dirty="0" smtClean="0"/>
              <a:t>Authors:</a:t>
            </a:r>
          </a:p>
          <a:p>
            <a:pPr algn="l"/>
            <a:endParaRPr lang="en-US" sz="2000" dirty="0" smtClean="0"/>
          </a:p>
          <a:p>
            <a:pPr algn="l"/>
            <a:r>
              <a:rPr lang="en-US" sz="2000" b="1" dirty="0" smtClean="0"/>
              <a:t>Emmanuel </a:t>
            </a:r>
            <a:r>
              <a:rPr lang="en-US" sz="2000" b="1" dirty="0" err="1" smtClean="0"/>
              <a:t>Kabundu</a:t>
            </a:r>
            <a:r>
              <a:rPr lang="en-US" sz="2000" b="1" dirty="0" smtClean="0"/>
              <a:t>, </a:t>
            </a:r>
            <a:r>
              <a:rPr lang="en-US" sz="2000" b="1" dirty="0" err="1" smtClean="0"/>
              <a:t>Sijekula</a:t>
            </a:r>
            <a:r>
              <a:rPr lang="en-US" sz="2000" b="1" dirty="0" smtClean="0"/>
              <a:t> </a:t>
            </a:r>
            <a:r>
              <a:rPr lang="en-US" sz="2000" b="1" dirty="0" err="1" smtClean="0"/>
              <a:t>Mbanga</a:t>
            </a:r>
            <a:r>
              <a:rPr lang="en-US" sz="2000" b="1" dirty="0" smtClean="0"/>
              <a:t>, Brink Botha</a:t>
            </a:r>
          </a:p>
          <a:p>
            <a:pPr algn="l"/>
            <a:r>
              <a:rPr lang="en-US" sz="2000" b="1" dirty="0" smtClean="0"/>
              <a:t>(All from Nelson Mandela University, South Africa)</a:t>
            </a:r>
          </a:p>
          <a:p>
            <a:pPr lvl="0" algn="l">
              <a:lnSpc>
                <a:spcPts val="1100"/>
              </a:lnSpc>
              <a:spcBef>
                <a:spcPts val="600"/>
              </a:spcBef>
              <a:spcAft>
                <a:spcPts val="600"/>
              </a:spcAft>
            </a:pPr>
            <a:r>
              <a:rPr kumimoji="0" lang="en-US" sz="1800" b="0" i="0" u="none" strike="noStrike" kern="0" cap="none" spc="0" normalizeH="0" baseline="0" noProof="0" dirty="0" smtClean="0">
                <a:ln>
                  <a:noFill/>
                </a:ln>
                <a:solidFill>
                  <a:srgbClr val="222222"/>
                </a:solidFill>
                <a:effectLst/>
                <a:uLnTx/>
                <a:uFillTx/>
                <a:latin typeface="Times New Roman"/>
                <a:ea typeface="Times New Roman"/>
                <a:cs typeface="Times New Roman"/>
              </a:rPr>
              <a:t>  </a:t>
            </a:r>
            <a:r>
              <a:rPr kumimoji="0" lang="en-US" sz="1800" b="0" i="0" u="none" strike="noStrike" kern="0" cap="none" spc="0" normalizeH="0" baseline="30000" noProof="0" dirty="0" smtClean="0">
                <a:ln>
                  <a:noFill/>
                </a:ln>
                <a:solidFill>
                  <a:srgbClr val="222222"/>
                </a:solidFill>
                <a:effectLst/>
                <a:uLnTx/>
                <a:uFillTx/>
                <a:latin typeface="Times New Roman"/>
                <a:ea typeface="Times New Roman"/>
                <a:cs typeface="Times New Roman"/>
              </a:rPr>
              <a:t> </a:t>
            </a:r>
            <a:endParaRPr lang="en-US" sz="1200" dirty="0">
              <a:solidFill>
                <a:prstClr val="black">
                  <a:tint val="75000"/>
                </a:prstClr>
              </a:solidFill>
              <a:latin typeface="Arial"/>
              <a:ea typeface="SimSun"/>
              <a:cs typeface="Times New Roman"/>
            </a:endParaRPr>
          </a:p>
          <a:p>
            <a:pPr algn="l"/>
            <a:endParaRPr lang="en-US" sz="1800" dirty="0"/>
          </a:p>
        </p:txBody>
      </p:sp>
    </p:spTree>
    <p:extLst>
      <p:ext uri="{BB962C8B-B14F-4D97-AF65-F5344CB8AC3E}">
        <p14:creationId xmlns:p14="http://schemas.microsoft.com/office/powerpoint/2010/main" val="1807925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Total Household size computation</a:t>
            </a:r>
            <a:endParaRPr lang="en-US" sz="3200"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81000" y="1219200"/>
                <a:ext cx="8305800" cy="4906963"/>
              </a:xfrm>
            </p:spPr>
            <p:txBody>
              <a:bodyPr>
                <a:normAutofit/>
              </a:bodyPr>
              <a:lstStyle/>
              <a:p>
                <a:pPr marL="0" marR="0" indent="0">
                  <a:lnSpc>
                    <a:spcPct val="115000"/>
                  </a:lnSpc>
                  <a:spcBef>
                    <a:spcPts val="0"/>
                  </a:spcBef>
                  <a:spcAft>
                    <a:spcPts val="1000"/>
                  </a:spcAft>
                  <a:buNone/>
                </a:pPr>
                <a:endParaRPr lang="en-US" sz="1000" dirty="0">
                  <a:latin typeface="Arial"/>
                  <a:ea typeface="SimSun"/>
                  <a:cs typeface="Times New Roman"/>
                </a:endParaRPr>
              </a:p>
              <a:p>
                <a:pPr marL="0" marR="0">
                  <a:lnSpc>
                    <a:spcPct val="115000"/>
                  </a:lnSpc>
                  <a:spcBef>
                    <a:spcPts val="0"/>
                  </a:spcBef>
                  <a:spcAft>
                    <a:spcPts val="1000"/>
                  </a:spcAft>
                </a:pPr>
                <a14:m>
                  <m:oMath xmlns:m="http://schemas.openxmlformats.org/officeDocument/2006/math">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m:t>
                        </m:r>
                        <m:r>
                          <a:rPr lang="en-US" sz="1200" i="1" kern="0">
                            <a:effectLst/>
                            <a:latin typeface="Cambria Math"/>
                            <a:ea typeface="Calibri"/>
                            <a:cs typeface="Times New Roman"/>
                          </a:rPr>
                          <m:t>h</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m:t>
                    </m:r>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𝑏𝑡</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m:t>
                    </m:r>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𝑖𝑚</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m:t>
                    </m:r>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𝑑𝑡</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m:t>
                    </m:r>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𝑒𝑚</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           2.3</m:t>
                    </m:r>
                  </m:oMath>
                </a14:m>
                <a:endParaRPr lang="en-US" sz="1000" dirty="0">
                  <a:latin typeface="Arial"/>
                  <a:ea typeface="SimSun"/>
                  <a:cs typeface="Times New Roman"/>
                </a:endParaRPr>
              </a:p>
              <a:p>
                <a:pPr marL="0" marR="0">
                  <a:lnSpc>
                    <a:spcPct val="115000"/>
                  </a:lnSpc>
                  <a:spcBef>
                    <a:spcPts val="0"/>
                  </a:spcBef>
                  <a:spcAft>
                    <a:spcPts val="1000"/>
                  </a:spcAft>
                </a:pPr>
                <a14:m>
                  <m:oMath xmlns:m="http://schemas.openxmlformats.org/officeDocument/2006/math">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h</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m:t>
                    </m:r>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h</m:t>
                        </m:r>
                      </m:e>
                      <m:sub>
                        <m:d>
                          <m:dPr>
                            <m:ctrlPr>
                              <a:rPr lang="en-US" sz="1200" i="1" kern="0">
                                <a:effectLst/>
                                <a:latin typeface="Cambria Math"/>
                                <a:ea typeface="Calibri"/>
                                <a:cs typeface="Times New Roman"/>
                              </a:rPr>
                            </m:ctrlPr>
                          </m:dPr>
                          <m:e>
                            <m:r>
                              <a:rPr lang="en-US" sz="1200" i="1" kern="0">
                                <a:effectLst/>
                                <a:latin typeface="Cambria Math"/>
                                <a:ea typeface="Calibri"/>
                                <a:cs typeface="Times New Roman"/>
                              </a:rPr>
                              <m:t>𝑖</m:t>
                            </m:r>
                            <m:r>
                              <a:rPr lang="en-US" sz="1200" i="1" kern="0">
                                <a:effectLst/>
                                <a:latin typeface="Cambria Math"/>
                                <a:ea typeface="Calibri"/>
                                <a:cs typeface="Times New Roman"/>
                              </a:rPr>
                              <m:t>−1</m:t>
                            </m:r>
                          </m:e>
                        </m:d>
                        <m:r>
                          <a:rPr lang="en-US" sz="1200" i="1" kern="0">
                            <a:effectLst/>
                            <a:latin typeface="Cambria Math"/>
                            <a:ea typeface="Calibri"/>
                            <a:cs typeface="Times New Roman"/>
                          </a:rPr>
                          <m:t>,</m:t>
                        </m:r>
                        <m:r>
                          <a:rPr lang="en-US" sz="1200" i="1" kern="0">
                            <a:effectLst/>
                            <a:latin typeface="Cambria Math"/>
                            <a:ea typeface="Calibri"/>
                            <a:cs typeface="Times New Roman"/>
                          </a:rPr>
                          <m:t>𝑗</m:t>
                        </m:r>
                      </m:sub>
                    </m:sSub>
                    <m:r>
                      <a:rPr lang="en-US" sz="1200" i="1" kern="0">
                        <a:effectLst/>
                        <a:latin typeface="Cambria Math"/>
                        <a:ea typeface="Calibri"/>
                        <a:cs typeface="Times New Roman"/>
                      </a:rPr>
                      <m:t>+ </m:t>
                    </m:r>
                    <m:sSub>
                      <m:sSubPr>
                        <m:ctrlPr>
                          <a:rPr lang="en-US" sz="1200" i="1" kern="0">
                            <a:effectLst/>
                            <a:latin typeface="Cambria Math"/>
                            <a:ea typeface="Calibri"/>
                            <a:cs typeface="Times New Roman"/>
                          </a:rPr>
                        </m:ctrlPr>
                      </m:sSubPr>
                      <m:e>
                        <m:r>
                          <a:rPr lang="en-US" sz="1200" i="1" kern="0">
                            <a:effectLst/>
                            <a:latin typeface="Cambria Math"/>
                            <a:ea typeface="Calibri"/>
                            <a:cs typeface="Times New Roman"/>
                          </a:rPr>
                          <m:t>∆</m:t>
                        </m:r>
                        <m:r>
                          <a:rPr lang="en-US" sz="1200" i="1" kern="0">
                            <a:effectLst/>
                            <a:latin typeface="Cambria Math"/>
                            <a:ea typeface="Calibri"/>
                            <a:cs typeface="Times New Roman"/>
                          </a:rPr>
                          <m:t>h</m:t>
                        </m:r>
                      </m:e>
                      <m:sub>
                        <m:r>
                          <a:rPr lang="en-US" sz="1200" i="1" kern="0">
                            <a:effectLst/>
                            <a:latin typeface="Cambria Math"/>
                            <a:ea typeface="Calibri"/>
                            <a:cs typeface="Times New Roman"/>
                          </a:rPr>
                          <m:t>𝑖𝑗</m:t>
                        </m:r>
                      </m:sub>
                    </m:sSub>
                    <m:r>
                      <a:rPr lang="en-US" sz="1200" i="1" kern="0">
                        <a:effectLst/>
                        <a:latin typeface="Cambria Math"/>
                        <a:ea typeface="Calibri"/>
                        <a:cs typeface="Times New Roman"/>
                      </a:rPr>
                      <m:t>                                 2.4</m:t>
                    </m:r>
                  </m:oMath>
                </a14:m>
                <a:endParaRPr lang="en-US" sz="1000" dirty="0">
                  <a:latin typeface="Arial"/>
                  <a:ea typeface="SimSun"/>
                  <a:cs typeface="Times New Roman"/>
                </a:endParaRPr>
              </a:p>
              <a:p>
                <a:pPr marL="0" marR="0">
                  <a:lnSpc>
                    <a:spcPct val="115000"/>
                  </a:lnSpc>
                  <a:spcBef>
                    <a:spcPts val="0"/>
                  </a:spcBef>
                  <a:spcAft>
                    <a:spcPts val="1000"/>
                  </a:spcAft>
                </a:pPr>
                <a:r>
                  <a:rPr lang="en-US" sz="1200" kern="0" dirty="0">
                    <a:effectLst/>
                    <a:latin typeface="Times New Roman"/>
                    <a:ea typeface="Calibri"/>
                    <a:cs typeface="Times New Roman"/>
                  </a:rPr>
                  <a:t> </a:t>
                </a:r>
                <a:endParaRPr lang="en-US" sz="1000" dirty="0">
                  <a:latin typeface="Arial"/>
                  <a:ea typeface="SimSun"/>
                  <a:cs typeface="Times New Roman"/>
                </a:endParaRPr>
              </a:p>
              <a:p>
                <a:pPr marL="0" marR="0">
                  <a:lnSpc>
                    <a:spcPct val="115000"/>
                  </a:lnSpc>
                  <a:spcBef>
                    <a:spcPts val="0"/>
                  </a:spcBef>
                  <a:spcAft>
                    <a:spcPts val="1000"/>
                  </a:spcAft>
                </a:pPr>
                <a:r>
                  <a:rPr lang="en-US" sz="1200" kern="0" dirty="0">
                    <a:effectLst/>
                    <a:latin typeface="Times New Roman"/>
                    <a:ea typeface="Calibri"/>
                    <a:cs typeface="Times New Roman"/>
                  </a:rPr>
                  <a:t>Where </a:t>
                </a:r>
                <a:endParaRPr lang="en-US" sz="1000" dirty="0">
                  <a:latin typeface="Arial"/>
                  <a:ea typeface="SimSun"/>
                  <a:cs typeface="Times New Roman"/>
                </a:endParaRPr>
              </a:p>
              <a:p>
                <a:pPr marL="0" marR="0">
                  <a:lnSpc>
                    <a:spcPct val="115000"/>
                  </a:lnSpc>
                  <a:spcBef>
                    <a:spcPts val="0"/>
                  </a:spcBef>
                  <a:spcAft>
                    <a:spcPts val="1000"/>
                  </a:spcAft>
                </a:pPr>
                <a:r>
                  <a:rPr lang="en-US" sz="1200" kern="0" dirty="0" err="1">
                    <a:effectLst/>
                    <a:latin typeface="Times New Roman"/>
                    <a:ea typeface="Calibri"/>
                    <a:cs typeface="Times New Roman"/>
                  </a:rPr>
                  <a:t>Δh</a:t>
                </a:r>
                <a:r>
                  <a:rPr lang="en-US" sz="1200" i="1" kern="0" baseline="-25000" dirty="0" err="1">
                    <a:effectLst/>
                    <a:latin typeface="Times New Roman"/>
                    <a:ea typeface="Calibri"/>
                    <a:cs typeface="Times New Roman"/>
                  </a:rPr>
                  <a:t>ij</a:t>
                </a:r>
                <a:r>
                  <a:rPr lang="en-US" sz="1200" kern="0" dirty="0">
                    <a:effectLst/>
                    <a:latin typeface="Times New Roman"/>
                    <a:ea typeface="Calibri"/>
                    <a:cs typeface="Times New Roman"/>
                  </a:rPr>
                  <a:t> is the total change in household size for household “</a:t>
                </a:r>
                <a:r>
                  <a:rPr lang="en-US" sz="1200" i="1" kern="0" dirty="0">
                    <a:effectLst/>
                    <a:latin typeface="Times New Roman"/>
                    <a:ea typeface="Calibri"/>
                    <a:cs typeface="Times New Roman"/>
                  </a:rPr>
                  <a:t>j</a:t>
                </a:r>
                <a:r>
                  <a:rPr lang="en-US" sz="1200" kern="0" dirty="0">
                    <a:effectLst/>
                    <a:latin typeface="Times New Roman"/>
                    <a:ea typeface="Calibri"/>
                    <a:cs typeface="Times New Roman"/>
                  </a:rPr>
                  <a:t>” that will be used to compute the household size in period “</a:t>
                </a:r>
                <a:r>
                  <a:rPr lang="en-US" sz="1200" i="1" kern="0" dirty="0" err="1">
                    <a:effectLst/>
                    <a:latin typeface="Times New Roman"/>
                    <a:ea typeface="Calibri"/>
                    <a:cs typeface="Times New Roman"/>
                  </a:rPr>
                  <a:t>i</a:t>
                </a:r>
                <a:r>
                  <a:rPr lang="en-US" sz="1200" kern="0" dirty="0">
                    <a:effectLst/>
                    <a:latin typeface="Times New Roman"/>
                    <a:ea typeface="Calibri"/>
                    <a:cs typeface="Times New Roman"/>
                  </a:rPr>
                  <a:t>”</a:t>
                </a:r>
                <a:endParaRPr lang="en-US" sz="1000" dirty="0">
                  <a:latin typeface="Arial"/>
                  <a:ea typeface="SimSun"/>
                  <a:cs typeface="Times New Roman"/>
                </a:endParaRPr>
              </a:p>
              <a:p>
                <a:pPr marL="0" marR="0">
                  <a:lnSpc>
                    <a:spcPct val="115000"/>
                  </a:lnSpc>
                  <a:spcBef>
                    <a:spcPts val="0"/>
                  </a:spcBef>
                  <a:spcAft>
                    <a:spcPts val="1000"/>
                  </a:spcAft>
                </a:pPr>
                <a:r>
                  <a:rPr lang="en-US" sz="1200" kern="0" dirty="0" err="1">
                    <a:effectLst/>
                    <a:latin typeface="Times New Roman"/>
                    <a:ea typeface="Calibri"/>
                    <a:cs typeface="Times New Roman"/>
                  </a:rPr>
                  <a:t>im</a:t>
                </a:r>
                <a:r>
                  <a:rPr lang="en-US" sz="1200" i="1" kern="0" baseline="-25000" dirty="0" err="1">
                    <a:effectLst/>
                    <a:latin typeface="Times New Roman"/>
                    <a:ea typeface="Calibri"/>
                    <a:cs typeface="Times New Roman"/>
                  </a:rPr>
                  <a:t>ij</a:t>
                </a:r>
                <a:r>
                  <a:rPr lang="en-US" sz="1200" kern="0" dirty="0">
                    <a:effectLst/>
                    <a:latin typeface="Times New Roman"/>
                    <a:ea typeface="Calibri"/>
                    <a:cs typeface="Times New Roman"/>
                  </a:rPr>
                  <a:t> are the total immigrations in household “</a:t>
                </a:r>
                <a:r>
                  <a:rPr lang="en-US" sz="1200" i="1" kern="0" dirty="0">
                    <a:effectLst/>
                    <a:latin typeface="Times New Roman"/>
                    <a:ea typeface="Calibri"/>
                    <a:cs typeface="Times New Roman"/>
                  </a:rPr>
                  <a:t>j</a:t>
                </a:r>
                <a:r>
                  <a:rPr lang="en-US" sz="1200" kern="0" dirty="0">
                    <a:effectLst/>
                    <a:latin typeface="Times New Roman"/>
                    <a:ea typeface="Calibri"/>
                    <a:cs typeface="Times New Roman"/>
                  </a:rPr>
                  <a:t>” for a period leading up to period “</a:t>
                </a:r>
                <a:r>
                  <a:rPr lang="en-US" sz="1200" i="1" kern="0" dirty="0" err="1">
                    <a:effectLst/>
                    <a:latin typeface="Times New Roman"/>
                    <a:ea typeface="Calibri"/>
                    <a:cs typeface="Times New Roman"/>
                  </a:rPr>
                  <a:t>i</a:t>
                </a:r>
                <a:r>
                  <a:rPr lang="en-US" sz="1200" kern="0" dirty="0">
                    <a:effectLst/>
                    <a:latin typeface="Times New Roman"/>
                    <a:ea typeface="Calibri"/>
                    <a:cs typeface="Times New Roman"/>
                  </a:rPr>
                  <a:t>”</a:t>
                </a:r>
                <a:endParaRPr lang="en-US" sz="1000" dirty="0">
                  <a:latin typeface="Arial"/>
                  <a:ea typeface="SimSun"/>
                  <a:cs typeface="Times New Roman"/>
                </a:endParaRPr>
              </a:p>
              <a:p>
                <a:pPr marL="0" marR="0">
                  <a:lnSpc>
                    <a:spcPct val="115000"/>
                  </a:lnSpc>
                  <a:spcBef>
                    <a:spcPts val="0"/>
                  </a:spcBef>
                  <a:spcAft>
                    <a:spcPts val="1000"/>
                  </a:spcAft>
                </a:pPr>
                <a:r>
                  <a:rPr lang="en-US" sz="1200" kern="0" dirty="0" err="1">
                    <a:effectLst/>
                    <a:latin typeface="Times New Roman"/>
                    <a:ea typeface="Calibri"/>
                    <a:cs typeface="Times New Roman"/>
                  </a:rPr>
                  <a:t>bt</a:t>
                </a:r>
                <a:r>
                  <a:rPr lang="en-US" sz="1200" kern="0" baseline="-25000" dirty="0" err="1">
                    <a:effectLst/>
                    <a:latin typeface="Times New Roman"/>
                    <a:ea typeface="Calibri"/>
                    <a:cs typeface="Times New Roman"/>
                  </a:rPr>
                  <a:t>ij</a:t>
                </a:r>
                <a:r>
                  <a:rPr lang="en-US" sz="1200" kern="0" dirty="0">
                    <a:effectLst/>
                    <a:latin typeface="Times New Roman"/>
                    <a:ea typeface="Calibri"/>
                    <a:cs typeface="Times New Roman"/>
                  </a:rPr>
                  <a:t> are the total births in household “</a:t>
                </a:r>
                <a:r>
                  <a:rPr lang="en-US" sz="1200" i="1" kern="0" dirty="0">
                    <a:effectLst/>
                    <a:latin typeface="Times New Roman"/>
                    <a:ea typeface="Calibri"/>
                    <a:cs typeface="Times New Roman"/>
                  </a:rPr>
                  <a:t>j</a:t>
                </a:r>
                <a:r>
                  <a:rPr lang="en-US" sz="1200" kern="0" dirty="0">
                    <a:effectLst/>
                    <a:latin typeface="Times New Roman"/>
                    <a:ea typeface="Calibri"/>
                    <a:cs typeface="Times New Roman"/>
                  </a:rPr>
                  <a:t>” for a period leading up to period “</a:t>
                </a:r>
                <a:r>
                  <a:rPr lang="en-US" sz="1200" i="1" kern="0" dirty="0" err="1">
                    <a:effectLst/>
                    <a:latin typeface="Times New Roman"/>
                    <a:ea typeface="Calibri"/>
                    <a:cs typeface="Times New Roman"/>
                  </a:rPr>
                  <a:t>i</a:t>
                </a:r>
                <a:r>
                  <a:rPr lang="en-US" sz="1200" kern="0" dirty="0">
                    <a:effectLst/>
                    <a:latin typeface="Times New Roman"/>
                    <a:ea typeface="Calibri"/>
                    <a:cs typeface="Times New Roman"/>
                  </a:rPr>
                  <a:t>”</a:t>
                </a:r>
                <a:endParaRPr lang="en-US" sz="1000" dirty="0">
                  <a:latin typeface="Arial"/>
                  <a:ea typeface="SimSun"/>
                  <a:cs typeface="Times New Roman"/>
                </a:endParaRPr>
              </a:p>
              <a:p>
                <a:pPr marL="0" marR="0">
                  <a:lnSpc>
                    <a:spcPct val="115000"/>
                  </a:lnSpc>
                  <a:spcBef>
                    <a:spcPts val="0"/>
                  </a:spcBef>
                  <a:spcAft>
                    <a:spcPts val="1000"/>
                  </a:spcAft>
                </a:pPr>
                <a:r>
                  <a:rPr lang="en-US" sz="1200" kern="0" dirty="0" err="1">
                    <a:effectLst/>
                    <a:latin typeface="Times New Roman"/>
                    <a:ea typeface="Calibri"/>
                    <a:cs typeface="Times New Roman"/>
                  </a:rPr>
                  <a:t>dt</a:t>
                </a:r>
                <a:r>
                  <a:rPr lang="en-US" sz="1200" i="1" kern="0" baseline="-25000" dirty="0" err="1">
                    <a:effectLst/>
                    <a:latin typeface="Times New Roman"/>
                    <a:ea typeface="Calibri"/>
                    <a:cs typeface="Times New Roman"/>
                  </a:rPr>
                  <a:t>ij</a:t>
                </a:r>
                <a:r>
                  <a:rPr lang="en-US" sz="1200" kern="0" dirty="0">
                    <a:effectLst/>
                    <a:latin typeface="Times New Roman"/>
                    <a:ea typeface="Calibri"/>
                    <a:cs typeface="Times New Roman"/>
                  </a:rPr>
                  <a:t> are the total deaths in household “</a:t>
                </a:r>
                <a:r>
                  <a:rPr lang="en-US" sz="1200" i="1" kern="0" dirty="0">
                    <a:effectLst/>
                    <a:latin typeface="Times New Roman"/>
                    <a:ea typeface="Calibri"/>
                    <a:cs typeface="Times New Roman"/>
                  </a:rPr>
                  <a:t>j</a:t>
                </a:r>
                <a:r>
                  <a:rPr lang="en-US" sz="1200" kern="0" dirty="0">
                    <a:effectLst/>
                    <a:latin typeface="Times New Roman"/>
                    <a:ea typeface="Calibri"/>
                    <a:cs typeface="Times New Roman"/>
                  </a:rPr>
                  <a:t>” for a period leading up to period “</a:t>
                </a:r>
                <a:r>
                  <a:rPr lang="en-US" sz="1200" i="1" kern="0" dirty="0" err="1">
                    <a:effectLst/>
                    <a:latin typeface="Times New Roman"/>
                    <a:ea typeface="Calibri"/>
                    <a:cs typeface="Times New Roman"/>
                  </a:rPr>
                  <a:t>i</a:t>
                </a:r>
                <a:r>
                  <a:rPr lang="en-US" sz="1200" kern="0" dirty="0">
                    <a:effectLst/>
                    <a:latin typeface="Times New Roman"/>
                    <a:ea typeface="Calibri"/>
                    <a:cs typeface="Times New Roman"/>
                  </a:rPr>
                  <a:t>”</a:t>
                </a:r>
                <a:endParaRPr lang="en-US" sz="1000" dirty="0">
                  <a:latin typeface="Arial"/>
                  <a:ea typeface="SimSun"/>
                  <a:cs typeface="Times New Roman"/>
                </a:endParaRPr>
              </a:p>
              <a:p>
                <a:pPr marL="0" marR="0">
                  <a:lnSpc>
                    <a:spcPct val="115000"/>
                  </a:lnSpc>
                  <a:spcBef>
                    <a:spcPts val="0"/>
                  </a:spcBef>
                  <a:spcAft>
                    <a:spcPts val="1000"/>
                  </a:spcAft>
                </a:pPr>
                <a:r>
                  <a:rPr lang="en-US" sz="1200" kern="0" dirty="0" err="1">
                    <a:effectLst/>
                    <a:latin typeface="Times New Roman"/>
                    <a:ea typeface="Calibri"/>
                    <a:cs typeface="Times New Roman"/>
                  </a:rPr>
                  <a:t>em</a:t>
                </a:r>
                <a:r>
                  <a:rPr lang="en-US" sz="1200" i="1" kern="0" baseline="-25000" dirty="0" err="1">
                    <a:effectLst/>
                    <a:latin typeface="Times New Roman"/>
                    <a:ea typeface="Calibri"/>
                    <a:cs typeface="Times New Roman"/>
                  </a:rPr>
                  <a:t>ij</a:t>
                </a:r>
                <a:r>
                  <a:rPr lang="en-US" sz="1200" kern="0" dirty="0">
                    <a:effectLst/>
                    <a:latin typeface="Times New Roman"/>
                    <a:ea typeface="Calibri"/>
                    <a:cs typeface="Times New Roman"/>
                  </a:rPr>
                  <a:t> are the total emigrations in household “</a:t>
                </a:r>
                <a:r>
                  <a:rPr lang="en-US" sz="1200" i="1" kern="0" dirty="0">
                    <a:effectLst/>
                    <a:latin typeface="Times New Roman"/>
                    <a:ea typeface="Calibri"/>
                    <a:cs typeface="Times New Roman"/>
                  </a:rPr>
                  <a:t>j</a:t>
                </a:r>
                <a:r>
                  <a:rPr lang="en-US" sz="1200" kern="0" dirty="0">
                    <a:effectLst/>
                    <a:latin typeface="Times New Roman"/>
                    <a:ea typeface="Calibri"/>
                    <a:cs typeface="Times New Roman"/>
                  </a:rPr>
                  <a:t>” for a period leading up to period “</a:t>
                </a:r>
                <a:r>
                  <a:rPr lang="en-US" sz="1200" i="1" kern="0" dirty="0" err="1">
                    <a:effectLst/>
                    <a:latin typeface="Times New Roman"/>
                    <a:ea typeface="Calibri"/>
                    <a:cs typeface="Times New Roman"/>
                  </a:rPr>
                  <a:t>i</a:t>
                </a:r>
                <a:r>
                  <a:rPr lang="en-US" sz="1200" kern="0" dirty="0">
                    <a:effectLst/>
                    <a:latin typeface="Times New Roman"/>
                    <a:ea typeface="Calibri"/>
                    <a:cs typeface="Times New Roman"/>
                  </a:rPr>
                  <a:t>”</a:t>
                </a:r>
                <a:endParaRPr lang="en-US" sz="1000" dirty="0">
                  <a:latin typeface="Arial"/>
                  <a:ea typeface="SimSun"/>
                  <a:cs typeface="Times New Roman"/>
                </a:endParaRPr>
              </a:p>
              <a:p>
                <a:pPr marL="0" marR="0">
                  <a:lnSpc>
                    <a:spcPct val="115000"/>
                  </a:lnSpc>
                  <a:spcBef>
                    <a:spcPts val="0"/>
                  </a:spcBef>
                  <a:spcAft>
                    <a:spcPts val="1000"/>
                  </a:spcAft>
                </a:pPr>
                <a:r>
                  <a:rPr lang="en-US" sz="1200" kern="0" dirty="0" err="1">
                    <a:effectLst/>
                    <a:latin typeface="Times New Roman"/>
                    <a:ea typeface="Calibri"/>
                    <a:cs typeface="Times New Roman"/>
                  </a:rPr>
                  <a:t>h</a:t>
                </a:r>
                <a:r>
                  <a:rPr lang="en-US" sz="1200" i="1" kern="0" baseline="-25000" dirty="0" err="1">
                    <a:effectLst/>
                    <a:latin typeface="Times New Roman"/>
                    <a:ea typeface="Calibri"/>
                    <a:cs typeface="Times New Roman"/>
                  </a:rPr>
                  <a:t>ij</a:t>
                </a:r>
                <a:r>
                  <a:rPr lang="en-US" sz="1200" kern="0" dirty="0">
                    <a:effectLst/>
                    <a:latin typeface="Times New Roman"/>
                    <a:ea typeface="Calibri"/>
                    <a:cs typeface="Times New Roman"/>
                  </a:rPr>
                  <a:t> </a:t>
                </a:r>
                <a:r>
                  <a:rPr lang="en-US" sz="1200" kern="0" dirty="0" smtClean="0">
                    <a:effectLst/>
                    <a:latin typeface="Times New Roman"/>
                    <a:ea typeface="Calibri"/>
                    <a:cs typeface="Times New Roman"/>
                  </a:rPr>
                  <a:t>are </a:t>
                </a:r>
                <a:r>
                  <a:rPr lang="en-US" sz="1200" kern="0" dirty="0">
                    <a:effectLst/>
                    <a:latin typeface="Times New Roman"/>
                    <a:ea typeface="Calibri"/>
                    <a:cs typeface="Times New Roman"/>
                  </a:rPr>
                  <a:t>the total size of household “</a:t>
                </a:r>
                <a:r>
                  <a:rPr lang="en-US" sz="1200" i="1" kern="0" dirty="0">
                    <a:effectLst/>
                    <a:latin typeface="Times New Roman"/>
                    <a:ea typeface="Calibri"/>
                    <a:cs typeface="Times New Roman"/>
                  </a:rPr>
                  <a:t>j</a:t>
                </a:r>
                <a:r>
                  <a:rPr lang="en-US" sz="1200" kern="0" dirty="0">
                    <a:effectLst/>
                    <a:latin typeface="Times New Roman"/>
                    <a:ea typeface="Calibri"/>
                    <a:cs typeface="Times New Roman"/>
                  </a:rPr>
                  <a:t>” for period “</a:t>
                </a:r>
                <a:r>
                  <a:rPr lang="en-US" sz="1200" i="1" kern="0" dirty="0" err="1">
                    <a:effectLst/>
                    <a:latin typeface="Times New Roman"/>
                    <a:ea typeface="Calibri"/>
                    <a:cs typeface="Times New Roman"/>
                  </a:rPr>
                  <a:t>i</a:t>
                </a:r>
                <a:r>
                  <a:rPr lang="en-US" sz="1200" kern="0" dirty="0" smtClean="0">
                    <a:effectLst/>
                    <a:latin typeface="Times New Roman"/>
                    <a:ea typeface="Calibri"/>
                    <a:cs typeface="Times New Roman"/>
                  </a:rPr>
                  <a:t>”</a:t>
                </a:r>
              </a:p>
              <a:p>
                <a:pPr marL="0" lvl="0" indent="0">
                  <a:buNone/>
                </a:pPr>
                <a:r>
                  <a:rPr lang="en-US" sz="2000" dirty="0">
                    <a:solidFill>
                      <a:prstClr val="black"/>
                    </a:solidFill>
                  </a:rPr>
                  <a:t>Output is a list of R </a:t>
                </a:r>
                <a:r>
                  <a:rPr lang="en-US" sz="2000" dirty="0" err="1" smtClean="0">
                    <a:solidFill>
                      <a:prstClr val="black"/>
                    </a:solidFill>
                  </a:rPr>
                  <a:t>dataframes</a:t>
                </a:r>
                <a:r>
                  <a:rPr lang="en-US" sz="2000" dirty="0" smtClean="0">
                    <a:solidFill>
                      <a:prstClr val="black"/>
                    </a:solidFill>
                  </a:rPr>
                  <a:t> (R Core team, 2014)</a:t>
                </a:r>
                <a:endParaRPr lang="en-US" sz="2000" dirty="0">
                  <a:solidFill>
                    <a:prstClr val="black"/>
                  </a:solidFill>
                </a:endParaRPr>
              </a:p>
              <a:p>
                <a:pPr marL="0" marR="0">
                  <a:lnSpc>
                    <a:spcPct val="115000"/>
                  </a:lnSpc>
                  <a:spcBef>
                    <a:spcPts val="0"/>
                  </a:spcBef>
                  <a:spcAft>
                    <a:spcPts val="1000"/>
                  </a:spcAft>
                </a:pPr>
                <a:endParaRPr lang="en-US" sz="1000" dirty="0">
                  <a:latin typeface="Arial"/>
                  <a:ea typeface="SimSun"/>
                  <a:cs typeface="Times New Roman"/>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81000" y="1219200"/>
                <a:ext cx="8305800" cy="4906963"/>
              </a:xfrm>
              <a:blipFill rotWithShape="1">
                <a:blip r:embed="rId2"/>
                <a:stretch>
                  <a:fillRect l="-808"/>
                </a:stretch>
              </a:blipFill>
            </p:spPr>
            <p:txBody>
              <a:bodyPr/>
              <a:lstStyle/>
              <a:p>
                <a:r>
                  <a:rPr lang="en-US">
                    <a:noFill/>
                  </a:rPr>
                  <a:t> </a:t>
                </a:r>
              </a:p>
            </p:txBody>
          </p:sp>
        </mc:Fallback>
      </mc:AlternateContent>
    </p:spTree>
    <p:extLst>
      <p:ext uri="{BB962C8B-B14F-4D97-AF65-F5344CB8AC3E}">
        <p14:creationId xmlns:p14="http://schemas.microsoft.com/office/powerpoint/2010/main" val="2818203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Methodology.</a:t>
            </a:r>
            <a:endParaRPr lang="en-US"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39642589"/>
              </p:ext>
            </p:extLst>
          </p:nvPr>
        </p:nvGraphicFramePr>
        <p:xfrm>
          <a:off x="381000" y="1219200"/>
          <a:ext cx="83058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7739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Analysis  (Pattern, Sensitivity)</a:t>
            </a:r>
            <a:endParaRPr lang="en-US" sz="3200" b="1"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32630" y="2027590"/>
            <a:ext cx="6278739" cy="3326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8481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Analysis (Pattern, Sensitivity)</a:t>
            </a:r>
            <a:endParaRPr lang="en-US" sz="3200" b="1"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32630" y="1882535"/>
            <a:ext cx="6278739" cy="3961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6058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fontScale="90000"/>
          </a:bodyPr>
          <a:lstStyle/>
          <a:p>
            <a:r>
              <a:rPr lang="en-US" sz="3200" b="1" dirty="0" smtClean="0"/>
              <a:t>Analysis-Speed (Timing figures are in </a:t>
            </a:r>
            <a:r>
              <a:rPr lang="en-US" sz="3200" b="1" dirty="0" err="1" smtClean="0"/>
              <a:t>mili</a:t>
            </a:r>
            <a:r>
              <a:rPr lang="en-US" sz="3200" b="1" dirty="0" smtClean="0"/>
              <a:t>-seconds)</a:t>
            </a:r>
            <a:endParaRPr lang="en-US" sz="3200" b="1"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03765" y="1600200"/>
            <a:ext cx="613646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775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Analysis (Total Population, Patterns, Sensitivity)</a:t>
            </a:r>
            <a:endParaRPr lang="en-US" sz="3200" b="1"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38729" y="1626108"/>
            <a:ext cx="6266542" cy="4474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6871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Analysis - Summary</a:t>
            </a:r>
            <a:endParaRPr lang="en-US" sz="3200" b="1"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32630" y="2427346"/>
            <a:ext cx="6278739" cy="2871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08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fontScale="90000"/>
          </a:bodyPr>
          <a:lstStyle/>
          <a:p>
            <a:r>
              <a:rPr lang="en-US" sz="3200" b="1" dirty="0" smtClean="0"/>
              <a:t>Diagrammatic representation of the proposed model</a:t>
            </a:r>
            <a:endParaRPr lang="en-US" sz="3200" b="1"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08235" y="1273480"/>
            <a:ext cx="6327530" cy="4722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3156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Conclusions</a:t>
            </a:r>
            <a:endParaRPr lang="en-US" sz="3200" b="1" dirty="0"/>
          </a:p>
        </p:txBody>
      </p:sp>
      <p:sp>
        <p:nvSpPr>
          <p:cNvPr id="3" name="Content Placeholder 2"/>
          <p:cNvSpPr>
            <a:spLocks noGrp="1"/>
          </p:cNvSpPr>
          <p:nvPr>
            <p:ph idx="1"/>
          </p:nvPr>
        </p:nvSpPr>
        <p:spPr>
          <a:xfrm>
            <a:off x="457200" y="1143000"/>
            <a:ext cx="8229600" cy="4983163"/>
          </a:xfrm>
        </p:spPr>
        <p:txBody>
          <a:bodyPr>
            <a:normAutofit/>
          </a:bodyPr>
          <a:lstStyle/>
          <a:p>
            <a:r>
              <a:rPr lang="en-GB" sz="1400" dirty="0" smtClean="0">
                <a:effectLst/>
                <a:latin typeface="Times New Roman"/>
                <a:ea typeface="Calibri"/>
              </a:rPr>
              <a:t>This research has highlighted the importance of computation of household sizes with respect to time for some researches that deal with housing studies.</a:t>
            </a:r>
          </a:p>
          <a:p>
            <a:r>
              <a:rPr lang="en-GB" sz="1400" dirty="0" smtClean="0">
                <a:effectLst/>
                <a:latin typeface="Times New Roman"/>
                <a:ea typeface="Calibri"/>
              </a:rPr>
              <a:t>Very few models exist that can compute household sizes across age ranges.</a:t>
            </a:r>
          </a:p>
          <a:p>
            <a:r>
              <a:rPr lang="en-GB" sz="1400" dirty="0" smtClean="0">
                <a:effectLst/>
                <a:latin typeface="Times New Roman"/>
                <a:ea typeface="Calibri"/>
              </a:rPr>
              <a:t>In order for the “</a:t>
            </a:r>
            <a:r>
              <a:rPr lang="en-GB" sz="1400" dirty="0" err="1" smtClean="0">
                <a:effectLst/>
                <a:latin typeface="Times New Roman"/>
                <a:ea typeface="Calibri"/>
              </a:rPr>
              <a:t>Rramas</a:t>
            </a:r>
            <a:r>
              <a:rPr lang="en-GB" sz="1400" dirty="0" smtClean="0">
                <a:effectLst/>
                <a:latin typeface="Times New Roman"/>
                <a:ea typeface="Calibri"/>
              </a:rPr>
              <a:t>” model to be effective, population and environmental </a:t>
            </a:r>
            <a:r>
              <a:rPr lang="en-GB" sz="1400" dirty="0" err="1" smtClean="0">
                <a:effectLst/>
                <a:latin typeface="Times New Roman"/>
                <a:ea typeface="Calibri"/>
              </a:rPr>
              <a:t>stochasticities</a:t>
            </a:r>
            <a:r>
              <a:rPr lang="en-GB" sz="1400" dirty="0" smtClean="0">
                <a:effectLst/>
                <a:latin typeface="Times New Roman"/>
                <a:ea typeface="Calibri"/>
              </a:rPr>
              <a:t> have to be incorporated into it, which eventually makes it very slow in terms of execution time.</a:t>
            </a:r>
          </a:p>
          <a:p>
            <a:pPr marL="0" marR="0" algn="just">
              <a:lnSpc>
                <a:spcPct val="115000"/>
              </a:lnSpc>
              <a:spcBef>
                <a:spcPts val="600"/>
              </a:spcBef>
              <a:spcAft>
                <a:spcPts val="600"/>
              </a:spcAft>
            </a:pPr>
            <a:r>
              <a:rPr lang="en-GB" sz="1400" kern="0" dirty="0" smtClean="0">
                <a:effectLst/>
                <a:latin typeface="Times New Roman"/>
                <a:ea typeface="Calibri"/>
                <a:cs typeface="Times New Roman"/>
              </a:rPr>
              <a:t>This, together with its high sensitivity to input parameters necessitated the development of an alternative model.</a:t>
            </a:r>
          </a:p>
          <a:p>
            <a:pPr marL="0" marR="0" algn="just">
              <a:lnSpc>
                <a:spcPct val="115000"/>
              </a:lnSpc>
              <a:spcBef>
                <a:spcPts val="600"/>
              </a:spcBef>
              <a:spcAft>
                <a:spcPts val="600"/>
              </a:spcAft>
            </a:pPr>
            <a:r>
              <a:rPr lang="en-GB" sz="1400" kern="0" dirty="0" smtClean="0">
                <a:effectLst/>
                <a:latin typeface="Times New Roman"/>
                <a:ea typeface="Calibri"/>
                <a:cs typeface="Times New Roman"/>
              </a:rPr>
              <a:t> The proposed model makes a good attempt to address the shortfalls of the “</a:t>
            </a:r>
            <a:r>
              <a:rPr lang="en-GB" sz="1400" kern="0" dirty="0" err="1" smtClean="0">
                <a:effectLst/>
                <a:latin typeface="Times New Roman"/>
                <a:ea typeface="Calibri"/>
                <a:cs typeface="Times New Roman"/>
              </a:rPr>
              <a:t>Rramas</a:t>
            </a:r>
            <a:r>
              <a:rPr lang="en-GB" sz="1400" kern="0" dirty="0" smtClean="0">
                <a:effectLst/>
                <a:latin typeface="Times New Roman"/>
                <a:ea typeface="Calibri"/>
                <a:cs typeface="Times New Roman"/>
              </a:rPr>
              <a:t>” model for the task at hand –namely: Housing affordability and Tenure of choice modelling.</a:t>
            </a:r>
            <a:endParaRPr lang="en-US" sz="1050" dirty="0">
              <a:latin typeface="Arial"/>
              <a:ea typeface="SimSun"/>
              <a:cs typeface="Times New Roman"/>
            </a:endParaRPr>
          </a:p>
          <a:p>
            <a:endParaRPr lang="en-US" sz="1400" dirty="0"/>
          </a:p>
        </p:txBody>
      </p:sp>
    </p:spTree>
    <p:extLst>
      <p:ext uri="{BB962C8B-B14F-4D97-AF65-F5344CB8AC3E}">
        <p14:creationId xmlns:p14="http://schemas.microsoft.com/office/powerpoint/2010/main" val="2926872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Further research</a:t>
            </a:r>
            <a:endParaRPr lang="en-US" sz="3200" b="1" dirty="0"/>
          </a:p>
        </p:txBody>
      </p:sp>
      <p:sp>
        <p:nvSpPr>
          <p:cNvPr id="3" name="Content Placeholder 2"/>
          <p:cNvSpPr>
            <a:spLocks noGrp="1"/>
          </p:cNvSpPr>
          <p:nvPr>
            <p:ph idx="1"/>
          </p:nvPr>
        </p:nvSpPr>
        <p:spPr>
          <a:xfrm>
            <a:off x="457200" y="1143000"/>
            <a:ext cx="8229600" cy="4983163"/>
          </a:xfrm>
        </p:spPr>
        <p:txBody>
          <a:bodyPr>
            <a:normAutofit/>
          </a:bodyPr>
          <a:lstStyle/>
          <a:p>
            <a:r>
              <a:rPr lang="en-US" sz="1400" dirty="0" smtClean="0"/>
              <a:t>Further ways of improving speed of proposed model in order to make it more effective for optimization routines (vectorization, </a:t>
            </a:r>
            <a:r>
              <a:rPr lang="en-US" sz="1400" dirty="0" err="1" smtClean="0"/>
              <a:t>Pararellization</a:t>
            </a:r>
            <a:r>
              <a:rPr lang="en-US" sz="1400" dirty="0" smtClean="0"/>
              <a:t>, compilation…</a:t>
            </a:r>
            <a:r>
              <a:rPr lang="en-US" sz="1400" dirty="0" err="1" smtClean="0"/>
              <a:t>etc</a:t>
            </a:r>
            <a:r>
              <a:rPr lang="en-US" sz="1400" dirty="0" smtClean="0"/>
              <a:t>)</a:t>
            </a:r>
            <a:endParaRPr lang="en-US" sz="1400" dirty="0"/>
          </a:p>
        </p:txBody>
      </p:sp>
    </p:spTree>
    <p:extLst>
      <p:ext uri="{BB962C8B-B14F-4D97-AF65-F5344CB8AC3E}">
        <p14:creationId xmlns:p14="http://schemas.microsoft.com/office/powerpoint/2010/main" val="793791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INTRODUCTION: Urban Areas = Complexity</a:t>
            </a:r>
            <a:endParaRPr lang="en-US" sz="3200" b="1" dirty="0"/>
          </a:p>
        </p:txBody>
      </p:sp>
      <p:sp>
        <p:nvSpPr>
          <p:cNvPr id="3" name="Content Placeholder 2"/>
          <p:cNvSpPr>
            <a:spLocks noGrp="1"/>
          </p:cNvSpPr>
          <p:nvPr>
            <p:ph idx="1"/>
          </p:nvPr>
        </p:nvSpPr>
        <p:spPr>
          <a:xfrm>
            <a:off x="381000" y="1219200"/>
            <a:ext cx="8305800" cy="4906963"/>
          </a:xfrm>
        </p:spPr>
        <p:txBody>
          <a:bodyPr>
            <a:normAutofit fontScale="92500" lnSpcReduction="20000"/>
          </a:bodyPr>
          <a:lstStyle/>
          <a:p>
            <a:r>
              <a:rPr lang="en-US" sz="2400" dirty="0" smtClean="0"/>
              <a:t>Urban areas are complex, with unique problems such as crime, pollution, housing, traffic congestion, unemployment , sprawl, and others.</a:t>
            </a:r>
          </a:p>
          <a:p>
            <a:r>
              <a:rPr lang="en-US" sz="2400" dirty="0" smtClean="0"/>
              <a:t>The fundamental unit affected is the household</a:t>
            </a:r>
          </a:p>
          <a:p>
            <a:r>
              <a:rPr lang="en-US" sz="2400" dirty="0" smtClean="0"/>
              <a:t>All these have an impact on urban quality of life of the household.</a:t>
            </a:r>
          </a:p>
          <a:p>
            <a:r>
              <a:rPr lang="en-US" sz="2400" dirty="0" smtClean="0"/>
              <a:t>The </a:t>
            </a:r>
            <a:r>
              <a:rPr lang="en-US" sz="2400" b="1" dirty="0" smtClean="0"/>
              <a:t>nature</a:t>
            </a:r>
            <a:r>
              <a:rPr lang="en-US" sz="2400" dirty="0" smtClean="0"/>
              <a:t> of policies and the </a:t>
            </a:r>
            <a:r>
              <a:rPr lang="en-US" sz="2400" b="1" dirty="0" smtClean="0"/>
              <a:t>magnitude</a:t>
            </a:r>
            <a:r>
              <a:rPr lang="en-US" sz="2400" dirty="0" smtClean="0"/>
              <a:t> of parameters passed by policy makers and other institutions will have a direct or indirect impact towards increasing or decreasing each of these problems. </a:t>
            </a:r>
          </a:p>
          <a:p>
            <a:r>
              <a:rPr lang="en-US" sz="2400" dirty="0" smtClean="0"/>
              <a:t>Need to model behavior of individual households </a:t>
            </a:r>
            <a:r>
              <a:rPr lang="en-US" sz="2400" dirty="0">
                <a:solidFill>
                  <a:prstClr val="black"/>
                </a:solidFill>
              </a:rPr>
              <a:t>in order to simulate likely </a:t>
            </a:r>
            <a:r>
              <a:rPr lang="en-US" sz="2400" dirty="0" smtClean="0">
                <a:solidFill>
                  <a:prstClr val="black"/>
                </a:solidFill>
              </a:rPr>
              <a:t>future changes in urban areas.</a:t>
            </a:r>
          </a:p>
          <a:p>
            <a:r>
              <a:rPr lang="en-US" sz="2400" dirty="0" smtClean="0">
                <a:solidFill>
                  <a:prstClr val="black"/>
                </a:solidFill>
              </a:rPr>
              <a:t>Modelling can be based on household life cycle analysis.</a:t>
            </a:r>
          </a:p>
          <a:p>
            <a:r>
              <a:rPr lang="en-US" sz="2400" dirty="0" smtClean="0">
                <a:solidFill>
                  <a:prstClr val="black"/>
                </a:solidFill>
              </a:rPr>
              <a:t>Some economic models are based on utility maximization over the entire household life cycle as the desired optimum condition that will dictate the best statistics and/ or parameters to implement in order to achieve that goal of optimality.</a:t>
            </a:r>
            <a:endParaRPr lang="en-US" sz="2400" dirty="0"/>
          </a:p>
        </p:txBody>
      </p:sp>
    </p:spTree>
    <p:extLst>
      <p:ext uri="{BB962C8B-B14F-4D97-AF65-F5344CB8AC3E}">
        <p14:creationId xmlns:p14="http://schemas.microsoft.com/office/powerpoint/2010/main" val="1278003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References</a:t>
            </a:r>
            <a:endParaRPr lang="en-US" sz="3200" b="1"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82829" y="1143000"/>
            <a:ext cx="5178342" cy="498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377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885"/>
          </a:xfrm>
        </p:spPr>
        <p:txBody>
          <a:bodyPr>
            <a:normAutofit/>
          </a:bodyPr>
          <a:lstStyle/>
          <a:p>
            <a:r>
              <a:rPr lang="en-US" sz="3200" b="1" dirty="0" smtClean="0"/>
              <a:t>References</a:t>
            </a:r>
            <a:endParaRPr lang="en-US" sz="3200" b="1"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11152" y="1256248"/>
            <a:ext cx="6121695" cy="4732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8214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4443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INTRODUCTION: Urban Households</a:t>
            </a:r>
            <a:endParaRPr lang="en-US" sz="3200" b="1" dirty="0"/>
          </a:p>
        </p:txBody>
      </p:sp>
      <p:sp>
        <p:nvSpPr>
          <p:cNvPr id="3" name="Content Placeholder 2"/>
          <p:cNvSpPr>
            <a:spLocks noGrp="1"/>
          </p:cNvSpPr>
          <p:nvPr>
            <p:ph idx="1"/>
          </p:nvPr>
        </p:nvSpPr>
        <p:spPr>
          <a:xfrm>
            <a:off x="381000" y="1219200"/>
            <a:ext cx="8305800" cy="4906963"/>
          </a:xfrm>
        </p:spPr>
        <p:txBody>
          <a:bodyPr>
            <a:normAutofit/>
          </a:bodyPr>
          <a:lstStyle/>
          <a:p>
            <a:r>
              <a:rPr lang="en-US" sz="2400" b="1" dirty="0" smtClean="0"/>
              <a:t>Household Unit size:</a:t>
            </a:r>
            <a:r>
              <a:rPr lang="en-US" sz="2400" dirty="0" smtClean="0"/>
              <a:t> has a direct impact on </a:t>
            </a:r>
            <a:r>
              <a:rPr lang="en-US" sz="2400" b="1" i="1" dirty="0" smtClean="0"/>
              <a:t>housing</a:t>
            </a:r>
            <a:r>
              <a:rPr lang="en-US" sz="2400" dirty="0" smtClean="0"/>
              <a:t> and </a:t>
            </a:r>
            <a:r>
              <a:rPr lang="en-US" sz="2400" b="1" i="1" dirty="0" smtClean="0"/>
              <a:t>non-housing</a:t>
            </a:r>
            <a:r>
              <a:rPr lang="en-US" sz="2400" dirty="0" smtClean="0"/>
              <a:t> expenditure, which </a:t>
            </a:r>
            <a:r>
              <a:rPr lang="en-US" sz="2400" b="1" i="1" u="sng" dirty="0" smtClean="0"/>
              <a:t>may</a:t>
            </a:r>
            <a:r>
              <a:rPr lang="en-US" sz="2400" dirty="0" smtClean="0"/>
              <a:t> have an impact on urban area problems.</a:t>
            </a:r>
          </a:p>
          <a:p>
            <a:r>
              <a:rPr lang="en-US" sz="2400" dirty="0" smtClean="0"/>
              <a:t>Effect specifically tailored to Housing </a:t>
            </a:r>
            <a:r>
              <a:rPr lang="en-US" sz="2400" b="1" i="1" dirty="0" smtClean="0"/>
              <a:t>Tenure of choice</a:t>
            </a:r>
            <a:r>
              <a:rPr lang="en-US" sz="2400" dirty="0" smtClean="0"/>
              <a:t> and </a:t>
            </a:r>
            <a:r>
              <a:rPr lang="en-US" sz="2400" b="1" i="1" dirty="0" smtClean="0"/>
              <a:t>affordability</a:t>
            </a:r>
          </a:p>
          <a:p>
            <a:r>
              <a:rPr lang="en-US" sz="2400" b="1" dirty="0" smtClean="0"/>
              <a:t>Household Unit size</a:t>
            </a:r>
            <a:r>
              <a:rPr lang="en-US" sz="2400" dirty="0" smtClean="0"/>
              <a:t>: not static with respect to time: </a:t>
            </a:r>
            <a:r>
              <a:rPr lang="en-US" sz="2400" b="1" i="1" dirty="0" smtClean="0"/>
              <a:t>Increase</a:t>
            </a:r>
            <a:r>
              <a:rPr lang="en-US" sz="2400" dirty="0" smtClean="0"/>
              <a:t> in size, </a:t>
            </a:r>
            <a:r>
              <a:rPr lang="en-US" sz="2400" b="1" i="1" dirty="0" smtClean="0"/>
              <a:t>stagnation</a:t>
            </a:r>
            <a:r>
              <a:rPr lang="en-US" sz="2400" dirty="0" smtClean="0"/>
              <a:t>, </a:t>
            </a:r>
            <a:r>
              <a:rPr lang="en-US" sz="2400" b="1" i="1" dirty="0" smtClean="0"/>
              <a:t>decrease</a:t>
            </a:r>
            <a:r>
              <a:rPr lang="en-US" sz="2400" dirty="0" smtClean="0"/>
              <a:t> in size.</a:t>
            </a:r>
          </a:p>
          <a:p>
            <a:r>
              <a:rPr lang="en-US" sz="2400" dirty="0" smtClean="0"/>
              <a:t>Household (not an individual person) is the unit of analysis.</a:t>
            </a:r>
          </a:p>
          <a:p>
            <a:r>
              <a:rPr lang="en-US" sz="2400" dirty="0" smtClean="0"/>
              <a:t>How do we predict household unit size with respect to time? …Existing methods Vs Proposed methods.</a:t>
            </a:r>
          </a:p>
          <a:p>
            <a:endParaRPr lang="en-US" sz="2400" dirty="0"/>
          </a:p>
        </p:txBody>
      </p:sp>
    </p:spTree>
    <p:extLst>
      <p:ext uri="{BB962C8B-B14F-4D97-AF65-F5344CB8AC3E}">
        <p14:creationId xmlns:p14="http://schemas.microsoft.com/office/powerpoint/2010/main" val="4265981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Aims and Objectives:</a:t>
            </a:r>
            <a:endParaRPr lang="en-US" sz="3200" b="1" dirty="0"/>
          </a:p>
        </p:txBody>
      </p:sp>
      <p:sp>
        <p:nvSpPr>
          <p:cNvPr id="3" name="Content Placeholder 2"/>
          <p:cNvSpPr>
            <a:spLocks noGrp="1"/>
          </p:cNvSpPr>
          <p:nvPr>
            <p:ph idx="1"/>
          </p:nvPr>
        </p:nvSpPr>
        <p:spPr>
          <a:xfrm>
            <a:off x="381000" y="1219200"/>
            <a:ext cx="8305800" cy="4906963"/>
          </a:xfrm>
        </p:spPr>
        <p:txBody>
          <a:bodyPr>
            <a:normAutofit/>
          </a:bodyPr>
          <a:lstStyle/>
          <a:p>
            <a:endParaRPr lang="en-US" sz="2400" dirty="0" smtClean="0"/>
          </a:p>
          <a:p>
            <a:pPr lvl="0">
              <a:lnSpc>
                <a:spcPct val="115000"/>
              </a:lnSpc>
              <a:spcBef>
                <a:spcPts val="0"/>
              </a:spcBef>
              <a:spcAft>
                <a:spcPts val="1000"/>
              </a:spcAft>
              <a:buFont typeface="Symbol"/>
              <a:buChar char=""/>
            </a:pPr>
            <a:r>
              <a:rPr lang="en-US" sz="2400" kern="0" dirty="0" smtClean="0">
                <a:effectLst/>
                <a:ea typeface="Calibri"/>
              </a:rPr>
              <a:t>To identify all the factors that affect household unit size and model the relationships that exists among them.</a:t>
            </a:r>
            <a:endParaRPr lang="en-US" sz="2400" dirty="0" smtClean="0">
              <a:effectLst/>
            </a:endParaRPr>
          </a:p>
          <a:p>
            <a:pPr lvl="0">
              <a:lnSpc>
                <a:spcPct val="115000"/>
              </a:lnSpc>
              <a:spcBef>
                <a:spcPts val="0"/>
              </a:spcBef>
              <a:spcAft>
                <a:spcPts val="1000"/>
              </a:spcAft>
              <a:buFont typeface="Symbol"/>
              <a:buChar char=""/>
            </a:pPr>
            <a:r>
              <a:rPr lang="en-US" sz="2400" kern="0" dirty="0" smtClean="0">
                <a:effectLst/>
                <a:ea typeface="Calibri"/>
              </a:rPr>
              <a:t>To identify at least 1 alternative method of modelling household unit size and carry out an effective analysis of the performance of the proposed model as compared to the existing alternative method of household unit size prediction.</a:t>
            </a:r>
            <a:endParaRPr lang="en-US" sz="2400" dirty="0" smtClean="0">
              <a:effectLst/>
            </a:endParaRPr>
          </a:p>
          <a:p>
            <a:endParaRPr lang="en-US" sz="2400" dirty="0"/>
          </a:p>
        </p:txBody>
      </p:sp>
    </p:spTree>
    <p:extLst>
      <p:ext uri="{BB962C8B-B14F-4D97-AF65-F5344CB8AC3E}">
        <p14:creationId xmlns:p14="http://schemas.microsoft.com/office/powerpoint/2010/main" val="2663231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Factors Affecting Household Unit Size</a:t>
            </a:r>
            <a:endParaRPr lang="en-US" sz="3200" b="1" dirty="0"/>
          </a:p>
        </p:txBody>
      </p:sp>
      <p:sp>
        <p:nvSpPr>
          <p:cNvPr id="3" name="Content Placeholder 2"/>
          <p:cNvSpPr>
            <a:spLocks noGrp="1"/>
          </p:cNvSpPr>
          <p:nvPr>
            <p:ph idx="1"/>
          </p:nvPr>
        </p:nvSpPr>
        <p:spPr>
          <a:xfrm>
            <a:off x="381000" y="1219200"/>
            <a:ext cx="8305800" cy="4906963"/>
          </a:xfrm>
        </p:spPr>
        <p:txBody>
          <a:bodyPr>
            <a:normAutofit fontScale="85000" lnSpcReduction="20000"/>
          </a:bodyPr>
          <a:lstStyle/>
          <a:p>
            <a:r>
              <a:rPr lang="en-US" sz="2400" dirty="0" smtClean="0"/>
              <a:t>A </a:t>
            </a:r>
            <a:r>
              <a:rPr lang="en-US" sz="2400" b="1" dirty="0" smtClean="0"/>
              <a:t>micro</a:t>
            </a:r>
            <a:r>
              <a:rPr lang="en-US" sz="2400" dirty="0" smtClean="0"/>
              <a:t>simulation approach (with the unit of analysis being a household) is used.</a:t>
            </a:r>
          </a:p>
          <a:p>
            <a:pPr marL="0" indent="0">
              <a:buNone/>
            </a:pPr>
            <a:r>
              <a:rPr lang="en-US" sz="2400" b="1" dirty="0" smtClean="0"/>
              <a:t>Factors:</a:t>
            </a:r>
          </a:p>
          <a:p>
            <a:pPr lvl="0">
              <a:lnSpc>
                <a:spcPct val="115000"/>
              </a:lnSpc>
              <a:spcBef>
                <a:spcPts val="0"/>
              </a:spcBef>
              <a:spcAft>
                <a:spcPts val="1000"/>
              </a:spcAft>
              <a:buFont typeface="Symbol"/>
              <a:buChar char=""/>
            </a:pPr>
            <a:r>
              <a:rPr lang="en-US" sz="2400" dirty="0" smtClean="0">
                <a:effectLst/>
              </a:rPr>
              <a:t>Fertility (15-28-45yrs)….28years having highest fertility rate</a:t>
            </a:r>
          </a:p>
          <a:p>
            <a:pPr lvl="0">
              <a:lnSpc>
                <a:spcPct val="115000"/>
              </a:lnSpc>
              <a:spcBef>
                <a:spcPts val="0"/>
              </a:spcBef>
              <a:spcAft>
                <a:spcPts val="1000"/>
              </a:spcAft>
              <a:buFont typeface="Symbol"/>
              <a:buChar char=""/>
            </a:pPr>
            <a:r>
              <a:rPr lang="en-US" sz="2400" dirty="0" smtClean="0"/>
              <a:t>Mortality (Mortality rate generally should increase with age)</a:t>
            </a:r>
          </a:p>
          <a:p>
            <a:pPr lvl="0">
              <a:lnSpc>
                <a:spcPct val="115000"/>
              </a:lnSpc>
              <a:spcBef>
                <a:spcPts val="0"/>
              </a:spcBef>
              <a:spcAft>
                <a:spcPts val="1000"/>
              </a:spcAft>
              <a:buFont typeface="Symbol"/>
              <a:buChar char=""/>
            </a:pPr>
            <a:r>
              <a:rPr lang="en-US" sz="2400" dirty="0" smtClean="0">
                <a:effectLst/>
              </a:rPr>
              <a:t>Emigration (Children reaching 18 years and above most likely leave and set up households on their own)</a:t>
            </a:r>
          </a:p>
          <a:p>
            <a:pPr lvl="0">
              <a:lnSpc>
                <a:spcPct val="115000"/>
              </a:lnSpc>
              <a:spcBef>
                <a:spcPts val="0"/>
              </a:spcBef>
              <a:spcAft>
                <a:spcPts val="1000"/>
              </a:spcAft>
              <a:buFont typeface="Symbol"/>
              <a:buChar char=""/>
            </a:pPr>
            <a:r>
              <a:rPr lang="en-US" sz="2400" dirty="0" smtClean="0"/>
              <a:t>Immigration (Children below 18 years may be taken up by a household if they do not have ,say parents…</a:t>
            </a:r>
            <a:r>
              <a:rPr lang="en-US" sz="2400" dirty="0" err="1" smtClean="0"/>
              <a:t>etc</a:t>
            </a:r>
            <a:r>
              <a:rPr lang="en-US" sz="2400" dirty="0" smtClean="0"/>
              <a:t>)</a:t>
            </a:r>
          </a:p>
          <a:p>
            <a:pPr lvl="0">
              <a:lnSpc>
                <a:spcPct val="115000"/>
              </a:lnSpc>
              <a:spcBef>
                <a:spcPts val="0"/>
              </a:spcBef>
              <a:spcAft>
                <a:spcPts val="1000"/>
              </a:spcAft>
              <a:buFont typeface="Symbol"/>
              <a:buChar char=""/>
            </a:pPr>
            <a:r>
              <a:rPr lang="en-US" sz="2400" dirty="0" smtClean="0">
                <a:effectLst/>
                <a:ea typeface="Calibri"/>
              </a:rPr>
              <a:t>(</a:t>
            </a:r>
            <a:r>
              <a:rPr lang="en-US" sz="2400" dirty="0" err="1" smtClean="0">
                <a:effectLst/>
                <a:ea typeface="Calibri"/>
              </a:rPr>
              <a:t>Ofusuhene</a:t>
            </a:r>
            <a:r>
              <a:rPr lang="en-US" sz="2400" dirty="0" smtClean="0">
                <a:effectLst/>
                <a:ea typeface="Calibri"/>
              </a:rPr>
              <a:t>, 2009;</a:t>
            </a:r>
            <a:r>
              <a:rPr lang="en-US" sz="2400" dirty="0">
                <a:solidFill>
                  <a:prstClr val="black"/>
                </a:solidFill>
                <a:ea typeface="Calibri"/>
              </a:rPr>
              <a:t> </a:t>
            </a:r>
            <a:r>
              <a:rPr lang="en-US" sz="2400" dirty="0" err="1">
                <a:solidFill>
                  <a:prstClr val="black"/>
                </a:solidFill>
                <a:ea typeface="Calibri"/>
              </a:rPr>
              <a:t>Geard</a:t>
            </a:r>
            <a:r>
              <a:rPr lang="en-US" sz="2400" dirty="0">
                <a:solidFill>
                  <a:prstClr val="black"/>
                </a:solidFill>
                <a:ea typeface="Calibri"/>
              </a:rPr>
              <a:t> et al, 2013; </a:t>
            </a:r>
            <a:r>
              <a:rPr lang="en-US" sz="2400" dirty="0" err="1">
                <a:solidFill>
                  <a:prstClr val="black"/>
                </a:solidFill>
                <a:ea typeface="Calibri"/>
              </a:rPr>
              <a:t>Morand</a:t>
            </a:r>
            <a:r>
              <a:rPr lang="en-US" sz="2400" dirty="0">
                <a:solidFill>
                  <a:prstClr val="black"/>
                </a:solidFill>
                <a:ea typeface="Calibri"/>
              </a:rPr>
              <a:t> et al, </a:t>
            </a:r>
            <a:r>
              <a:rPr lang="en-US" sz="2400" dirty="0" smtClean="0">
                <a:solidFill>
                  <a:prstClr val="black"/>
                </a:solidFill>
                <a:ea typeface="Calibri"/>
              </a:rPr>
              <a:t>2010)   </a:t>
            </a:r>
          </a:p>
          <a:p>
            <a:pPr marL="0" lvl="0" indent="0">
              <a:lnSpc>
                <a:spcPct val="115000"/>
              </a:lnSpc>
              <a:spcBef>
                <a:spcPts val="0"/>
              </a:spcBef>
              <a:spcAft>
                <a:spcPts val="1000"/>
              </a:spcAft>
              <a:buNone/>
            </a:pPr>
            <a:r>
              <a:rPr lang="en-US" sz="2400" dirty="0" smtClean="0">
                <a:solidFill>
                  <a:prstClr val="black"/>
                </a:solidFill>
                <a:ea typeface="Calibri"/>
              </a:rPr>
              <a:t>(Other factors can be considered on a </a:t>
            </a:r>
            <a:r>
              <a:rPr lang="en-US" sz="2400" b="1" dirty="0" smtClean="0">
                <a:solidFill>
                  <a:prstClr val="black"/>
                </a:solidFill>
                <a:ea typeface="Calibri"/>
              </a:rPr>
              <a:t>macro</a:t>
            </a:r>
            <a:r>
              <a:rPr lang="en-US" sz="2400" dirty="0" smtClean="0">
                <a:solidFill>
                  <a:prstClr val="black"/>
                </a:solidFill>
                <a:ea typeface="Calibri"/>
              </a:rPr>
              <a:t>-level: employment rate, GDP per capita/ household incomes, Race/</a:t>
            </a:r>
            <a:r>
              <a:rPr lang="en-US" sz="2400" dirty="0" err="1" smtClean="0">
                <a:solidFill>
                  <a:prstClr val="black"/>
                </a:solidFill>
                <a:ea typeface="Calibri"/>
              </a:rPr>
              <a:t>ethinicity</a:t>
            </a:r>
            <a:r>
              <a:rPr lang="en-US" sz="2400" dirty="0" smtClean="0">
                <a:solidFill>
                  <a:prstClr val="black"/>
                </a:solidFill>
                <a:ea typeface="Calibri"/>
              </a:rPr>
              <a:t>, Religion, education level, …</a:t>
            </a:r>
            <a:r>
              <a:rPr lang="en-US" sz="2400" dirty="0" err="1" smtClean="0">
                <a:solidFill>
                  <a:prstClr val="black"/>
                </a:solidFill>
                <a:ea typeface="Calibri"/>
              </a:rPr>
              <a:t>etc</a:t>
            </a:r>
            <a:r>
              <a:rPr lang="en-US" sz="2400" dirty="0" smtClean="0">
                <a:solidFill>
                  <a:prstClr val="black"/>
                </a:solidFill>
                <a:ea typeface="Calibri"/>
              </a:rPr>
              <a:t>, but this is not the focus of this paper)                                     </a:t>
            </a:r>
          </a:p>
          <a:p>
            <a:pPr lvl="0">
              <a:lnSpc>
                <a:spcPct val="115000"/>
              </a:lnSpc>
              <a:spcBef>
                <a:spcPts val="0"/>
              </a:spcBef>
              <a:spcAft>
                <a:spcPts val="1000"/>
              </a:spcAft>
              <a:buFont typeface="Symbol"/>
              <a:buChar char=""/>
            </a:pPr>
            <a:endParaRPr lang="en-US" sz="2400" dirty="0" smtClean="0">
              <a:effectLst/>
            </a:endParaRPr>
          </a:p>
          <a:p>
            <a:endParaRPr lang="en-US" sz="2400" dirty="0"/>
          </a:p>
        </p:txBody>
      </p:sp>
    </p:spTree>
    <p:extLst>
      <p:ext uri="{BB962C8B-B14F-4D97-AF65-F5344CB8AC3E}">
        <p14:creationId xmlns:p14="http://schemas.microsoft.com/office/powerpoint/2010/main" val="3027391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Household size: </a:t>
            </a:r>
            <a:r>
              <a:rPr lang="en-US" sz="3200" b="1" dirty="0" err="1" smtClean="0"/>
              <a:t>Rramas</a:t>
            </a:r>
            <a:r>
              <a:rPr lang="en-US" sz="3200" b="1" dirty="0" smtClean="0"/>
              <a:t> model.</a:t>
            </a:r>
            <a:endParaRPr lang="en-US" sz="3200" b="1" dirty="0"/>
          </a:p>
        </p:txBody>
      </p:sp>
      <p:sp>
        <p:nvSpPr>
          <p:cNvPr id="3" name="Content Placeholder 2"/>
          <p:cNvSpPr>
            <a:spLocks noGrp="1"/>
          </p:cNvSpPr>
          <p:nvPr>
            <p:ph idx="1"/>
          </p:nvPr>
        </p:nvSpPr>
        <p:spPr>
          <a:xfrm>
            <a:off x="381000" y="1219200"/>
            <a:ext cx="8305800" cy="4906963"/>
          </a:xfrm>
        </p:spPr>
        <p:txBody>
          <a:bodyPr>
            <a:normAutofit fontScale="92500" lnSpcReduction="20000"/>
          </a:bodyPr>
          <a:lstStyle/>
          <a:p>
            <a:pPr marL="0" marR="0">
              <a:lnSpc>
                <a:spcPct val="115000"/>
              </a:lnSpc>
              <a:spcBef>
                <a:spcPts val="0"/>
              </a:spcBef>
              <a:spcAft>
                <a:spcPts val="1000"/>
              </a:spcAft>
            </a:pPr>
            <a:r>
              <a:rPr lang="en-US" sz="2000" kern="0" dirty="0" smtClean="0">
                <a:effectLst/>
                <a:ea typeface="Calibri"/>
                <a:cs typeface="Times New Roman"/>
              </a:rPr>
              <a:t>The “</a:t>
            </a:r>
            <a:r>
              <a:rPr lang="en-US" sz="2000" kern="0" dirty="0" err="1" smtClean="0">
                <a:effectLst/>
                <a:ea typeface="Calibri"/>
                <a:cs typeface="Times New Roman"/>
              </a:rPr>
              <a:t>Rramas</a:t>
            </a:r>
            <a:r>
              <a:rPr lang="en-US" sz="2000" kern="0" dirty="0" smtClean="0">
                <a:effectLst/>
                <a:ea typeface="Calibri"/>
                <a:cs typeface="Times New Roman"/>
              </a:rPr>
              <a:t>” model is a population prediction model by use of matrices. </a:t>
            </a:r>
            <a:r>
              <a:rPr lang="en-US" sz="2000" kern="0" dirty="0">
                <a:solidFill>
                  <a:prstClr val="black"/>
                </a:solidFill>
                <a:ea typeface="Calibri"/>
                <a:cs typeface="Times New Roman"/>
              </a:rPr>
              <a:t>More detailed information about it can be obtained from De la Cruz (2015</a:t>
            </a:r>
            <a:r>
              <a:rPr lang="en-US" sz="2000" kern="0" dirty="0" smtClean="0">
                <a:solidFill>
                  <a:prstClr val="black"/>
                </a:solidFill>
                <a:ea typeface="Calibri"/>
                <a:cs typeface="Times New Roman"/>
              </a:rPr>
              <a:t>).</a:t>
            </a:r>
          </a:p>
          <a:p>
            <a:pPr marL="0" marR="0">
              <a:lnSpc>
                <a:spcPct val="115000"/>
              </a:lnSpc>
              <a:spcBef>
                <a:spcPts val="0"/>
              </a:spcBef>
              <a:spcAft>
                <a:spcPts val="1000"/>
              </a:spcAft>
            </a:pPr>
            <a:r>
              <a:rPr lang="en-US" sz="2000" kern="0" dirty="0" smtClean="0">
                <a:solidFill>
                  <a:prstClr val="black"/>
                </a:solidFill>
                <a:ea typeface="SimSun"/>
                <a:cs typeface="Times New Roman"/>
              </a:rPr>
              <a:t>Matrix of </a:t>
            </a:r>
            <a:r>
              <a:rPr lang="en-US" sz="2000" kern="0" dirty="0" err="1" smtClean="0">
                <a:solidFill>
                  <a:prstClr val="black"/>
                </a:solidFill>
                <a:ea typeface="SimSun"/>
                <a:cs typeface="Times New Roman"/>
              </a:rPr>
              <a:t>innitial</a:t>
            </a:r>
            <a:r>
              <a:rPr lang="en-US" sz="2000" kern="0" dirty="0" smtClean="0">
                <a:solidFill>
                  <a:prstClr val="black"/>
                </a:solidFill>
                <a:ea typeface="SimSun"/>
                <a:cs typeface="Times New Roman"/>
              </a:rPr>
              <a:t> stage abundancies must be supplied</a:t>
            </a:r>
          </a:p>
          <a:p>
            <a:pPr marL="0" marR="0">
              <a:lnSpc>
                <a:spcPct val="115000"/>
              </a:lnSpc>
              <a:spcBef>
                <a:spcPts val="0"/>
              </a:spcBef>
              <a:spcAft>
                <a:spcPts val="1000"/>
              </a:spcAft>
            </a:pPr>
            <a:r>
              <a:rPr lang="en-US" sz="2000" kern="0" dirty="0" smtClean="0">
                <a:solidFill>
                  <a:prstClr val="black"/>
                </a:solidFill>
                <a:ea typeface="SimSun"/>
                <a:cs typeface="Times New Roman"/>
              </a:rPr>
              <a:t>Transition matrix of probabilities across stages must be supplied</a:t>
            </a:r>
          </a:p>
          <a:p>
            <a:pPr marL="0" marR="0">
              <a:lnSpc>
                <a:spcPct val="115000"/>
              </a:lnSpc>
              <a:spcBef>
                <a:spcPts val="0"/>
              </a:spcBef>
              <a:spcAft>
                <a:spcPts val="1000"/>
              </a:spcAft>
            </a:pPr>
            <a:r>
              <a:rPr lang="en-US" sz="2000" kern="0" dirty="0" smtClean="0">
                <a:solidFill>
                  <a:prstClr val="black"/>
                </a:solidFill>
                <a:ea typeface="SimSun"/>
                <a:cs typeface="Times New Roman"/>
              </a:rPr>
              <a:t>1.Projectn ---2.Project1---3.Estdemo</a:t>
            </a:r>
          </a:p>
          <a:p>
            <a:pPr marL="0" marR="0">
              <a:lnSpc>
                <a:spcPct val="115000"/>
              </a:lnSpc>
              <a:spcBef>
                <a:spcPts val="0"/>
              </a:spcBef>
              <a:spcAft>
                <a:spcPts val="1000"/>
              </a:spcAft>
            </a:pPr>
            <a:r>
              <a:rPr lang="en-US" sz="2000" kern="0" dirty="0" smtClean="0">
                <a:solidFill>
                  <a:prstClr val="black"/>
                </a:solidFill>
                <a:ea typeface="SimSun"/>
                <a:cs typeface="Times New Roman"/>
              </a:rPr>
              <a:t>Project1 function applies per time interval of analysis (stage2)</a:t>
            </a:r>
          </a:p>
          <a:p>
            <a:pPr marL="0" marR="0">
              <a:lnSpc>
                <a:spcPct val="115000"/>
              </a:lnSpc>
              <a:spcBef>
                <a:spcPts val="0"/>
              </a:spcBef>
              <a:spcAft>
                <a:spcPts val="1000"/>
              </a:spcAft>
            </a:pPr>
            <a:r>
              <a:rPr lang="en-US" sz="2000" kern="0" dirty="0" smtClean="0">
                <a:solidFill>
                  <a:prstClr val="black"/>
                </a:solidFill>
                <a:ea typeface="SimSun"/>
                <a:cs typeface="Times New Roman"/>
              </a:rPr>
              <a:t>If population and environmental stochasticity are absent only stages 1 and 2 are used, and:  </a:t>
            </a:r>
            <a:r>
              <a:rPr lang="en-US" sz="1400" kern="0" dirty="0" smtClean="0">
                <a:solidFill>
                  <a:prstClr val="black"/>
                </a:solidFill>
                <a:ea typeface="SimSun"/>
                <a:cs typeface="Times New Roman"/>
              </a:rPr>
              <a:t>current stage abundancies =previous stage abundancies  X transition matrix</a:t>
            </a:r>
          </a:p>
          <a:p>
            <a:pPr marL="0" lvl="0">
              <a:lnSpc>
                <a:spcPct val="115000"/>
              </a:lnSpc>
              <a:spcBef>
                <a:spcPts val="0"/>
              </a:spcBef>
              <a:spcAft>
                <a:spcPts val="1000"/>
              </a:spcAft>
            </a:pPr>
            <a:r>
              <a:rPr lang="en-US" sz="2000" kern="0" dirty="0">
                <a:solidFill>
                  <a:prstClr val="black"/>
                </a:solidFill>
                <a:ea typeface="SimSun"/>
                <a:cs typeface="Times New Roman"/>
              </a:rPr>
              <a:t>If population and environmental stochasticity are </a:t>
            </a:r>
            <a:r>
              <a:rPr lang="en-US" sz="2000" kern="0" dirty="0" smtClean="0">
                <a:solidFill>
                  <a:prstClr val="black"/>
                </a:solidFill>
                <a:ea typeface="SimSun"/>
                <a:cs typeface="Times New Roman"/>
              </a:rPr>
              <a:t>present stages </a:t>
            </a:r>
            <a:r>
              <a:rPr lang="en-US" sz="2000" kern="0" dirty="0">
                <a:solidFill>
                  <a:prstClr val="black"/>
                </a:solidFill>
                <a:ea typeface="SimSun"/>
                <a:cs typeface="Times New Roman"/>
              </a:rPr>
              <a:t>1 </a:t>
            </a:r>
            <a:r>
              <a:rPr lang="en-US" sz="2000" kern="0" dirty="0" smtClean="0">
                <a:solidFill>
                  <a:prstClr val="black"/>
                </a:solidFill>
                <a:ea typeface="SimSun"/>
                <a:cs typeface="Times New Roman"/>
              </a:rPr>
              <a:t>, 2 and 3 </a:t>
            </a:r>
            <a:r>
              <a:rPr lang="en-US" sz="2000" kern="0" dirty="0">
                <a:solidFill>
                  <a:prstClr val="black"/>
                </a:solidFill>
                <a:ea typeface="SimSun"/>
                <a:cs typeface="Times New Roman"/>
              </a:rPr>
              <a:t>are used, </a:t>
            </a:r>
            <a:r>
              <a:rPr lang="en-US" sz="2000" kern="0" dirty="0" smtClean="0">
                <a:solidFill>
                  <a:prstClr val="black"/>
                </a:solidFill>
                <a:ea typeface="SimSun"/>
                <a:cs typeface="Times New Roman"/>
              </a:rPr>
              <a:t>and the </a:t>
            </a:r>
            <a:r>
              <a:rPr lang="en-US" sz="2000" kern="0" dirty="0" err="1" smtClean="0">
                <a:solidFill>
                  <a:prstClr val="black"/>
                </a:solidFill>
                <a:ea typeface="SimSun"/>
                <a:cs typeface="Times New Roman"/>
              </a:rPr>
              <a:t>Estdemo</a:t>
            </a:r>
            <a:r>
              <a:rPr lang="en-US" sz="2000" kern="0" dirty="0" smtClean="0">
                <a:solidFill>
                  <a:prstClr val="black"/>
                </a:solidFill>
                <a:ea typeface="SimSun"/>
                <a:cs typeface="Times New Roman"/>
              </a:rPr>
              <a:t> function can sample either from </a:t>
            </a:r>
            <a:r>
              <a:rPr lang="en-US" sz="2000" kern="0" dirty="0" err="1" smtClean="0">
                <a:solidFill>
                  <a:prstClr val="black"/>
                </a:solidFill>
                <a:ea typeface="SimSun"/>
                <a:cs typeface="Times New Roman"/>
              </a:rPr>
              <a:t>poisson</a:t>
            </a:r>
            <a:r>
              <a:rPr lang="en-US" sz="2000" kern="0" dirty="0" smtClean="0">
                <a:solidFill>
                  <a:prstClr val="black"/>
                </a:solidFill>
                <a:ea typeface="SimSun"/>
                <a:cs typeface="Times New Roman"/>
              </a:rPr>
              <a:t> or binomial distributions to obtain current stage abundancies:  </a:t>
            </a:r>
          </a:p>
          <a:p>
            <a:pPr marL="0" lvl="0">
              <a:lnSpc>
                <a:spcPct val="115000"/>
              </a:lnSpc>
              <a:spcBef>
                <a:spcPts val="0"/>
              </a:spcBef>
              <a:spcAft>
                <a:spcPts val="1000"/>
              </a:spcAft>
            </a:pPr>
            <a:r>
              <a:rPr lang="en-US" sz="1400" kern="0" dirty="0" smtClean="0">
                <a:solidFill>
                  <a:prstClr val="black"/>
                </a:solidFill>
                <a:ea typeface="SimSun"/>
                <a:cs typeface="Times New Roman"/>
              </a:rPr>
              <a:t>current </a:t>
            </a:r>
            <a:r>
              <a:rPr lang="en-US" sz="1400" kern="0" dirty="0">
                <a:solidFill>
                  <a:prstClr val="black"/>
                </a:solidFill>
                <a:ea typeface="SimSun"/>
                <a:cs typeface="Times New Roman"/>
              </a:rPr>
              <a:t>stage abundancies </a:t>
            </a:r>
            <a:r>
              <a:rPr lang="en-US" sz="1400" kern="0" dirty="0" smtClean="0">
                <a:solidFill>
                  <a:prstClr val="black"/>
                </a:solidFill>
                <a:ea typeface="SimSun"/>
                <a:cs typeface="Times New Roman"/>
              </a:rPr>
              <a:t>= samplings from </a:t>
            </a:r>
            <a:r>
              <a:rPr lang="en-US" sz="1400" kern="0" dirty="0" err="1" smtClean="0">
                <a:solidFill>
                  <a:prstClr val="black"/>
                </a:solidFill>
                <a:ea typeface="SimSun"/>
                <a:cs typeface="Times New Roman"/>
              </a:rPr>
              <a:t>poisson</a:t>
            </a:r>
            <a:r>
              <a:rPr lang="en-US" sz="1400" kern="0" dirty="0" smtClean="0">
                <a:solidFill>
                  <a:prstClr val="black"/>
                </a:solidFill>
                <a:ea typeface="SimSun"/>
                <a:cs typeface="Times New Roman"/>
              </a:rPr>
              <a:t> distributions with </a:t>
            </a:r>
            <a:r>
              <a:rPr lang="en-US" sz="1400" kern="0" dirty="0" err="1" smtClean="0">
                <a:solidFill>
                  <a:prstClr val="black"/>
                </a:solidFill>
                <a:ea typeface="SimSun"/>
                <a:cs typeface="Times New Roman"/>
              </a:rPr>
              <a:t>Estdemo</a:t>
            </a:r>
            <a:r>
              <a:rPr lang="en-US" sz="1400" dirty="0">
                <a:solidFill>
                  <a:prstClr val="black"/>
                </a:solidFill>
                <a:ea typeface="SimSun"/>
                <a:cs typeface="Times New Roman"/>
              </a:rPr>
              <a:t> </a:t>
            </a:r>
            <a:r>
              <a:rPr lang="en-US" sz="1400" dirty="0" smtClean="0">
                <a:solidFill>
                  <a:prstClr val="black"/>
                </a:solidFill>
                <a:ea typeface="SimSun"/>
                <a:cs typeface="Times New Roman"/>
              </a:rPr>
              <a:t>  </a:t>
            </a:r>
          </a:p>
          <a:p>
            <a:pPr marL="0" lvl="0">
              <a:lnSpc>
                <a:spcPct val="115000"/>
              </a:lnSpc>
              <a:spcBef>
                <a:spcPts val="0"/>
              </a:spcBef>
              <a:spcAft>
                <a:spcPts val="1000"/>
              </a:spcAft>
            </a:pPr>
            <a:r>
              <a:rPr lang="en-US" sz="1400" kern="0" dirty="0" smtClean="0">
                <a:solidFill>
                  <a:prstClr val="black"/>
                </a:solidFill>
                <a:ea typeface="SimSun"/>
                <a:cs typeface="Times New Roman"/>
              </a:rPr>
              <a:t>current </a:t>
            </a:r>
            <a:r>
              <a:rPr lang="en-US" sz="1400" kern="0" dirty="0">
                <a:solidFill>
                  <a:prstClr val="black"/>
                </a:solidFill>
                <a:ea typeface="SimSun"/>
                <a:cs typeface="Times New Roman"/>
              </a:rPr>
              <a:t>stage </a:t>
            </a:r>
            <a:r>
              <a:rPr lang="en-US" sz="1400" kern="0" dirty="0" smtClean="0">
                <a:solidFill>
                  <a:prstClr val="black"/>
                </a:solidFill>
                <a:ea typeface="SimSun"/>
                <a:cs typeface="Times New Roman"/>
              </a:rPr>
              <a:t>survival chances  from previous stage abundancies = samplings </a:t>
            </a:r>
            <a:r>
              <a:rPr lang="en-US" sz="1400" kern="0" dirty="0">
                <a:solidFill>
                  <a:prstClr val="black"/>
                </a:solidFill>
                <a:ea typeface="SimSun"/>
                <a:cs typeface="Times New Roman"/>
              </a:rPr>
              <a:t>from </a:t>
            </a:r>
            <a:r>
              <a:rPr lang="en-US" sz="1400" kern="0" dirty="0" smtClean="0">
                <a:solidFill>
                  <a:prstClr val="black"/>
                </a:solidFill>
                <a:ea typeface="SimSun"/>
                <a:cs typeface="Times New Roman"/>
              </a:rPr>
              <a:t>binomial </a:t>
            </a:r>
            <a:r>
              <a:rPr lang="en-US" sz="1400" kern="0" dirty="0">
                <a:solidFill>
                  <a:prstClr val="black"/>
                </a:solidFill>
                <a:ea typeface="SimSun"/>
                <a:cs typeface="Times New Roman"/>
              </a:rPr>
              <a:t>distributions with </a:t>
            </a:r>
            <a:r>
              <a:rPr lang="en-US" sz="1400" kern="0" dirty="0" err="1">
                <a:solidFill>
                  <a:prstClr val="black"/>
                </a:solidFill>
                <a:ea typeface="SimSun"/>
                <a:cs typeface="Times New Roman"/>
              </a:rPr>
              <a:t>Estdemo</a:t>
            </a:r>
            <a:r>
              <a:rPr lang="en-US" sz="1400" dirty="0">
                <a:solidFill>
                  <a:prstClr val="black"/>
                </a:solidFill>
                <a:ea typeface="SimSun"/>
                <a:cs typeface="Times New Roman"/>
              </a:rPr>
              <a:t> </a:t>
            </a:r>
            <a:endParaRPr lang="en-US" sz="1400" dirty="0" smtClean="0">
              <a:solidFill>
                <a:prstClr val="black"/>
              </a:solidFill>
              <a:ea typeface="SimSun"/>
              <a:cs typeface="Times New Roman"/>
            </a:endParaRPr>
          </a:p>
          <a:p>
            <a:pPr marL="0" lvl="0">
              <a:lnSpc>
                <a:spcPct val="115000"/>
              </a:lnSpc>
              <a:spcBef>
                <a:spcPts val="0"/>
              </a:spcBef>
              <a:spcAft>
                <a:spcPts val="1000"/>
              </a:spcAft>
            </a:pPr>
            <a:endParaRPr lang="en-US" sz="1400" kern="0" dirty="0" smtClean="0">
              <a:solidFill>
                <a:prstClr val="black"/>
              </a:solidFill>
              <a:ea typeface="SimSun"/>
              <a:cs typeface="Times New Roman"/>
            </a:endParaRPr>
          </a:p>
        </p:txBody>
      </p:sp>
    </p:spTree>
    <p:extLst>
      <p:ext uri="{BB962C8B-B14F-4D97-AF65-F5344CB8AC3E}">
        <p14:creationId xmlns:p14="http://schemas.microsoft.com/office/powerpoint/2010/main" val="4221320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Modelling the Factors and Event </a:t>
            </a:r>
            <a:r>
              <a:rPr lang="en-US" sz="3200" b="1" dirty="0" err="1" smtClean="0"/>
              <a:t>occurence</a:t>
            </a:r>
            <a:endParaRPr lang="en-US" sz="3200" b="1" dirty="0"/>
          </a:p>
        </p:txBody>
      </p:sp>
      <p:sp>
        <p:nvSpPr>
          <p:cNvPr id="3" name="Content Placeholder 2"/>
          <p:cNvSpPr>
            <a:spLocks noGrp="1"/>
          </p:cNvSpPr>
          <p:nvPr>
            <p:ph idx="1"/>
          </p:nvPr>
        </p:nvSpPr>
        <p:spPr>
          <a:xfrm>
            <a:off x="381000" y="1219200"/>
            <a:ext cx="8305800" cy="4906963"/>
          </a:xfrm>
        </p:spPr>
        <p:txBody>
          <a:bodyPr>
            <a:normAutofit/>
          </a:bodyPr>
          <a:lstStyle/>
          <a:p>
            <a:r>
              <a:rPr lang="en-US" sz="2400" dirty="0" smtClean="0"/>
              <a:t>Four (4) functions created to model mortality (</a:t>
            </a:r>
            <a:r>
              <a:rPr lang="en-US" sz="2400" dirty="0" err="1" smtClean="0"/>
              <a:t>Gompertz</a:t>
            </a:r>
            <a:r>
              <a:rPr lang="en-US" sz="2400" dirty="0" smtClean="0"/>
              <a:t> function), fertility (</a:t>
            </a:r>
            <a:r>
              <a:rPr lang="en-US" sz="2400" dirty="0" err="1" smtClean="0"/>
              <a:t>Hadwiger</a:t>
            </a:r>
            <a:r>
              <a:rPr lang="en-US" sz="2400" dirty="0" smtClean="0"/>
              <a:t> mixture function), emigration and immigration (</a:t>
            </a:r>
            <a:r>
              <a:rPr lang="en-US" sz="2400" dirty="0" err="1" smtClean="0">
                <a:effectLst/>
                <a:ea typeface="Calibri"/>
              </a:rPr>
              <a:t>Peristera</a:t>
            </a:r>
            <a:r>
              <a:rPr lang="en-US" sz="2400" dirty="0" smtClean="0">
                <a:effectLst/>
                <a:ea typeface="Calibri"/>
              </a:rPr>
              <a:t> and </a:t>
            </a:r>
            <a:r>
              <a:rPr lang="en-US" sz="2400" dirty="0" err="1" smtClean="0">
                <a:effectLst/>
                <a:ea typeface="Calibri"/>
              </a:rPr>
              <a:t>Kostaki</a:t>
            </a:r>
            <a:r>
              <a:rPr lang="en-US" sz="2400" dirty="0" smtClean="0">
                <a:effectLst/>
                <a:ea typeface="Calibri"/>
              </a:rPr>
              <a:t>, 2007; </a:t>
            </a:r>
            <a:r>
              <a:rPr lang="en-US" sz="2400" dirty="0" err="1" smtClean="0">
                <a:effectLst/>
                <a:ea typeface="Calibri"/>
              </a:rPr>
              <a:t>Nguimkeu</a:t>
            </a:r>
            <a:r>
              <a:rPr lang="en-US" sz="2400" dirty="0" smtClean="0">
                <a:effectLst/>
                <a:ea typeface="Calibri"/>
              </a:rPr>
              <a:t>, 2013)</a:t>
            </a:r>
          </a:p>
          <a:p>
            <a:r>
              <a:rPr lang="en-US" sz="2400" dirty="0">
                <a:solidFill>
                  <a:prstClr val="black"/>
                </a:solidFill>
              </a:rPr>
              <a:t>Four (4</a:t>
            </a:r>
            <a:r>
              <a:rPr lang="en-US" sz="2400" dirty="0" smtClean="0">
                <a:solidFill>
                  <a:prstClr val="black"/>
                </a:solidFill>
              </a:rPr>
              <a:t>) sets of random deviates each corresponding to the 4 functional outputs were generated using the uniform distribution (</a:t>
            </a:r>
            <a:r>
              <a:rPr lang="en-US" sz="2400" dirty="0" smtClean="0">
                <a:effectLst/>
                <a:ea typeface="Calibri"/>
              </a:rPr>
              <a:t>Becker et al, 1988)</a:t>
            </a:r>
          </a:p>
          <a:p>
            <a:r>
              <a:rPr lang="en-US" sz="2400" dirty="0" smtClean="0"/>
              <a:t>Event occurrence per year of analysis determined by comparison of functional output with corresponding random output</a:t>
            </a:r>
            <a:endParaRPr lang="en-US" sz="2400" dirty="0"/>
          </a:p>
        </p:txBody>
      </p:sp>
    </p:spTree>
    <p:extLst>
      <p:ext uri="{BB962C8B-B14F-4D97-AF65-F5344CB8AC3E}">
        <p14:creationId xmlns:p14="http://schemas.microsoft.com/office/powerpoint/2010/main" val="1996100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Possible models looked at:</a:t>
            </a:r>
            <a:endParaRPr lang="en-US" sz="3200" b="1" dirty="0"/>
          </a:p>
        </p:txBody>
      </p:sp>
      <p:sp>
        <p:nvSpPr>
          <p:cNvPr id="3" name="Content Placeholder 2"/>
          <p:cNvSpPr>
            <a:spLocks noGrp="1"/>
          </p:cNvSpPr>
          <p:nvPr>
            <p:ph idx="1"/>
          </p:nvPr>
        </p:nvSpPr>
        <p:spPr>
          <a:xfrm>
            <a:off x="457200" y="1219200"/>
            <a:ext cx="8229600" cy="4906963"/>
          </a:xfrm>
        </p:spPr>
        <p:txBody>
          <a:bodyPr>
            <a:normAutofit/>
          </a:bodyPr>
          <a:lstStyle/>
          <a:p>
            <a:r>
              <a:rPr lang="en-US" sz="2400" dirty="0" err="1" smtClean="0"/>
              <a:t>SimPop</a:t>
            </a:r>
            <a:endParaRPr lang="en-US" sz="2400" dirty="0" smtClean="0"/>
          </a:p>
          <a:p>
            <a:r>
              <a:rPr lang="en-US" sz="2400" dirty="0" err="1" smtClean="0"/>
              <a:t>SimFrame</a:t>
            </a:r>
            <a:endParaRPr lang="en-US" sz="2400" dirty="0" smtClean="0"/>
          </a:p>
          <a:p>
            <a:r>
              <a:rPr lang="en-US" sz="2400" dirty="0" err="1" smtClean="0"/>
              <a:t>MicSim</a:t>
            </a:r>
            <a:endParaRPr lang="en-US" sz="2400" dirty="0" smtClean="0"/>
          </a:p>
          <a:p>
            <a:r>
              <a:rPr lang="en-US" sz="2400" dirty="0" err="1" smtClean="0"/>
              <a:t>Rramas</a:t>
            </a:r>
            <a:endParaRPr lang="en-US" sz="2400" dirty="0"/>
          </a:p>
        </p:txBody>
      </p:sp>
    </p:spTree>
    <p:extLst>
      <p:ext uri="{BB962C8B-B14F-4D97-AF65-F5344CB8AC3E}">
        <p14:creationId xmlns:p14="http://schemas.microsoft.com/office/powerpoint/2010/main" val="356145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50165"/>
          </a:xfrm>
        </p:spPr>
        <p:txBody>
          <a:bodyPr>
            <a:normAutofit/>
          </a:bodyPr>
          <a:lstStyle/>
          <a:p>
            <a:r>
              <a:rPr lang="en-US" sz="3200" b="1" dirty="0" smtClean="0"/>
              <a:t>Modelling: Event occurrence</a:t>
            </a:r>
            <a:endParaRPr lang="en-US" sz="3200" b="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81000" y="1219200"/>
                <a:ext cx="8305800" cy="4906963"/>
              </a:xfrm>
            </p:spPr>
            <p:txBody>
              <a:bodyPr>
                <a:normAutofit/>
              </a:bodyPr>
              <a:lstStyle/>
              <a:p>
                <a:pPr marL="0" marR="0">
                  <a:lnSpc>
                    <a:spcPct val="115000"/>
                  </a:lnSpc>
                  <a:spcBef>
                    <a:spcPts val="0"/>
                  </a:spcBef>
                  <a:spcAft>
                    <a:spcPts val="1000"/>
                  </a:spcAft>
                </a:pPr>
                <a:r>
                  <a:rPr lang="en-US" sz="1200" kern="0" dirty="0" smtClean="0">
                    <a:effectLst/>
                    <a:latin typeface="Times New Roman"/>
                    <a:ea typeface="Calibri"/>
                    <a:cs typeface="Times New Roman"/>
                  </a:rPr>
                  <a:t>For example, in the case of mortality,</a:t>
                </a:r>
                <a:endParaRPr lang="en-US" sz="1000" dirty="0">
                  <a:latin typeface="Arial"/>
                  <a:ea typeface="SimSun"/>
                  <a:cs typeface="Times New Roman"/>
                </a:endParaRPr>
              </a:p>
              <a:p>
                <a:pPr marL="0" marR="0">
                  <a:lnSpc>
                    <a:spcPct val="115000"/>
                  </a:lnSpc>
                  <a:spcBef>
                    <a:spcPts val="0"/>
                  </a:spcBef>
                  <a:spcAft>
                    <a:spcPts val="1000"/>
                  </a:spcAft>
                </a:pPr>
                <a:r>
                  <a:rPr lang="en-US" sz="1200" kern="0" dirty="0">
                    <a:effectLst/>
                    <a:latin typeface="Times New Roman"/>
                    <a:ea typeface="Calibri"/>
                    <a:cs typeface="Times New Roman"/>
                  </a:rPr>
                  <a:t>Let m=mortality rate at certain age;</a:t>
                </a:r>
                <a:endParaRPr lang="en-US" sz="1000" dirty="0">
                  <a:latin typeface="Arial"/>
                  <a:ea typeface="SimSun"/>
                  <a:cs typeface="Times New Roman"/>
                </a:endParaRPr>
              </a:p>
              <a:p>
                <a:pPr marL="0" marR="0">
                  <a:lnSpc>
                    <a:spcPct val="115000"/>
                  </a:lnSpc>
                  <a:spcBef>
                    <a:spcPts val="0"/>
                  </a:spcBef>
                  <a:spcAft>
                    <a:spcPts val="1000"/>
                  </a:spcAft>
                </a:pPr>
                <a:r>
                  <a:rPr lang="en-US" sz="1200" kern="0" dirty="0">
                    <a:effectLst/>
                    <a:latin typeface="Times New Roman"/>
                    <a:ea typeface="Calibri"/>
                    <a:cs typeface="Times New Roman"/>
                  </a:rPr>
                  <a:t>Let M be the corresponding random deviate</a:t>
                </a:r>
                <a:endParaRPr lang="en-US" sz="1000" dirty="0">
                  <a:latin typeface="Arial"/>
                  <a:ea typeface="SimSun"/>
                  <a:cs typeface="Times New Roman"/>
                </a:endParaRPr>
              </a:p>
              <a:p>
                <a:pPr marL="0" marR="0">
                  <a:lnSpc>
                    <a:spcPct val="115000"/>
                  </a:lnSpc>
                  <a:spcBef>
                    <a:spcPts val="0"/>
                  </a:spcBef>
                  <a:spcAft>
                    <a:spcPts val="1000"/>
                  </a:spcAft>
                </a:pPr>
                <a:r>
                  <a:rPr lang="en-US" sz="1200" kern="0" dirty="0">
                    <a:effectLst/>
                    <a:latin typeface="Times New Roman"/>
                    <a:ea typeface="Calibri"/>
                    <a:cs typeface="Times New Roman"/>
                  </a:rPr>
                  <a:t>Let E represent the occurrence of the death event (Death occurs when E=1, Death does not occur when E=0)</a:t>
                </a:r>
                <a:endParaRPr lang="en-US" sz="1000" dirty="0">
                  <a:latin typeface="Arial"/>
                  <a:ea typeface="SimSun"/>
                  <a:cs typeface="Times New Roman"/>
                </a:endParaRPr>
              </a:p>
              <a:p>
                <a:pPr marL="0" marR="0">
                  <a:lnSpc>
                    <a:spcPct val="115000"/>
                  </a:lnSpc>
                  <a:spcBef>
                    <a:spcPts val="0"/>
                  </a:spcBef>
                  <a:spcAft>
                    <a:spcPts val="1000"/>
                  </a:spcAft>
                </a:pPr>
                <a14:m>
                  <m:oMath xmlns:m="http://schemas.openxmlformats.org/officeDocument/2006/math">
                    <m:r>
                      <a:rPr lang="en-US" sz="1200" i="1" kern="0">
                        <a:effectLst/>
                        <a:latin typeface="Cambria Math"/>
                        <a:ea typeface="Calibri"/>
                        <a:cs typeface="Times New Roman"/>
                      </a:rPr>
                      <m:t>𝐼𝑓</m:t>
                    </m:r>
                    <m:r>
                      <a:rPr lang="en-US" sz="1200" i="1" kern="0">
                        <a:effectLst/>
                        <a:latin typeface="Cambria Math"/>
                        <a:ea typeface="Calibri"/>
                        <a:cs typeface="Times New Roman"/>
                      </a:rPr>
                      <m:t> </m:t>
                    </m:r>
                    <m:r>
                      <a:rPr lang="en-US" sz="1200" i="1" kern="0">
                        <a:effectLst/>
                        <a:latin typeface="Cambria Math"/>
                        <a:ea typeface="Calibri"/>
                        <a:cs typeface="Times New Roman"/>
                      </a:rPr>
                      <m:t>𝑚</m:t>
                    </m:r>
                    <m:r>
                      <a:rPr lang="en-US" sz="1200" i="1" kern="0">
                        <a:effectLst/>
                        <a:latin typeface="Cambria Math"/>
                        <a:ea typeface="Calibri"/>
                        <a:cs typeface="Times New Roman"/>
                      </a:rPr>
                      <m:t>  &gt;</m:t>
                    </m:r>
                    <m:r>
                      <a:rPr lang="en-US" sz="1200" i="1" kern="0">
                        <a:effectLst/>
                        <a:latin typeface="Cambria Math"/>
                        <a:ea typeface="Calibri"/>
                        <a:cs typeface="Times New Roman"/>
                      </a:rPr>
                      <m:t>𝑀</m:t>
                    </m:r>
                    <m:r>
                      <a:rPr lang="en-US" sz="1200" i="1" kern="0">
                        <a:effectLst/>
                        <a:latin typeface="Cambria Math"/>
                        <a:ea typeface="Calibri"/>
                        <a:cs typeface="Times New Roman"/>
                      </a:rPr>
                      <m:t> </m:t>
                    </m:r>
                    <m:r>
                      <a:rPr lang="en-US" sz="1200" i="1" kern="0">
                        <a:effectLst/>
                        <a:latin typeface="Cambria Math"/>
                        <a:ea typeface="Calibri"/>
                        <a:cs typeface="Times New Roman"/>
                      </a:rPr>
                      <m:t>𝑡h𝑒𝑛</m:t>
                    </m:r>
                    <m:r>
                      <a:rPr lang="en-US" sz="1200" i="1" kern="0">
                        <a:effectLst/>
                        <a:latin typeface="Cambria Math"/>
                        <a:ea typeface="Calibri"/>
                        <a:cs typeface="Times New Roman"/>
                      </a:rPr>
                      <m:t> </m:t>
                    </m:r>
                    <m:r>
                      <a:rPr lang="en-US" sz="1200" i="1" kern="0">
                        <a:effectLst/>
                        <a:latin typeface="Cambria Math"/>
                        <a:ea typeface="Calibri"/>
                        <a:cs typeface="Times New Roman"/>
                      </a:rPr>
                      <m:t>𝐸</m:t>
                    </m:r>
                    <m:r>
                      <a:rPr lang="en-US" sz="1200" i="1" kern="0">
                        <a:effectLst/>
                        <a:latin typeface="Cambria Math"/>
                        <a:ea typeface="Calibri"/>
                        <a:cs typeface="Times New Roman"/>
                      </a:rPr>
                      <m:t>=1                                     2.1</m:t>
                    </m:r>
                  </m:oMath>
                </a14:m>
                <a:endParaRPr lang="en-US" sz="1000" dirty="0">
                  <a:latin typeface="Arial"/>
                  <a:ea typeface="SimSun"/>
                  <a:cs typeface="Times New Roman"/>
                </a:endParaRPr>
              </a:p>
              <a:p>
                <a:pPr marL="0" marR="0">
                  <a:lnSpc>
                    <a:spcPct val="115000"/>
                  </a:lnSpc>
                  <a:spcBef>
                    <a:spcPts val="0"/>
                  </a:spcBef>
                  <a:spcAft>
                    <a:spcPts val="1000"/>
                  </a:spcAft>
                </a:pPr>
                <a:r>
                  <a:rPr lang="en-US" sz="1200" kern="0" dirty="0">
                    <a:effectLst/>
                    <a:latin typeface="Times New Roman"/>
                    <a:ea typeface="Times New Roman"/>
                    <a:cs typeface="Times New Roman"/>
                  </a:rPr>
                  <a:t> </a:t>
                </a:r>
                <a:endParaRPr lang="en-US" sz="1000" dirty="0">
                  <a:latin typeface="Arial"/>
                  <a:ea typeface="SimSun"/>
                  <a:cs typeface="Times New Roman"/>
                </a:endParaRPr>
              </a:p>
              <a:p>
                <a:pPr marL="0" marR="0">
                  <a:lnSpc>
                    <a:spcPct val="115000"/>
                  </a:lnSpc>
                  <a:spcBef>
                    <a:spcPts val="0"/>
                  </a:spcBef>
                  <a:spcAft>
                    <a:spcPts val="1000"/>
                  </a:spcAft>
                </a:pPr>
                <a14:m>
                  <m:oMath xmlns:m="http://schemas.openxmlformats.org/officeDocument/2006/math">
                    <m:r>
                      <a:rPr lang="en-US" sz="1200" i="1" kern="0">
                        <a:effectLst/>
                        <a:latin typeface="Cambria Math"/>
                        <a:ea typeface="Times New Roman"/>
                        <a:cs typeface="Times New Roman"/>
                      </a:rPr>
                      <m:t>𝐼𝑓</m:t>
                    </m:r>
                    <m:r>
                      <a:rPr lang="en-US" sz="1200" i="1" kern="0">
                        <a:effectLst/>
                        <a:latin typeface="Cambria Math"/>
                        <a:ea typeface="Times New Roman"/>
                        <a:cs typeface="Times New Roman"/>
                      </a:rPr>
                      <m:t> </m:t>
                    </m:r>
                    <m:r>
                      <a:rPr lang="en-US" sz="1200" i="1" kern="0">
                        <a:effectLst/>
                        <a:latin typeface="Cambria Math"/>
                        <a:ea typeface="Times New Roman"/>
                        <a:cs typeface="Times New Roman"/>
                      </a:rPr>
                      <m:t>𝑚</m:t>
                    </m:r>
                    <m:r>
                      <a:rPr lang="en-US" sz="1200" i="1" kern="0">
                        <a:effectLst/>
                        <a:latin typeface="Cambria Math"/>
                        <a:ea typeface="Times New Roman"/>
                        <a:cs typeface="Times New Roman"/>
                      </a:rPr>
                      <m:t> ≤</m:t>
                    </m:r>
                    <m:r>
                      <a:rPr lang="en-US" sz="1200" i="1" kern="0">
                        <a:effectLst/>
                        <a:latin typeface="Cambria Math"/>
                        <a:ea typeface="Times New Roman"/>
                        <a:cs typeface="Times New Roman"/>
                      </a:rPr>
                      <m:t>𝑀</m:t>
                    </m:r>
                    <m:r>
                      <a:rPr lang="en-US" sz="1200" i="1" kern="0">
                        <a:effectLst/>
                        <a:latin typeface="Cambria Math"/>
                        <a:ea typeface="Times New Roman"/>
                        <a:cs typeface="Times New Roman"/>
                      </a:rPr>
                      <m:t> </m:t>
                    </m:r>
                    <m:r>
                      <a:rPr lang="en-US" sz="1200" i="1" kern="0">
                        <a:effectLst/>
                        <a:latin typeface="Cambria Math"/>
                        <a:ea typeface="Times New Roman"/>
                        <a:cs typeface="Times New Roman"/>
                      </a:rPr>
                      <m:t>𝑡h𝑒𝑛</m:t>
                    </m:r>
                    <m:r>
                      <a:rPr lang="en-US" sz="1200" i="1" kern="0">
                        <a:effectLst/>
                        <a:latin typeface="Cambria Math"/>
                        <a:ea typeface="Times New Roman"/>
                        <a:cs typeface="Times New Roman"/>
                      </a:rPr>
                      <m:t> </m:t>
                    </m:r>
                    <m:r>
                      <a:rPr lang="en-US" sz="1200" i="1" kern="0">
                        <a:effectLst/>
                        <a:latin typeface="Cambria Math"/>
                        <a:ea typeface="Times New Roman"/>
                        <a:cs typeface="Times New Roman"/>
                      </a:rPr>
                      <m:t>𝐸</m:t>
                    </m:r>
                    <m:r>
                      <a:rPr lang="en-US" sz="1200" i="1" kern="0">
                        <a:effectLst/>
                        <a:latin typeface="Cambria Math"/>
                        <a:ea typeface="Times New Roman"/>
                        <a:cs typeface="Times New Roman"/>
                      </a:rPr>
                      <m:t>=0                                       2.2</m:t>
                    </m:r>
                  </m:oMath>
                </a14:m>
                <a:endParaRPr lang="en-US" sz="1000" dirty="0">
                  <a:latin typeface="Arial"/>
                  <a:ea typeface="SimSun"/>
                  <a:cs typeface="Times New Roman"/>
                </a:endParaRPr>
              </a:p>
              <a:p>
                <a:endParaRPr lang="en-US" sz="2000" dirty="0" smtClean="0"/>
              </a:p>
              <a:p>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81000" y="1219200"/>
                <a:ext cx="8305800" cy="4906963"/>
              </a:xfr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8511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1708</TotalTime>
  <Words>1077</Words>
  <Application>Microsoft Office PowerPoint</Application>
  <PresentationFormat>On-screen Show (4:3)</PresentationFormat>
  <Paragraphs>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MODELLING HOUSEHOLD UNIT SIZE WITH RESPECT TO TIME - A CRITICAL LITERATURE REVIEW OUTPUT</vt:lpstr>
      <vt:lpstr>INTRODUCTION: Urban Areas = Complexity</vt:lpstr>
      <vt:lpstr>INTRODUCTION: Urban Households</vt:lpstr>
      <vt:lpstr>Aims and Objectives:</vt:lpstr>
      <vt:lpstr>Factors Affecting Household Unit Size</vt:lpstr>
      <vt:lpstr>Household size: Rramas model.</vt:lpstr>
      <vt:lpstr>Modelling the Factors and Event occurence</vt:lpstr>
      <vt:lpstr>Possible models looked at:</vt:lpstr>
      <vt:lpstr>Modelling: Event occurrence</vt:lpstr>
      <vt:lpstr>Total Household size computation</vt:lpstr>
      <vt:lpstr>Methodology.</vt:lpstr>
      <vt:lpstr>Analysis  (Pattern, Sensitivity)</vt:lpstr>
      <vt:lpstr>Analysis (Pattern, Sensitivity)</vt:lpstr>
      <vt:lpstr>Analysis-Speed (Timing figures are in mili-seconds)</vt:lpstr>
      <vt:lpstr>Analysis (Total Population, Patterns, Sensitivity)</vt:lpstr>
      <vt:lpstr>Analysis - Summary</vt:lpstr>
      <vt:lpstr>Diagrammatic representation of the proposed model</vt:lpstr>
      <vt:lpstr>Conclusions</vt:lpstr>
      <vt:lpstr>Further research</vt:lpstr>
      <vt:lpstr>References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MODELLING HOUSEHOLD UNIT SIZE WITH RESPECT TO TIME - A CRITICAL LITERATURE REVIEW OUTPUT</dc:title>
  <dc:creator>kizitoe</dc:creator>
  <cp:lastModifiedBy>kizitoe</cp:lastModifiedBy>
  <cp:revision>29</cp:revision>
  <dcterms:created xsi:type="dcterms:W3CDTF">2019-05-03T07:42:02Z</dcterms:created>
  <dcterms:modified xsi:type="dcterms:W3CDTF">2019-05-04T12:10:04Z</dcterms:modified>
</cp:coreProperties>
</file>