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263" r:id="rId3"/>
    <p:sldId id="264" r:id="rId4"/>
    <p:sldId id="265" r:id="rId5"/>
    <p:sldId id="266" r:id="rId6"/>
    <p:sldId id="262" r:id="rId7"/>
    <p:sldId id="267" r:id="rId8"/>
    <p:sldId id="269" r:id="rId9"/>
    <p:sldId id="270" r:id="rId10"/>
    <p:sldId id="261" r:id="rId11"/>
    <p:sldId id="258" r:id="rId12"/>
    <p:sldId id="257" r:id="rId13"/>
    <p:sldId id="260" r:id="rId14"/>
    <p:sldId id="271" r:id="rId15"/>
    <p:sldId id="259" r:id="rId16"/>
    <p:sldId id="272"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848"/>
    <p:restoredTop sz="93736"/>
  </p:normalViewPr>
  <p:slideViewPr>
    <p:cSldViewPr snapToGrid="0" snapToObjects="1">
      <p:cViewPr>
        <p:scale>
          <a:sx n="65" d="100"/>
          <a:sy n="65" d="100"/>
        </p:scale>
        <p:origin x="-902" y="-5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25DAAE-7F35-B04A-AE71-1D7821CB3DAE}" type="datetimeFigureOut">
              <a:rPr lang="en-US" smtClean="0"/>
              <a:t>5/6/2019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2F360-5E55-4D42-B717-01065FB720A4}" type="slidenum">
              <a:rPr lang="en-US" smtClean="0"/>
              <a:t>‹#›</a:t>
            </a:fld>
            <a:endParaRPr lang="en-US"/>
          </a:p>
        </p:txBody>
      </p:sp>
    </p:spTree>
    <p:extLst>
      <p:ext uri="{BB962C8B-B14F-4D97-AF65-F5344CB8AC3E}">
        <p14:creationId xmlns:p14="http://schemas.microsoft.com/office/powerpoint/2010/main" val="2033779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932F360-5E55-4D42-B717-01065FB720A4}" type="slidenum">
              <a:rPr lang="en-US" smtClean="0"/>
              <a:t>10</a:t>
            </a:fld>
            <a:endParaRPr lang="en-US"/>
          </a:p>
        </p:txBody>
      </p:sp>
    </p:spTree>
    <p:extLst>
      <p:ext uri="{BB962C8B-B14F-4D97-AF65-F5344CB8AC3E}">
        <p14:creationId xmlns:p14="http://schemas.microsoft.com/office/powerpoint/2010/main" val="236511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smtClean="0"/>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5/6/2019</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5/6/2019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5/6/2019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5/6/2019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5/6/2019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5/6/2019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smtClean="0"/>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5/6/2019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5/6/2019</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5/6/2019</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tiff"/><Relationship Id="rId1" Type="http://schemas.openxmlformats.org/officeDocument/2006/relationships/slideLayout" Target="../slideLayouts/slideLayout2.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72810" y="4303495"/>
            <a:ext cx="4132042" cy="1057724"/>
          </a:xfrm>
        </p:spPr>
        <p:txBody>
          <a:bodyPr>
            <a:noAutofit/>
          </a:bodyPr>
          <a:lstStyle/>
          <a:p>
            <a:pPr algn="ctr"/>
            <a:r>
              <a:rPr lang="en-US" sz="2600" b="1" dirty="0" smtClean="0">
                <a:latin typeface="Adobe Hebrew" charset="0"/>
                <a:ea typeface="Adobe Hebrew" charset="0"/>
                <a:cs typeface="Adobe Hebrew" charset="0"/>
              </a:rPr>
              <a:t>By</a:t>
            </a:r>
          </a:p>
          <a:p>
            <a:pPr algn="ctr"/>
            <a:r>
              <a:rPr lang="en-US" sz="2600" b="1" dirty="0" smtClean="0">
                <a:solidFill>
                  <a:srgbClr val="C00000"/>
                </a:solidFill>
                <a:latin typeface="Adobe Hebrew" charset="0"/>
                <a:ea typeface="Adobe Hebrew" charset="0"/>
                <a:cs typeface="Adobe Hebrew" charset="0"/>
              </a:rPr>
              <a:t>Dr. </a:t>
            </a:r>
            <a:r>
              <a:rPr lang="en-US" sz="2600" b="1" dirty="0" err="1" smtClean="0">
                <a:solidFill>
                  <a:srgbClr val="C00000"/>
                </a:solidFill>
                <a:latin typeface="Adobe Hebrew" charset="0"/>
                <a:ea typeface="Adobe Hebrew" charset="0"/>
                <a:cs typeface="Adobe Hebrew" charset="0"/>
              </a:rPr>
              <a:t>Siviwe</a:t>
            </a:r>
            <a:r>
              <a:rPr lang="en-US" sz="2600" b="1" dirty="0" smtClean="0">
                <a:solidFill>
                  <a:srgbClr val="C00000"/>
                </a:solidFill>
                <a:latin typeface="Adobe Hebrew" charset="0"/>
                <a:ea typeface="Adobe Hebrew" charset="0"/>
                <a:cs typeface="Adobe Hebrew" charset="0"/>
              </a:rPr>
              <a:t> </a:t>
            </a:r>
            <a:r>
              <a:rPr lang="en-US" sz="2600" b="1" dirty="0" err="1" smtClean="0">
                <a:solidFill>
                  <a:srgbClr val="C00000"/>
                </a:solidFill>
                <a:latin typeface="Adobe Hebrew" charset="0"/>
                <a:ea typeface="Adobe Hebrew" charset="0"/>
                <a:cs typeface="Adobe Hebrew" charset="0"/>
              </a:rPr>
              <a:t>Shwababa</a:t>
            </a:r>
            <a:endParaRPr lang="en-US" sz="2600" b="1" dirty="0" smtClean="0">
              <a:solidFill>
                <a:srgbClr val="C00000"/>
              </a:solidFill>
              <a:latin typeface="Adobe Hebrew" charset="0"/>
              <a:ea typeface="Adobe Hebrew" charset="0"/>
              <a:cs typeface="Adobe Hebrew"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3970" y="794457"/>
            <a:ext cx="4977519" cy="248876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4240" y="788786"/>
            <a:ext cx="4995747" cy="2497874"/>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12582" b="99510" l="836" r="47911"/>
                    </a14:imgEffect>
                  </a14:imgLayer>
                </a14:imgProps>
              </a:ext>
            </a:extLst>
          </a:blip>
          <a:stretch>
            <a:fillRect/>
          </a:stretch>
        </p:blipFill>
        <p:spPr>
          <a:xfrm>
            <a:off x="-87179" y="913460"/>
            <a:ext cx="3487075" cy="5944540"/>
          </a:xfrm>
          <a:prstGeom prst="rect">
            <a:avLst/>
          </a:prstGeom>
          <a:blipFill dpi="0" rotWithShape="1">
            <a:blip r:embed="rId6">
              <a:alphaModFix amt="0"/>
            </a:blip>
            <a:srcRect/>
            <a:tile tx="0" ty="0" sx="100000" sy="100000" flip="none" algn="tl"/>
          </a:blipFill>
          <a:effectLst>
            <a:glow>
              <a:schemeClr val="accent1">
                <a:alpha val="0"/>
              </a:schemeClr>
            </a:glow>
            <a:outerShdw blurRad="50800" dist="50800" dir="5400000" sx="1000" sy="1000" algn="ctr" rotWithShape="0">
              <a:srgbClr val="000000"/>
            </a:outerShdw>
          </a:effectLst>
        </p:spPr>
      </p:pic>
      <p:sp>
        <p:nvSpPr>
          <p:cNvPr id="12" name="Subtitle 2"/>
          <p:cNvSpPr txBox="1">
            <a:spLocks/>
          </p:cNvSpPr>
          <p:nvPr/>
        </p:nvSpPr>
        <p:spPr>
          <a:xfrm>
            <a:off x="1172396" y="3724567"/>
            <a:ext cx="11483687" cy="897361"/>
          </a:xfrm>
          <a:prstGeom prst="rect">
            <a:avLst/>
          </a:prstGeom>
        </p:spPr>
        <p:txBody>
          <a:bodyPr vert="horz" lIns="91440" tIns="91440" rIns="91440" bIns="91440" rtlCol="0">
            <a:noAutofit/>
          </a:bodyPr>
          <a:lstStyle>
            <a:lvl1pPr marL="0" indent="0" algn="l" defTabSz="914400" rtl="0" eaLnBrk="1" latinLnBrk="0" hangingPunct="1">
              <a:lnSpc>
                <a:spcPct val="120000"/>
              </a:lnSpc>
              <a:spcBef>
                <a:spcPts val="1000"/>
              </a:spcBef>
              <a:buClr>
                <a:schemeClr val="accent1"/>
              </a:buClr>
              <a:buSzPct val="100000"/>
              <a:buFont typeface="Arial" panose="020B0604020202020204" pitchFamily="34" charset="0"/>
              <a:buNone/>
              <a:defRPr sz="1800" b="0" kern="1200" cap="all" baseline="0">
                <a:solidFill>
                  <a:schemeClr val="tx1"/>
                </a:solidFill>
                <a:effectLst/>
                <a:latin typeface="+mn-lt"/>
                <a:ea typeface="+mn-ea"/>
                <a:cs typeface="+mn-cs"/>
              </a:defRPr>
            </a:lvl1pPr>
            <a:lvl2pPr marL="457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cap="none" baseline="0">
                <a:solidFill>
                  <a:schemeClr val="tx1"/>
                </a:solidFill>
                <a:effectLst/>
                <a:latin typeface="+mn-lt"/>
                <a:ea typeface="+mn-ea"/>
                <a:cs typeface="+mn-cs"/>
              </a:defRPr>
            </a:lvl2pPr>
            <a:lvl3pPr marL="914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800" kern="1200">
                <a:solidFill>
                  <a:schemeClr val="tx1"/>
                </a:solidFill>
                <a:effectLst/>
                <a:latin typeface="+mn-lt"/>
                <a:ea typeface="+mn-ea"/>
                <a:cs typeface="+mn-cs"/>
              </a:defRPr>
            </a:lvl3pPr>
            <a:lvl4pPr marL="1371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cap="none" baseline="0">
                <a:solidFill>
                  <a:schemeClr val="tx1"/>
                </a:solidFill>
                <a:effectLst/>
                <a:latin typeface="+mn-lt"/>
                <a:ea typeface="+mn-ea"/>
                <a:cs typeface="+mn-cs"/>
              </a:defRPr>
            </a:lvl4pPr>
            <a:lvl5pPr marL="18288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5pPr>
            <a:lvl6pPr marL="22860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6pPr>
            <a:lvl7pPr marL="27432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a:solidFill>
                  <a:schemeClr val="tx1"/>
                </a:solidFill>
                <a:effectLst/>
                <a:latin typeface="+mn-lt"/>
                <a:ea typeface="+mn-ea"/>
                <a:cs typeface="+mn-cs"/>
              </a:defRPr>
            </a:lvl7pPr>
            <a:lvl8pPr marL="32004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8pPr>
            <a:lvl9pPr marL="3657600" indent="0" algn="ctr" defTabSz="914400" rtl="0" eaLnBrk="1" latinLnBrk="0" hangingPunct="1">
              <a:lnSpc>
                <a:spcPct val="120000"/>
              </a:lnSpc>
              <a:spcBef>
                <a:spcPts val="500"/>
              </a:spcBef>
              <a:buClr>
                <a:schemeClr val="accent1"/>
              </a:buClr>
              <a:buSzPct val="100000"/>
              <a:buFont typeface="Arial" panose="020B0604020202020204" pitchFamily="34" charset="0"/>
              <a:buNone/>
              <a:defRPr sz="1600" kern="1200" baseline="0">
                <a:solidFill>
                  <a:schemeClr val="tx1"/>
                </a:solidFill>
                <a:effectLst/>
                <a:latin typeface="+mn-lt"/>
                <a:ea typeface="+mn-ea"/>
                <a:cs typeface="+mn-cs"/>
              </a:defRPr>
            </a:lvl9pPr>
          </a:lstStyle>
          <a:p>
            <a:pPr algn="ctr"/>
            <a:r>
              <a:rPr lang="en-US" sz="2600" b="1" dirty="0" smtClean="0">
                <a:latin typeface="Adobe Hebrew" charset="0"/>
                <a:ea typeface="Adobe Hebrew" charset="0"/>
                <a:cs typeface="Adobe Hebrew" charset="0"/>
              </a:rPr>
              <a:t>Sustainable disaster relief dwelling</a:t>
            </a:r>
            <a:endParaRPr lang="en-US" sz="2600" b="1" dirty="0">
              <a:latin typeface="Adobe Hebrew" charset="0"/>
              <a:ea typeface="Adobe Hebrew" charset="0"/>
              <a:cs typeface="Adobe Hebrew" charset="0"/>
            </a:endParaRPr>
          </a:p>
        </p:txBody>
      </p:sp>
    </p:spTree>
    <p:extLst>
      <p:ext uri="{BB962C8B-B14F-4D97-AF65-F5344CB8AC3E}">
        <p14:creationId xmlns:p14="http://schemas.microsoft.com/office/powerpoint/2010/main" val="20014698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 name="Content Placeholder 9"/>
          <p:cNvPicPr>
            <a:picLocks noGrp="1" noChangeAspect="1"/>
          </p:cNvPicPr>
          <p:nvPr>
            <p:ph idx="1"/>
          </p:nvPr>
        </p:nvPicPr>
        <p:blipFill>
          <a:blip r:embed="rId3"/>
          <a:stretch>
            <a:fillRect/>
          </a:stretch>
        </p:blipFill>
        <p:spPr>
          <a:xfrm>
            <a:off x="834886" y="251464"/>
            <a:ext cx="10575236" cy="5760903"/>
          </a:xfrm>
          <a:prstGeom prst="rect">
            <a:avLst/>
          </a:prstGeom>
        </p:spPr>
      </p:pic>
    </p:spTree>
    <p:extLst>
      <p:ext uri="{BB962C8B-B14F-4D97-AF65-F5344CB8AC3E}">
        <p14:creationId xmlns:p14="http://schemas.microsoft.com/office/powerpoint/2010/main" val="20170728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685" y="1184213"/>
            <a:ext cx="9603275" cy="701791"/>
          </a:xfrm>
        </p:spPr>
        <p:txBody>
          <a:bodyPr>
            <a:normAutofit/>
          </a:bodyPr>
          <a:lstStyle/>
          <a:p>
            <a:pPr algn="ctr"/>
            <a:r>
              <a:rPr lang="en-US" b="1" dirty="0" smtClean="0">
                <a:latin typeface="Adobe Hebrew" charset="0"/>
                <a:ea typeface="Adobe Hebrew" charset="0"/>
                <a:cs typeface="Adobe Hebrew" charset="0"/>
              </a:rPr>
              <a:t>A SUSTAINABLE DWELLING </a:t>
            </a:r>
            <a:endParaRPr lang="en-US" b="1" dirty="0">
              <a:latin typeface="Adobe Hebrew" charset="0"/>
              <a:ea typeface="Adobe Hebrew" charset="0"/>
              <a:cs typeface="Adobe Hebrew" charset="0"/>
            </a:endParaRPr>
          </a:p>
        </p:txBody>
      </p:sp>
      <p:sp>
        <p:nvSpPr>
          <p:cNvPr id="3" name="Content Placeholder 2"/>
          <p:cNvSpPr>
            <a:spLocks noGrp="1"/>
          </p:cNvSpPr>
          <p:nvPr>
            <p:ph idx="1"/>
          </p:nvPr>
        </p:nvSpPr>
        <p:spPr>
          <a:xfrm>
            <a:off x="334685" y="1793632"/>
            <a:ext cx="11714922" cy="3728222"/>
          </a:xfrm>
        </p:spPr>
        <p:txBody>
          <a:bodyPr>
            <a:normAutofit fontScale="92500" lnSpcReduction="10000"/>
          </a:bodyPr>
          <a:lstStyle/>
          <a:p>
            <a:pPr marR="0" lvl="0" defTabSz="914400" eaLnBrk="1" fontAlgn="auto" latinLnBrk="0" hangingPunct="1">
              <a:lnSpc>
                <a:spcPct val="100000"/>
              </a:lnSpc>
              <a:spcBef>
                <a:spcPts val="0"/>
              </a:spcBef>
              <a:spcAft>
                <a:spcPts val="0"/>
              </a:spcAft>
              <a:buClrTx/>
              <a:buSzTx/>
              <a:buFont typeface="Wingdings" charset="2"/>
              <a:buChar char="v"/>
              <a:tabLst/>
              <a:defRPr/>
            </a:pPr>
            <a:r>
              <a:rPr lang="en-US" b="1" dirty="0">
                <a:latin typeface="Adobe Hebrew" charset="0"/>
                <a:ea typeface="Adobe Hebrew" charset="0"/>
                <a:cs typeface="Adobe Hebrew" charset="0"/>
              </a:rPr>
              <a:t> </a:t>
            </a:r>
            <a:r>
              <a:rPr lang="en-US" sz="2200" b="1" dirty="0" smtClean="0">
                <a:ea typeface="Adobe Hebrew" charset="0"/>
                <a:cs typeface="Adobe Hebrew" charset="0"/>
              </a:rPr>
              <a:t>will be 6 x better insulated than a standard shack dwelling creating   warmer winters and cooler summers</a:t>
            </a:r>
          </a:p>
          <a:p>
            <a:pPr marR="0" lvl="0" defTabSz="914400" eaLnBrk="1" fontAlgn="auto" latinLnBrk="0" hangingPunct="1">
              <a:lnSpc>
                <a:spcPct val="100000"/>
              </a:lnSpc>
              <a:spcBef>
                <a:spcPts val="0"/>
              </a:spcBef>
              <a:spcAft>
                <a:spcPts val="0"/>
              </a:spcAft>
              <a:buClrTx/>
              <a:buSzTx/>
              <a:buFont typeface="Wingdings" charset="2"/>
              <a:buChar char="v"/>
              <a:tabLst/>
              <a:defRPr/>
            </a:pPr>
            <a:r>
              <a:rPr lang="en-US" sz="2200" b="1" dirty="0" smtClean="0">
                <a:ea typeface="Adobe Hebrew" charset="0"/>
                <a:cs typeface="Adobe Hebrew" charset="0"/>
              </a:rPr>
              <a:t> will be fire retardant due to the nature of insulation used</a:t>
            </a:r>
          </a:p>
          <a:p>
            <a:pPr marR="0" lvl="0" defTabSz="914400" eaLnBrk="1" fontAlgn="auto" latinLnBrk="0" hangingPunct="1">
              <a:lnSpc>
                <a:spcPct val="100000"/>
              </a:lnSpc>
              <a:spcBef>
                <a:spcPts val="0"/>
              </a:spcBef>
              <a:spcAft>
                <a:spcPts val="0"/>
              </a:spcAft>
              <a:buClrTx/>
              <a:buSzTx/>
              <a:buFont typeface="Wingdings" charset="2"/>
              <a:buChar char="v"/>
              <a:tabLst/>
              <a:defRPr/>
            </a:pPr>
            <a:r>
              <a:rPr lang="en-US" sz="2200" b="1" dirty="0" smtClean="0">
                <a:ea typeface="Adobe Hebrew" charset="0"/>
                <a:cs typeface="Adobe Hebrew" charset="0"/>
              </a:rPr>
              <a:t> will be raised off the ground to avoid rain damage</a:t>
            </a:r>
          </a:p>
          <a:p>
            <a:pPr marR="0" lvl="0" defTabSz="914400" eaLnBrk="1" fontAlgn="auto" latinLnBrk="0" hangingPunct="1">
              <a:lnSpc>
                <a:spcPct val="100000"/>
              </a:lnSpc>
              <a:spcBef>
                <a:spcPts val="0"/>
              </a:spcBef>
              <a:spcAft>
                <a:spcPts val="0"/>
              </a:spcAft>
              <a:buClrTx/>
              <a:buSzTx/>
              <a:buFont typeface="Wingdings" charset="2"/>
              <a:buChar char="v"/>
              <a:tabLst/>
              <a:defRPr/>
            </a:pPr>
            <a:r>
              <a:rPr lang="en-US" sz="2200" b="1" dirty="0" smtClean="0">
                <a:ea typeface="Adobe Hebrew" charset="0"/>
                <a:cs typeface="Adobe Hebrew" charset="0"/>
              </a:rPr>
              <a:t> will have no concrete foundation, therefor no environmental impact</a:t>
            </a:r>
          </a:p>
          <a:p>
            <a:pPr marR="0" lvl="0" defTabSz="914400" eaLnBrk="1" fontAlgn="auto" latinLnBrk="0" hangingPunct="1">
              <a:lnSpc>
                <a:spcPct val="100000"/>
              </a:lnSpc>
              <a:spcBef>
                <a:spcPts val="0"/>
              </a:spcBef>
              <a:spcAft>
                <a:spcPts val="0"/>
              </a:spcAft>
              <a:buClrTx/>
              <a:buSzTx/>
              <a:buFont typeface="Wingdings" charset="2"/>
              <a:buChar char="v"/>
              <a:tabLst/>
              <a:defRPr/>
            </a:pPr>
            <a:r>
              <a:rPr lang="en-US" sz="2200" b="1" dirty="0" smtClean="0">
                <a:ea typeface="Adobe Hebrew" charset="0"/>
                <a:cs typeface="Adobe Hebrew" charset="0"/>
              </a:rPr>
              <a:t> will have a lockable </a:t>
            </a:r>
            <a:r>
              <a:rPr lang="en-US" sz="2200" b="1" dirty="0" err="1" smtClean="0">
                <a:ea typeface="Adobe Hebrew" charset="0"/>
                <a:cs typeface="Adobe Hebrew" charset="0"/>
              </a:rPr>
              <a:t>alu</a:t>
            </a:r>
            <a:r>
              <a:rPr lang="en-US" sz="2200" b="1" dirty="0" smtClean="0">
                <a:ea typeface="Adobe Hebrew" charset="0"/>
                <a:cs typeface="Adobe Hebrew" charset="0"/>
              </a:rPr>
              <a:t>-zinc entry door for you and your </a:t>
            </a:r>
            <a:r>
              <a:rPr lang="en-US" sz="2200" b="1" dirty="0" err="1" smtClean="0">
                <a:ea typeface="Adobe Hebrew" charset="0"/>
                <a:cs typeface="Adobe Hebrew" charset="0"/>
              </a:rPr>
              <a:t>childrens</a:t>
            </a:r>
            <a:r>
              <a:rPr lang="en-US" sz="2200" b="1" dirty="0" smtClean="0">
                <a:ea typeface="Adobe Hebrew" charset="0"/>
                <a:cs typeface="Adobe Hebrew" charset="0"/>
              </a:rPr>
              <a:t> safety</a:t>
            </a:r>
          </a:p>
          <a:p>
            <a:pPr marR="0" lvl="0" defTabSz="914400" eaLnBrk="1" fontAlgn="auto" latinLnBrk="0" hangingPunct="1">
              <a:lnSpc>
                <a:spcPct val="100000"/>
              </a:lnSpc>
              <a:spcBef>
                <a:spcPts val="0"/>
              </a:spcBef>
              <a:spcAft>
                <a:spcPts val="0"/>
              </a:spcAft>
              <a:buClrTx/>
              <a:buSzTx/>
              <a:buFont typeface="Wingdings" charset="2"/>
              <a:buChar char="v"/>
              <a:tabLst/>
              <a:defRPr/>
            </a:pPr>
            <a:r>
              <a:rPr lang="en-US" sz="2200" b="1" dirty="0" smtClean="0">
                <a:ea typeface="Adobe Hebrew" charset="0"/>
                <a:cs typeface="Adobe Hebrew" charset="0"/>
              </a:rPr>
              <a:t> will have </a:t>
            </a:r>
            <a:r>
              <a:rPr lang="en-US" sz="2200" b="1" dirty="0" err="1" smtClean="0">
                <a:ea typeface="Adobe Hebrew" charset="0"/>
                <a:cs typeface="Adobe Hebrew" charset="0"/>
              </a:rPr>
              <a:t>aluminium</a:t>
            </a:r>
            <a:r>
              <a:rPr lang="en-US" sz="2200" b="1" dirty="0" smtClean="0">
                <a:ea typeface="Adobe Hebrew" charset="0"/>
                <a:cs typeface="Adobe Hebrew" charset="0"/>
              </a:rPr>
              <a:t> windows to ensure no maintenance is required and will create a well ventilated home</a:t>
            </a:r>
          </a:p>
          <a:p>
            <a:pPr marR="0" lvl="0" defTabSz="914400" eaLnBrk="1" fontAlgn="auto" latinLnBrk="0" hangingPunct="1">
              <a:lnSpc>
                <a:spcPct val="100000"/>
              </a:lnSpc>
              <a:spcBef>
                <a:spcPts val="0"/>
              </a:spcBef>
              <a:spcAft>
                <a:spcPts val="0"/>
              </a:spcAft>
              <a:buClrTx/>
              <a:buSzTx/>
              <a:buFont typeface="Wingdings" charset="2"/>
              <a:buChar char="v"/>
              <a:tabLst/>
              <a:defRPr/>
            </a:pPr>
            <a:r>
              <a:rPr lang="en-US" sz="2200" b="1" dirty="0" smtClean="0">
                <a:ea typeface="Adobe Hebrew" charset="0"/>
                <a:cs typeface="Adobe Hebrew" charset="0"/>
              </a:rPr>
              <a:t> will be completely sealable against rodents and dust</a:t>
            </a:r>
          </a:p>
          <a:p>
            <a:pPr marR="0" lvl="0" defTabSz="914400" eaLnBrk="1" fontAlgn="auto" latinLnBrk="0" hangingPunct="1">
              <a:lnSpc>
                <a:spcPct val="100000"/>
              </a:lnSpc>
              <a:spcBef>
                <a:spcPts val="0"/>
              </a:spcBef>
              <a:spcAft>
                <a:spcPts val="0"/>
              </a:spcAft>
              <a:buClrTx/>
              <a:buSzTx/>
              <a:buFont typeface="Wingdings" charset="2"/>
              <a:buChar char="v"/>
              <a:tabLst/>
              <a:defRPr/>
            </a:pPr>
            <a:r>
              <a:rPr lang="en-US" sz="2200" b="1" dirty="0" smtClean="0">
                <a:ea typeface="Adobe Hebrew" charset="0"/>
                <a:cs typeface="Adobe Hebrew" charset="0"/>
              </a:rPr>
              <a:t> will include solar lighting </a:t>
            </a:r>
          </a:p>
          <a:p>
            <a:pPr marR="0" lvl="0" defTabSz="914400" eaLnBrk="1" fontAlgn="auto" latinLnBrk="0" hangingPunct="1">
              <a:lnSpc>
                <a:spcPct val="100000"/>
              </a:lnSpc>
              <a:spcBef>
                <a:spcPts val="0"/>
              </a:spcBef>
              <a:spcAft>
                <a:spcPts val="0"/>
              </a:spcAft>
              <a:buClrTx/>
              <a:buSzTx/>
              <a:buFont typeface="Wingdings" charset="2"/>
              <a:buChar char="v"/>
              <a:tabLst/>
              <a:defRPr/>
            </a:pPr>
            <a:r>
              <a:rPr lang="en-US" sz="2200" b="1" dirty="0" smtClean="0">
                <a:ea typeface="Adobe Hebrew" charset="0"/>
                <a:cs typeface="Adobe Hebrew" charset="0"/>
              </a:rPr>
              <a:t> will collect rain water in your storage tank </a:t>
            </a:r>
          </a:p>
          <a:p>
            <a:pPr marR="0" lvl="0" defTabSz="914400" eaLnBrk="1" fontAlgn="auto" latinLnBrk="0" hangingPunct="1">
              <a:lnSpc>
                <a:spcPct val="100000"/>
              </a:lnSpc>
              <a:spcBef>
                <a:spcPts val="0"/>
              </a:spcBef>
              <a:spcAft>
                <a:spcPts val="0"/>
              </a:spcAft>
              <a:buClrTx/>
              <a:buSzTx/>
              <a:buFont typeface="Wingdings" charset="2"/>
              <a:buChar char="v"/>
              <a:tabLst/>
              <a:defRPr/>
            </a:pPr>
            <a:r>
              <a:rPr lang="en-US" sz="2200" b="1" dirty="0" smtClean="0">
                <a:ea typeface="Adobe Hebrew" charset="0"/>
                <a:cs typeface="Adobe Hebrew" charset="0"/>
              </a:rPr>
              <a:t> will include a portable cooker stove to enjoy a warm meal !</a:t>
            </a:r>
          </a:p>
          <a:p>
            <a:pPr marR="0" lvl="0" defTabSz="914400" eaLnBrk="1" fontAlgn="auto" latinLnBrk="0" hangingPunct="1">
              <a:lnSpc>
                <a:spcPct val="100000"/>
              </a:lnSpc>
              <a:spcBef>
                <a:spcPts val="0"/>
              </a:spcBef>
              <a:spcAft>
                <a:spcPts val="0"/>
              </a:spcAft>
              <a:buClrTx/>
              <a:buSzTx/>
              <a:buFont typeface="Wingdings" charset="2"/>
              <a:buChar char="v"/>
              <a:tabLst/>
              <a:defRPr/>
            </a:pPr>
            <a:endParaRPr lang="en-US" b="1" dirty="0" smtClean="0">
              <a:latin typeface="Adobe Hebrew" charset="0"/>
              <a:ea typeface="Adobe Hebrew" charset="0"/>
              <a:cs typeface="Adobe Hebrew" charset="0"/>
            </a:endParaRPr>
          </a:p>
        </p:txBody>
      </p:sp>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ackgroundRemoval t="16706" b="80941" l="471" r="100000"/>
                    </a14:imgEffect>
                  </a14:imgLayer>
                </a14:imgProps>
              </a:ext>
            </a:extLst>
          </a:blip>
          <a:stretch>
            <a:fillRect/>
          </a:stretch>
        </p:blipFill>
        <p:spPr>
          <a:xfrm>
            <a:off x="8029989" y="-357936"/>
            <a:ext cx="2612334" cy="2612334"/>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2591" b="89637" l="5344" r="89695"/>
                    </a14:imgEffect>
                  </a14:imgLayer>
                </a14:imgProps>
              </a:ext>
            </a:extLst>
          </a:blip>
          <a:stretch>
            <a:fillRect/>
          </a:stretch>
        </p:blipFill>
        <p:spPr>
          <a:xfrm>
            <a:off x="9027331" y="877786"/>
            <a:ext cx="1821258" cy="1341614"/>
          </a:xfrm>
          <a:prstGeom prst="rect">
            <a:avLst/>
          </a:prstGeom>
        </p:spPr>
      </p:pic>
    </p:spTree>
    <p:extLst>
      <p:ext uri="{BB962C8B-B14F-4D97-AF65-F5344CB8AC3E}">
        <p14:creationId xmlns:p14="http://schemas.microsoft.com/office/powerpoint/2010/main" val="8788237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0849" y="149500"/>
            <a:ext cx="9401951" cy="1480517"/>
          </a:xfrm>
        </p:spPr>
        <p:txBody>
          <a:bodyPr>
            <a:noAutofit/>
          </a:bodyPr>
          <a:lstStyle/>
          <a:p>
            <a:r>
              <a:rPr lang="en-US" sz="2000" b="1" cap="none" dirty="0">
                <a:latin typeface="+mn-lt"/>
                <a:ea typeface="Adobe Hebrew" charset="0"/>
                <a:cs typeface="Adobe Hebrew" charset="0"/>
              </a:rPr>
              <a:t>E</a:t>
            </a:r>
            <a:r>
              <a:rPr lang="en-US" sz="2000" b="1" cap="none" dirty="0" smtClean="0">
                <a:latin typeface="+mn-lt"/>
                <a:ea typeface="Adobe Hebrew" charset="0"/>
                <a:cs typeface="Adobe Hebrew" charset="0"/>
              </a:rPr>
              <a:t>ach insulated home is pre-manufactured in kit form using a very unique tongue and groove joining method to ensure accurate sealing and stability. this includes all wall and roof sections, even the doors and windows are pre-fitted, making the installation time quick and easy.</a:t>
            </a:r>
            <a:endParaRPr lang="en-US" sz="2000" b="1" cap="none" dirty="0">
              <a:latin typeface="+mn-lt"/>
              <a:ea typeface="Adobe Hebrew" charset="0"/>
              <a:cs typeface="Adobe Hebrew" charset="0"/>
            </a:endParaRPr>
          </a:p>
        </p:txBody>
      </p:sp>
      <p:pic>
        <p:nvPicPr>
          <p:cNvPr id="6" name="Content Placeholder 5"/>
          <p:cNvPicPr>
            <a:picLocks noGrp="1" noChangeAspect="1"/>
          </p:cNvPicPr>
          <p:nvPr>
            <p:ph idx="1"/>
          </p:nvPr>
        </p:nvPicPr>
        <p:blipFill>
          <a:blip r:embed="rId2"/>
          <a:stretch>
            <a:fillRect/>
          </a:stretch>
        </p:blipFill>
        <p:spPr>
          <a:xfrm>
            <a:off x="1570849" y="2044695"/>
            <a:ext cx="7752055" cy="3153958"/>
          </a:xfrm>
          <a:prstGeom prst="rect">
            <a:avLst/>
          </a:prstGeom>
        </p:spPr>
      </p:pic>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3612" b="97968" l="10000" r="89667"/>
                    </a14:imgEffect>
                  </a14:imgLayer>
                </a14:imgProps>
              </a:ext>
            </a:extLst>
          </a:blip>
          <a:stretch>
            <a:fillRect/>
          </a:stretch>
        </p:blipFill>
        <p:spPr>
          <a:xfrm>
            <a:off x="8746434" y="959332"/>
            <a:ext cx="3810000" cy="5626100"/>
          </a:xfrm>
          <a:prstGeom prst="rect">
            <a:avLst/>
          </a:prstGeom>
        </p:spPr>
      </p:pic>
    </p:spTree>
    <p:extLst>
      <p:ext uri="{BB962C8B-B14F-4D97-AF65-F5344CB8AC3E}">
        <p14:creationId xmlns:p14="http://schemas.microsoft.com/office/powerpoint/2010/main" val="19684001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8885" y="968637"/>
            <a:ext cx="4729291" cy="637493"/>
          </a:xfrm>
        </p:spPr>
        <p:txBody>
          <a:bodyPr>
            <a:normAutofit fontScale="90000"/>
          </a:bodyPr>
          <a:lstStyle/>
          <a:p>
            <a:r>
              <a:rPr lang="en-US" b="1" dirty="0" smtClean="0">
                <a:latin typeface="Adobe Hebrew" charset="0"/>
                <a:ea typeface="Adobe Hebrew" charset="0"/>
                <a:cs typeface="Adobe Hebrew" charset="0"/>
              </a:rPr>
              <a:t>WALL AND ROOF SKINS</a:t>
            </a:r>
            <a:endParaRPr lang="en-US" b="1" dirty="0">
              <a:latin typeface="Adobe Hebrew" charset="0"/>
              <a:ea typeface="Adobe Hebrew" charset="0"/>
              <a:cs typeface="Adobe Hebrew" charset="0"/>
            </a:endParaRPr>
          </a:p>
        </p:txBody>
      </p:sp>
      <p:sp>
        <p:nvSpPr>
          <p:cNvPr id="3" name="Content Placeholder 2"/>
          <p:cNvSpPr>
            <a:spLocks noGrp="1"/>
          </p:cNvSpPr>
          <p:nvPr>
            <p:ph idx="1"/>
          </p:nvPr>
        </p:nvSpPr>
        <p:spPr>
          <a:xfrm>
            <a:off x="929625" y="1758463"/>
            <a:ext cx="10903859" cy="3165230"/>
          </a:xfrm>
        </p:spPr>
        <p:txBody>
          <a:bodyPr>
            <a:noAutofit/>
          </a:bodyPr>
          <a:lstStyle/>
          <a:p>
            <a:pPr>
              <a:buClr>
                <a:schemeClr val="tx1"/>
              </a:buClr>
              <a:buFont typeface="Wingdings" charset="2"/>
              <a:buChar char="v"/>
            </a:pPr>
            <a:r>
              <a:rPr lang="en-US" sz="1600" b="1" dirty="0" smtClean="0">
                <a:ea typeface="Adobe Hebrew" charset="0"/>
                <a:cs typeface="Adobe Hebrew" charset="0"/>
              </a:rPr>
              <a:t>ALU-ZINC </a:t>
            </a:r>
            <a:r>
              <a:rPr lang="en-US" sz="1600" b="1" dirty="0">
                <a:ea typeface="Adobe Hebrew" charset="0"/>
                <a:cs typeface="Adobe Hebrew" charset="0"/>
              </a:rPr>
              <a:t>IS APPLIED TO BOTH SIDES OF THE </a:t>
            </a:r>
            <a:r>
              <a:rPr lang="en-US" sz="1600" b="1" dirty="0" smtClean="0">
                <a:ea typeface="Adobe Hebrew" charset="0"/>
                <a:cs typeface="Adobe Hebrew" charset="0"/>
              </a:rPr>
              <a:t>INSULATION ON THE WALL AND ROOF PANELS</a:t>
            </a:r>
          </a:p>
          <a:p>
            <a:pPr>
              <a:buClr>
                <a:schemeClr val="tx1"/>
              </a:buClr>
              <a:buFont typeface="Wingdings" charset="2"/>
              <a:buChar char="v"/>
            </a:pPr>
            <a:r>
              <a:rPr lang="en-US" sz="1600" b="1" dirty="0" smtClean="0">
                <a:ea typeface="Adobe Hebrew" charset="0"/>
                <a:cs typeface="Adobe Hebrew" charset="0"/>
              </a:rPr>
              <a:t>THE ALUMINIUM COMPONENT OF THE COATING PROVIDES A TOUGH PHYSICAL BARRIER BETWEEN THE EXTREME ATMOSPHERE CONDITIONS AND THE INNER CORE OF STEEL</a:t>
            </a:r>
          </a:p>
          <a:p>
            <a:pPr>
              <a:buClr>
                <a:schemeClr val="tx1"/>
              </a:buClr>
              <a:buFont typeface="Wingdings" charset="2"/>
              <a:buChar char="v"/>
            </a:pPr>
            <a:r>
              <a:rPr lang="en-US" sz="1600" b="1" dirty="0" smtClean="0">
                <a:ea typeface="Adobe Hebrew" charset="0"/>
                <a:cs typeface="Adobe Hebrew" charset="0"/>
              </a:rPr>
              <a:t>THE ZINC IN THE COATING PROVIDES SACRIFICIAL PROTECTION AND ALSO PROTECTS THE STEEL AT THE CUT EDGES</a:t>
            </a:r>
            <a:endParaRPr lang="en-US" sz="1600" b="1" dirty="0">
              <a:ea typeface="Adobe Hebrew" charset="0"/>
              <a:cs typeface="Adobe Hebrew" charset="0"/>
            </a:endParaRPr>
          </a:p>
          <a:p>
            <a:pPr>
              <a:buClr>
                <a:schemeClr val="tx1"/>
              </a:buClr>
              <a:buFont typeface="Wingdings" charset="2"/>
              <a:buChar char="v"/>
            </a:pPr>
            <a:r>
              <a:rPr lang="en-US" sz="1600" b="1" dirty="0" smtClean="0">
                <a:ea typeface="Adobe Hebrew" charset="0"/>
                <a:cs typeface="Adobe Hebrew" charset="0"/>
              </a:rPr>
              <a:t> ALU-ZINC IS ALSO MORE RUST RESISTANT THAN YOUR STANDARD GALVANISED STEEL</a:t>
            </a:r>
          </a:p>
          <a:p>
            <a:pPr>
              <a:buClr>
                <a:schemeClr val="tx1"/>
              </a:buClr>
              <a:buFont typeface="Wingdings" charset="2"/>
              <a:buChar char="v"/>
            </a:pPr>
            <a:r>
              <a:rPr lang="en-US" sz="1600" b="1" dirty="0" smtClean="0">
                <a:ea typeface="Adobe Hebrew" charset="0"/>
                <a:cs typeface="Adobe Hebrew" charset="0"/>
              </a:rPr>
              <a:t>ALU-ZINC COMES IN VARIOUS COLOUR FINISHES</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5016" b="93730" l="3119" r="96881"/>
                    </a14:imgEffect>
                  </a14:imgLayer>
                </a14:imgProps>
              </a:ext>
            </a:extLst>
          </a:blip>
          <a:stretch>
            <a:fillRect/>
          </a:stretch>
        </p:blipFill>
        <p:spPr>
          <a:xfrm>
            <a:off x="7553739" y="4286704"/>
            <a:ext cx="4638261" cy="2718000"/>
          </a:xfrm>
          <a:prstGeom prst="rect">
            <a:avLst/>
          </a:prstGeom>
        </p:spPr>
      </p:pic>
      <p:cxnSp>
        <p:nvCxnSpPr>
          <p:cNvPr id="6" name="Straight Arrow Connector 5"/>
          <p:cNvCxnSpPr/>
          <p:nvPr/>
        </p:nvCxnSpPr>
        <p:spPr>
          <a:xfrm flipH="1">
            <a:off x="5065708" y="5184942"/>
            <a:ext cx="4098169" cy="122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122503" y="6002000"/>
            <a:ext cx="3041374"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p:cNvCxnSpPr/>
          <p:nvPr/>
        </p:nvCxnSpPr>
        <p:spPr>
          <a:xfrm flipH="1">
            <a:off x="6163531" y="5546388"/>
            <a:ext cx="3101008" cy="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7" name="TextBox 6"/>
          <p:cNvSpPr txBox="1"/>
          <p:nvPr/>
        </p:nvSpPr>
        <p:spPr>
          <a:xfrm>
            <a:off x="3366765" y="5032593"/>
            <a:ext cx="1727434" cy="369332"/>
          </a:xfrm>
          <a:prstGeom prst="rect">
            <a:avLst/>
          </a:prstGeom>
          <a:noFill/>
        </p:spPr>
        <p:txBody>
          <a:bodyPr wrap="square" rtlCol="0">
            <a:spAutoFit/>
          </a:bodyPr>
          <a:lstStyle/>
          <a:p>
            <a:r>
              <a:rPr lang="en-US" b="1" dirty="0" smtClean="0">
                <a:solidFill>
                  <a:srgbClr val="C00000"/>
                </a:solidFill>
                <a:latin typeface="Adobe Hebrew" charset="0"/>
                <a:ea typeface="Adobe Hebrew" charset="0"/>
                <a:cs typeface="Adobe Hebrew" charset="0"/>
              </a:rPr>
              <a:t>PASSIVATION</a:t>
            </a:r>
            <a:endParaRPr lang="en-US" b="1" dirty="0">
              <a:solidFill>
                <a:srgbClr val="C00000"/>
              </a:solidFill>
              <a:latin typeface="Adobe Hebrew" charset="0"/>
              <a:ea typeface="Adobe Hebrew" charset="0"/>
              <a:cs typeface="Adobe Hebrew" charset="0"/>
            </a:endParaRPr>
          </a:p>
        </p:txBody>
      </p:sp>
      <p:sp>
        <p:nvSpPr>
          <p:cNvPr id="11" name="TextBox 10"/>
          <p:cNvSpPr txBox="1"/>
          <p:nvPr/>
        </p:nvSpPr>
        <p:spPr>
          <a:xfrm>
            <a:off x="3763619" y="5825448"/>
            <a:ext cx="2617936" cy="646331"/>
          </a:xfrm>
          <a:prstGeom prst="rect">
            <a:avLst/>
          </a:prstGeom>
          <a:noFill/>
        </p:spPr>
        <p:txBody>
          <a:bodyPr wrap="square" rtlCol="0">
            <a:spAutoFit/>
          </a:bodyPr>
          <a:lstStyle/>
          <a:p>
            <a:r>
              <a:rPr lang="en-US" b="1" dirty="0" smtClean="0">
                <a:solidFill>
                  <a:srgbClr val="C00000"/>
                </a:solidFill>
                <a:latin typeface="Adobe Hebrew" charset="0"/>
                <a:ea typeface="Adobe Hebrew" charset="0"/>
                <a:cs typeface="Adobe Hebrew" charset="0"/>
              </a:rPr>
              <a:t>LOW CARBON STEEL</a:t>
            </a:r>
          </a:p>
          <a:p>
            <a:endParaRPr lang="en-US" dirty="0"/>
          </a:p>
        </p:txBody>
      </p:sp>
      <p:sp>
        <p:nvSpPr>
          <p:cNvPr id="12" name="TextBox 11"/>
          <p:cNvSpPr txBox="1"/>
          <p:nvPr/>
        </p:nvSpPr>
        <p:spPr>
          <a:xfrm>
            <a:off x="4626278" y="5368485"/>
            <a:ext cx="1632226" cy="369332"/>
          </a:xfrm>
          <a:prstGeom prst="rect">
            <a:avLst/>
          </a:prstGeom>
          <a:noFill/>
        </p:spPr>
        <p:txBody>
          <a:bodyPr wrap="square" rtlCol="0">
            <a:spAutoFit/>
          </a:bodyPr>
          <a:lstStyle/>
          <a:p>
            <a:r>
              <a:rPr lang="en-US" b="1" dirty="0" smtClean="0">
                <a:solidFill>
                  <a:srgbClr val="C00000"/>
                </a:solidFill>
                <a:latin typeface="Adobe Hebrew" charset="0"/>
                <a:ea typeface="Adobe Hebrew" charset="0"/>
                <a:cs typeface="Adobe Hebrew" charset="0"/>
              </a:rPr>
              <a:t>AZ COATING</a:t>
            </a:r>
            <a:endParaRPr lang="en-US" b="1" dirty="0">
              <a:solidFill>
                <a:srgbClr val="C00000"/>
              </a:solidFill>
              <a:latin typeface="Adobe Hebrew" charset="0"/>
              <a:ea typeface="Adobe Hebrew" charset="0"/>
              <a:cs typeface="Adobe Hebrew" charset="0"/>
            </a:endParaRPr>
          </a:p>
        </p:txBody>
      </p:sp>
    </p:spTree>
    <p:extLst>
      <p:ext uri="{BB962C8B-B14F-4D97-AF65-F5344CB8AC3E}">
        <p14:creationId xmlns:p14="http://schemas.microsoft.com/office/powerpoint/2010/main" val="2969238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803" y="128953"/>
            <a:ext cx="11405674" cy="5798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72902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9939" y="744886"/>
            <a:ext cx="10691446" cy="924890"/>
          </a:xfrm>
        </p:spPr>
        <p:txBody>
          <a:bodyPr>
            <a:normAutofit/>
          </a:bodyPr>
          <a:lstStyle/>
          <a:p>
            <a:pPr algn="ctr"/>
            <a:r>
              <a:rPr lang="en-US" b="1" dirty="0" smtClean="0">
                <a:latin typeface="Adobe Hebrew" charset="0"/>
                <a:ea typeface="Adobe Hebrew" charset="0"/>
                <a:cs typeface="Adobe Hebrew" charset="0"/>
              </a:rPr>
              <a:t>SKILLS  DEVELOPMENT OPPORTUNITY</a:t>
            </a:r>
            <a:endParaRPr lang="en-US" b="1" dirty="0">
              <a:latin typeface="Adobe Hebrew" charset="0"/>
              <a:ea typeface="Adobe Hebrew" charset="0"/>
              <a:cs typeface="Adobe Hebrew" charset="0"/>
            </a:endParaRPr>
          </a:p>
        </p:txBody>
      </p:sp>
      <p:pic>
        <p:nvPicPr>
          <p:cNvPr id="4" name="Content Placeholder 3"/>
          <p:cNvPicPr>
            <a:picLocks noGrp="1" noChangeAspect="1"/>
          </p:cNvPicPr>
          <p:nvPr>
            <p:ph idx="1"/>
          </p:nvPr>
        </p:nvPicPr>
        <p:blipFill>
          <a:blip r:embed="rId2"/>
          <a:stretch>
            <a:fillRect/>
          </a:stretch>
        </p:blipFill>
        <p:spPr>
          <a:xfrm>
            <a:off x="1451579" y="2055882"/>
            <a:ext cx="6217370" cy="3449638"/>
          </a:xfrm>
          <a:prstGeom prst="rect">
            <a:avLst/>
          </a:prstGeom>
        </p:spPr>
      </p:pic>
      <p:sp>
        <p:nvSpPr>
          <p:cNvPr id="5" name="TextBox 4"/>
          <p:cNvSpPr txBox="1"/>
          <p:nvPr/>
        </p:nvSpPr>
        <p:spPr>
          <a:xfrm>
            <a:off x="8010939" y="2055882"/>
            <a:ext cx="3597964" cy="2862322"/>
          </a:xfrm>
          <a:prstGeom prst="rect">
            <a:avLst/>
          </a:prstGeom>
          <a:noFill/>
        </p:spPr>
        <p:txBody>
          <a:bodyPr wrap="square" rtlCol="0">
            <a:spAutoFit/>
          </a:bodyPr>
          <a:lstStyle/>
          <a:p>
            <a:r>
              <a:rPr lang="en-US" sz="2000" dirty="0" smtClean="0">
                <a:ea typeface="Adobe Hebrew" charset="0"/>
                <a:cs typeface="Adobe Hebrew" charset="0"/>
              </a:rPr>
              <a:t>Given the simplicity in  manufacturing and assembling of the shelter. Community members can acquire skills and employment opportunities during the construction phase. This will further instill a sense of ownership for each shelter provided. </a:t>
            </a:r>
          </a:p>
        </p:txBody>
      </p:sp>
    </p:spTree>
    <p:extLst>
      <p:ext uri="{BB962C8B-B14F-4D97-AF65-F5344CB8AC3E}">
        <p14:creationId xmlns:p14="http://schemas.microsoft.com/office/powerpoint/2010/main" val="16476997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417779" y="152400"/>
            <a:ext cx="8637073" cy="5029200"/>
          </a:xfrm>
        </p:spPr>
        <p:txBody>
          <a:bodyPr>
            <a:normAutofit fontScale="90000"/>
          </a:bodyPr>
          <a:lstStyle/>
          <a:p>
            <a:pPr algn="ctr"/>
            <a:r>
              <a:rPr lang="en-ZA" dirty="0" smtClean="0"/>
              <a:t/>
            </a:r>
            <a:br>
              <a:rPr lang="en-ZA" dirty="0" smtClean="0"/>
            </a:br>
            <a:r>
              <a:rPr lang="en-ZA" dirty="0" smtClean="0"/>
              <a:t/>
            </a:r>
            <a:br>
              <a:rPr lang="en-ZA" dirty="0" smtClean="0"/>
            </a:br>
            <a:r>
              <a:rPr lang="en-ZA" dirty="0" smtClean="0"/>
              <a:t>enkosi</a:t>
            </a:r>
            <a:br>
              <a:rPr lang="en-ZA" dirty="0" smtClean="0"/>
            </a:br>
            <a:r>
              <a:rPr lang="en-ZA" dirty="0" smtClean="0"/>
              <a:t/>
            </a:r>
            <a:br>
              <a:rPr lang="en-ZA" dirty="0" smtClean="0"/>
            </a:br>
            <a:r>
              <a:rPr lang="en-ZA" dirty="0" smtClean="0"/>
              <a:t/>
            </a:r>
            <a:br>
              <a:rPr lang="en-ZA" dirty="0" smtClean="0"/>
            </a:br>
            <a:r>
              <a:rPr lang="en-ZA" dirty="0" smtClean="0"/>
              <a:t>thank you </a:t>
            </a:r>
            <a:endParaRPr lang="en-ZA" dirty="0"/>
          </a:p>
        </p:txBody>
      </p:sp>
    </p:spTree>
    <p:extLst>
      <p:ext uri="{BB962C8B-B14F-4D97-AF65-F5344CB8AC3E}">
        <p14:creationId xmlns:p14="http://schemas.microsoft.com/office/powerpoint/2010/main" val="6997140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20"/>
            <a:ext cx="9603275" cy="707758"/>
          </a:xfrm>
        </p:spPr>
        <p:txBody>
          <a:bodyPr>
            <a:noAutofit/>
          </a:bodyPr>
          <a:lstStyle/>
          <a:p>
            <a:pPr lvl="1" algn="l" rtl="0">
              <a:lnSpc>
                <a:spcPct val="90000"/>
              </a:lnSpc>
              <a:spcBef>
                <a:spcPct val="0"/>
              </a:spcBef>
            </a:pPr>
            <a:r>
              <a:rPr lang="en-ZA" sz="3200" b="1" dirty="0" smtClean="0">
                <a:latin typeface="+mj-lt"/>
              </a:rPr>
              <a:t>JUSTIFICATION OF STUDY  </a:t>
            </a:r>
            <a:r>
              <a:rPr lang="en-ZA" sz="3200" b="1" dirty="0">
                <a:latin typeface="+mj-lt"/>
              </a:rPr>
              <a:t/>
            </a:r>
            <a:br>
              <a:rPr lang="en-ZA" sz="3200" b="1" dirty="0">
                <a:latin typeface="+mj-lt"/>
              </a:rPr>
            </a:br>
            <a:endParaRPr lang="en-ZA" sz="3200" dirty="0">
              <a:latin typeface="+mj-lt"/>
            </a:endParaRPr>
          </a:p>
        </p:txBody>
      </p:sp>
      <p:sp>
        <p:nvSpPr>
          <p:cNvPr id="3" name="Content Placeholder 2"/>
          <p:cNvSpPr>
            <a:spLocks noGrp="1"/>
          </p:cNvSpPr>
          <p:nvPr>
            <p:ph idx="1"/>
          </p:nvPr>
        </p:nvSpPr>
        <p:spPr/>
        <p:txBody>
          <a:bodyPr/>
          <a:lstStyle/>
          <a:p>
            <a:r>
              <a:rPr lang="en-ZA" dirty="0"/>
              <a:t>The Eastern Cape Province is prone to severe convective natural hazards and disasters which over the years have been destructive and resulted into death, loss of property and livelihood (</a:t>
            </a:r>
            <a:r>
              <a:rPr lang="en-ZA" dirty="0" err="1"/>
              <a:t>AgriSA</a:t>
            </a:r>
            <a:r>
              <a:rPr lang="en-ZA" dirty="0"/>
              <a:t>, 2017). The following natural hazards: severe thunderstorms, hail, damaging winds flash flooding and lightning have been particularly apparent and have given rise to disaster events which have over the years left thousands of vulnerable rural populations homeless(PDMC,2019).</a:t>
            </a:r>
          </a:p>
          <a:p>
            <a:pPr marL="0" indent="0">
              <a:buNone/>
            </a:pPr>
            <a:endParaRPr lang="en-ZA" dirty="0"/>
          </a:p>
        </p:txBody>
      </p:sp>
    </p:spTree>
    <p:extLst>
      <p:ext uri="{BB962C8B-B14F-4D97-AF65-F5344CB8AC3E}">
        <p14:creationId xmlns:p14="http://schemas.microsoft.com/office/powerpoint/2010/main" val="10564320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a:t>contextualisation</a:t>
            </a:r>
            <a:endParaRPr lang="en-ZA" dirty="0"/>
          </a:p>
        </p:txBody>
      </p:sp>
      <p:sp>
        <p:nvSpPr>
          <p:cNvPr id="3" name="Content Placeholder 2"/>
          <p:cNvSpPr>
            <a:spLocks noGrp="1"/>
          </p:cNvSpPr>
          <p:nvPr>
            <p:ph idx="1"/>
          </p:nvPr>
        </p:nvSpPr>
        <p:spPr/>
        <p:txBody>
          <a:bodyPr/>
          <a:lstStyle/>
          <a:p>
            <a:r>
              <a:rPr lang="en-ZA" dirty="0"/>
              <a:t>These disaster events have largely occurred in two districts within the Province, namely:  Alfred Nzo and OR Tambo districts. The Department of Rural Development and Land Reform (DRDLR) in collaboration with the Department of Human </a:t>
            </a:r>
            <a:r>
              <a:rPr lang="en-ZA" dirty="0" smtClean="0"/>
              <a:t>Settlement(DOH) </a:t>
            </a:r>
            <a:r>
              <a:rPr lang="en-ZA" dirty="0"/>
              <a:t>have over the years provided disaster victims throughout the province with some form of shelter either temporal or semi-permanent</a:t>
            </a:r>
          </a:p>
        </p:txBody>
      </p:sp>
    </p:spTree>
    <p:extLst>
      <p:ext uri="{BB962C8B-B14F-4D97-AF65-F5344CB8AC3E}">
        <p14:creationId xmlns:p14="http://schemas.microsoft.com/office/powerpoint/2010/main" val="42852362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smtClean="0"/>
              <a:t>Problem statement </a:t>
            </a:r>
            <a:endParaRPr lang="en-ZA" b="1" dirty="0"/>
          </a:p>
        </p:txBody>
      </p:sp>
      <p:sp>
        <p:nvSpPr>
          <p:cNvPr id="3" name="Content Placeholder 2"/>
          <p:cNvSpPr>
            <a:spLocks noGrp="1"/>
          </p:cNvSpPr>
          <p:nvPr>
            <p:ph idx="1"/>
          </p:nvPr>
        </p:nvSpPr>
        <p:spPr/>
        <p:txBody>
          <a:bodyPr/>
          <a:lstStyle/>
          <a:p>
            <a:r>
              <a:rPr lang="en-ZA" dirty="0"/>
              <a:t>In practice, the quality of </a:t>
            </a:r>
            <a:r>
              <a:rPr lang="en-ZA" dirty="0" smtClean="0"/>
              <a:t>relief  </a:t>
            </a:r>
            <a:r>
              <a:rPr lang="en-ZA" dirty="0"/>
              <a:t>shelters is often too different ,</a:t>
            </a:r>
            <a:r>
              <a:rPr lang="en-ZA" dirty="0" smtClean="0"/>
              <a:t> </a:t>
            </a:r>
            <a:r>
              <a:rPr lang="en-ZA" dirty="0"/>
              <a:t>unsuitable, </a:t>
            </a:r>
            <a:r>
              <a:rPr lang="en-ZA" dirty="0" smtClean="0"/>
              <a:t> </a:t>
            </a:r>
            <a:r>
              <a:rPr lang="en-ZA" dirty="0"/>
              <a:t>time consuming, </a:t>
            </a:r>
            <a:r>
              <a:rPr lang="en-ZA" dirty="0" smtClean="0"/>
              <a:t>costly, </a:t>
            </a:r>
            <a:r>
              <a:rPr lang="en-ZA" dirty="0"/>
              <a:t>with some shelters demonstrating lack of durability. The types of shelters provided by both departments have not evolved much overtime, consequently innovation has not been realised</a:t>
            </a:r>
            <a:r>
              <a:rPr lang="en-ZA" dirty="0" smtClean="0"/>
              <a:t>.</a:t>
            </a:r>
          </a:p>
          <a:p>
            <a:r>
              <a:rPr lang="en-ZA" dirty="0"/>
              <a:t>This is primarily due to the fact that government department’s major goal has been about providing emergency relief and not necessarily about innovation in materials and technology.</a:t>
            </a:r>
          </a:p>
        </p:txBody>
      </p:sp>
    </p:spTree>
    <p:extLst>
      <p:ext uri="{BB962C8B-B14F-4D97-AF65-F5344CB8AC3E}">
        <p14:creationId xmlns:p14="http://schemas.microsoft.com/office/powerpoint/2010/main" val="26191549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smtClean="0"/>
              <a:t>Aim </a:t>
            </a:r>
            <a:endParaRPr lang="en-ZA" b="1" dirty="0"/>
          </a:p>
        </p:txBody>
      </p:sp>
      <p:sp>
        <p:nvSpPr>
          <p:cNvPr id="3" name="Content Placeholder 2"/>
          <p:cNvSpPr>
            <a:spLocks noGrp="1"/>
          </p:cNvSpPr>
          <p:nvPr>
            <p:ph idx="1"/>
          </p:nvPr>
        </p:nvSpPr>
        <p:spPr/>
        <p:txBody>
          <a:bodyPr/>
          <a:lstStyle/>
          <a:p>
            <a:r>
              <a:rPr lang="en-ZA" dirty="0"/>
              <a:t>P</a:t>
            </a:r>
            <a:r>
              <a:rPr lang="en-ZA" dirty="0" smtClean="0"/>
              <a:t>ropose </a:t>
            </a:r>
            <a:r>
              <a:rPr lang="en-ZA" dirty="0"/>
              <a:t>a strategic disaster relief shelter which will serve as a model that assists responsible entities to provide housing to disaster victims within a short period of time</a:t>
            </a:r>
            <a:r>
              <a:rPr lang="en-ZA" dirty="0" smtClean="0"/>
              <a:t>.</a:t>
            </a:r>
          </a:p>
          <a:p>
            <a:r>
              <a:rPr lang="en-ZA" dirty="0"/>
              <a:t>There is currently no standardized disaster relief shelter which is most suitable for various real-life disaster </a:t>
            </a:r>
            <a:r>
              <a:rPr lang="en-ZA" dirty="0" smtClean="0"/>
              <a:t>circumstances.</a:t>
            </a:r>
          </a:p>
          <a:p>
            <a:r>
              <a:rPr lang="en-ZA" dirty="0"/>
              <a:t>There is </a:t>
            </a:r>
            <a:r>
              <a:rPr lang="en-ZA" dirty="0" smtClean="0"/>
              <a:t>knowledge </a:t>
            </a:r>
            <a:r>
              <a:rPr lang="en-ZA" dirty="0"/>
              <a:t>a gap for creating innovative options whilst solving humanitarian problems relating to disaster relief sheltering.</a:t>
            </a:r>
          </a:p>
        </p:txBody>
      </p:sp>
    </p:spTree>
    <p:extLst>
      <p:ext uri="{BB962C8B-B14F-4D97-AF65-F5344CB8AC3E}">
        <p14:creationId xmlns:p14="http://schemas.microsoft.com/office/powerpoint/2010/main" val="38355128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937" y="658935"/>
            <a:ext cx="10776558" cy="1356797"/>
          </a:xfrm>
        </p:spPr>
        <p:txBody>
          <a:bodyPr/>
          <a:lstStyle/>
          <a:p>
            <a:pPr algn="ctr"/>
            <a:r>
              <a:rPr lang="en-US" b="1" dirty="0" smtClean="0">
                <a:latin typeface="Adobe Hebrew" charset="0"/>
                <a:ea typeface="Adobe Hebrew" charset="0"/>
                <a:cs typeface="Adobe Hebrew" charset="0"/>
              </a:rPr>
              <a:t>Ideal to help those in Disasters and </a:t>
            </a:r>
            <a:br>
              <a:rPr lang="en-US" b="1" dirty="0" smtClean="0">
                <a:latin typeface="Adobe Hebrew" charset="0"/>
                <a:ea typeface="Adobe Hebrew" charset="0"/>
                <a:cs typeface="Adobe Hebrew" charset="0"/>
              </a:rPr>
            </a:br>
            <a:r>
              <a:rPr lang="en-US" b="1" dirty="0" smtClean="0">
                <a:latin typeface="Adobe Hebrew" charset="0"/>
                <a:ea typeface="Adobe Hebrew" charset="0"/>
                <a:cs typeface="Adobe Hebrew" charset="0"/>
              </a:rPr>
              <a:t>informal settlements</a:t>
            </a:r>
            <a:endParaRPr lang="en-US" b="1" dirty="0">
              <a:latin typeface="Adobe Hebrew" charset="0"/>
              <a:ea typeface="Adobe Hebrew" charset="0"/>
              <a:cs typeface="Adobe Hebrew" charset="0"/>
            </a:endParaRPr>
          </a:p>
        </p:txBody>
      </p:sp>
      <p:pic>
        <p:nvPicPr>
          <p:cNvPr id="5" name="Picture 4"/>
          <p:cNvPicPr>
            <a:picLocks noChangeAspect="1"/>
          </p:cNvPicPr>
          <p:nvPr/>
        </p:nvPicPr>
        <p:blipFill>
          <a:blip r:embed="rId2"/>
          <a:stretch>
            <a:fillRect/>
          </a:stretch>
        </p:blipFill>
        <p:spPr>
          <a:xfrm>
            <a:off x="1562100" y="2015732"/>
            <a:ext cx="4841427" cy="3073104"/>
          </a:xfrm>
          <a:prstGeom prst="rect">
            <a:avLst/>
          </a:prstGeom>
        </p:spPr>
      </p:pic>
      <p:pic>
        <p:nvPicPr>
          <p:cNvPr id="7" name="Picture 6"/>
          <p:cNvPicPr>
            <a:picLocks noChangeAspect="1"/>
          </p:cNvPicPr>
          <p:nvPr/>
        </p:nvPicPr>
        <p:blipFill>
          <a:blip r:embed="rId3"/>
          <a:stretch>
            <a:fillRect/>
          </a:stretch>
        </p:blipFill>
        <p:spPr>
          <a:xfrm>
            <a:off x="6632506" y="2015732"/>
            <a:ext cx="5008989" cy="2735172"/>
          </a:xfrm>
          <a:prstGeom prst="rect">
            <a:avLst/>
          </a:prstGeom>
        </p:spPr>
      </p:pic>
    </p:spTree>
    <p:extLst>
      <p:ext uri="{BB962C8B-B14F-4D97-AF65-F5344CB8AC3E}">
        <p14:creationId xmlns:p14="http://schemas.microsoft.com/office/powerpoint/2010/main" val="3060506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74431" y="804163"/>
            <a:ext cx="10867292" cy="1056319"/>
          </a:xfrm>
        </p:spPr>
        <p:txBody>
          <a:bodyPr/>
          <a:lstStyle/>
          <a:p>
            <a:pPr algn="ctr"/>
            <a:r>
              <a:rPr lang="en-ZA" b="1" i="1" dirty="0" smtClean="0"/>
              <a:t>Life Span and Durability </a:t>
            </a:r>
            <a:endParaRPr lang="en-ZA" dirty="0"/>
          </a:p>
        </p:txBody>
      </p:sp>
      <p:sp>
        <p:nvSpPr>
          <p:cNvPr id="5" name="Text Placeholder 4"/>
          <p:cNvSpPr>
            <a:spLocks noGrp="1"/>
          </p:cNvSpPr>
          <p:nvPr>
            <p:ph type="body" idx="1"/>
          </p:nvPr>
        </p:nvSpPr>
        <p:spPr>
          <a:xfrm>
            <a:off x="1447191" y="2019549"/>
            <a:ext cx="4645152" cy="618143"/>
          </a:xfrm>
        </p:spPr>
        <p:txBody>
          <a:bodyPr/>
          <a:lstStyle/>
          <a:p>
            <a:r>
              <a:rPr lang="en-ZA" b="1" dirty="0" smtClean="0"/>
              <a:t>Zincalume </a:t>
            </a:r>
            <a:endParaRPr lang="en-ZA" b="1" dirty="0"/>
          </a:p>
        </p:txBody>
      </p:sp>
      <p:graphicFrame>
        <p:nvGraphicFramePr>
          <p:cNvPr id="11" name="Content Placeholder 10"/>
          <p:cNvGraphicFramePr>
            <a:graphicFrameLocks noGrp="1"/>
          </p:cNvGraphicFramePr>
          <p:nvPr>
            <p:ph sz="half" idx="2"/>
            <p:extLst>
              <p:ext uri="{D42A27DB-BD31-4B8C-83A1-F6EECF244321}">
                <p14:modId xmlns:p14="http://schemas.microsoft.com/office/powerpoint/2010/main" val="3712739877"/>
              </p:ext>
            </p:extLst>
          </p:nvPr>
        </p:nvGraphicFramePr>
        <p:xfrm>
          <a:off x="1447800" y="2825240"/>
          <a:ext cx="4644543" cy="2438422"/>
        </p:xfrm>
        <a:graphic>
          <a:graphicData uri="http://schemas.openxmlformats.org/drawingml/2006/table">
            <a:tbl>
              <a:tblPr>
                <a:tableStyleId>{5C22544A-7EE6-4342-B048-85BDC9FD1C3A}</a:tableStyleId>
              </a:tblPr>
              <a:tblGrid>
                <a:gridCol w="4644543"/>
              </a:tblGrid>
              <a:tr h="2438422">
                <a:tc>
                  <a:txBody>
                    <a:bodyPr/>
                    <a:lstStyle/>
                    <a:p>
                      <a:pPr marL="342900" lvl="0" indent="-342900" algn="l">
                        <a:lnSpc>
                          <a:spcPct val="115000"/>
                        </a:lnSpc>
                        <a:spcAft>
                          <a:spcPts val="0"/>
                        </a:spcAft>
                        <a:buFont typeface="Wingdings"/>
                        <a:buChar char=""/>
                      </a:pPr>
                      <a:r>
                        <a:rPr lang="en-ZA" sz="1200" dirty="0">
                          <a:effectLst/>
                        </a:rPr>
                        <a:t>Cannot crack or Warp </a:t>
                      </a:r>
                    </a:p>
                    <a:p>
                      <a:pPr marL="342900" lvl="0" indent="-342900" algn="l">
                        <a:lnSpc>
                          <a:spcPct val="115000"/>
                        </a:lnSpc>
                        <a:spcAft>
                          <a:spcPts val="0"/>
                        </a:spcAft>
                        <a:buFont typeface="Wingdings"/>
                        <a:buChar char=""/>
                      </a:pPr>
                      <a:r>
                        <a:rPr lang="en-ZA" sz="1200" dirty="0">
                          <a:effectLst/>
                        </a:rPr>
                        <a:t>ALUMINIUM coated material has excellent corrosion resistance even in coastal areas</a:t>
                      </a:r>
                    </a:p>
                    <a:p>
                      <a:pPr marL="342900" lvl="0" indent="-342900" algn="l">
                        <a:lnSpc>
                          <a:spcPct val="115000"/>
                        </a:lnSpc>
                        <a:spcAft>
                          <a:spcPts val="0"/>
                        </a:spcAft>
                        <a:buFont typeface="Wingdings"/>
                        <a:buChar char=""/>
                      </a:pPr>
                      <a:r>
                        <a:rPr lang="en-ZA" sz="1200" dirty="0">
                          <a:effectLst/>
                        </a:rPr>
                        <a:t>Hail Proof</a:t>
                      </a:r>
                    </a:p>
                    <a:p>
                      <a:pPr marL="342900" lvl="0" indent="-342900" algn="l">
                        <a:lnSpc>
                          <a:spcPct val="115000"/>
                        </a:lnSpc>
                        <a:spcAft>
                          <a:spcPts val="0"/>
                        </a:spcAft>
                        <a:buFont typeface="Wingdings"/>
                        <a:buChar char=""/>
                      </a:pPr>
                      <a:r>
                        <a:rPr lang="en-ZA" sz="1200" dirty="0">
                          <a:effectLst/>
                        </a:rPr>
                        <a:t>The material is pre-painted so no painting to take place on site.</a:t>
                      </a:r>
                    </a:p>
                    <a:p>
                      <a:pPr marL="342900" lvl="0" indent="-342900" algn="l">
                        <a:lnSpc>
                          <a:spcPct val="115000"/>
                        </a:lnSpc>
                        <a:spcAft>
                          <a:spcPts val="0"/>
                        </a:spcAft>
                        <a:buFont typeface="Wingdings"/>
                        <a:buChar char=""/>
                      </a:pPr>
                      <a:r>
                        <a:rPr lang="en-ZA" sz="1200" dirty="0">
                          <a:effectLst/>
                        </a:rPr>
                        <a:t>Paint will last in excess of 15 years</a:t>
                      </a:r>
                    </a:p>
                    <a:p>
                      <a:pPr marL="342900" lvl="0" indent="-342900" algn="l">
                        <a:lnSpc>
                          <a:spcPct val="115000"/>
                        </a:lnSpc>
                        <a:spcAft>
                          <a:spcPts val="0"/>
                        </a:spcAft>
                        <a:buFont typeface="Wingdings"/>
                        <a:buChar char=""/>
                      </a:pPr>
                      <a:r>
                        <a:rPr lang="en-ZA" sz="1200" dirty="0" err="1">
                          <a:effectLst/>
                        </a:rPr>
                        <a:t>Colourplus</a:t>
                      </a:r>
                      <a:r>
                        <a:rPr lang="en-ZA" sz="1200" dirty="0">
                          <a:effectLst/>
                        </a:rPr>
                        <a:t> is rust free</a:t>
                      </a:r>
                    </a:p>
                    <a:p>
                      <a:pPr marL="342900" lvl="0" indent="-342900" algn="l">
                        <a:lnSpc>
                          <a:spcPct val="115000"/>
                        </a:lnSpc>
                        <a:spcAft>
                          <a:spcPts val="0"/>
                        </a:spcAft>
                        <a:buFont typeface="Wingdings"/>
                        <a:buChar char=""/>
                      </a:pPr>
                      <a:r>
                        <a:rPr lang="en-ZA" sz="1200" dirty="0">
                          <a:effectLst/>
                        </a:rPr>
                        <a:t>SABS approved</a:t>
                      </a:r>
                    </a:p>
                    <a:p>
                      <a:pPr marL="342900" lvl="0" indent="-342900" algn="l">
                        <a:lnSpc>
                          <a:spcPct val="115000"/>
                        </a:lnSpc>
                        <a:spcAft>
                          <a:spcPts val="0"/>
                        </a:spcAft>
                        <a:buFont typeface="Wingdings"/>
                        <a:buChar char=""/>
                      </a:pPr>
                      <a:r>
                        <a:rPr lang="en-ZA" sz="1200" dirty="0">
                          <a:effectLst/>
                        </a:rPr>
                        <a:t>No Maintenance Required</a:t>
                      </a:r>
                    </a:p>
                    <a:p>
                      <a:pPr marL="342900" lvl="0" indent="-342900" algn="l">
                        <a:lnSpc>
                          <a:spcPct val="115000"/>
                        </a:lnSpc>
                        <a:spcAft>
                          <a:spcPts val="0"/>
                        </a:spcAft>
                        <a:buFont typeface="Wingdings"/>
                        <a:buChar char=""/>
                      </a:pPr>
                      <a:r>
                        <a:rPr lang="en-ZA" sz="1200" dirty="0">
                          <a:effectLst/>
                        </a:rPr>
                        <a:t>Has a steel door that cant not swell , bend or warp</a:t>
                      </a:r>
                      <a:endParaRPr lang="en-ZA" sz="1200" dirty="0">
                        <a:effectLst/>
                        <a:latin typeface="Calibri"/>
                        <a:ea typeface="Calibri"/>
                        <a:cs typeface="Times New Roman"/>
                      </a:endParaRPr>
                    </a:p>
                  </a:txBody>
                  <a:tcPr marL="55280" marR="55280" marT="0" marB="0"/>
                </a:tc>
              </a:tr>
            </a:tbl>
          </a:graphicData>
        </a:graphic>
      </p:graphicFrame>
      <p:sp>
        <p:nvSpPr>
          <p:cNvPr id="7" name="Text Placeholder 6"/>
          <p:cNvSpPr>
            <a:spLocks noGrp="1"/>
          </p:cNvSpPr>
          <p:nvPr>
            <p:ph type="body" sz="quarter" idx="3"/>
          </p:nvPr>
        </p:nvSpPr>
        <p:spPr>
          <a:xfrm>
            <a:off x="6412362" y="2023003"/>
            <a:ext cx="4645152" cy="614689"/>
          </a:xfrm>
        </p:spPr>
        <p:txBody>
          <a:bodyPr/>
          <a:lstStyle/>
          <a:p>
            <a:r>
              <a:rPr lang="en-ZA" b="1" dirty="0" smtClean="0"/>
              <a:t>Fibre Cement </a:t>
            </a:r>
            <a:endParaRPr lang="en-ZA" b="1" dirty="0"/>
          </a:p>
        </p:txBody>
      </p:sp>
      <p:graphicFrame>
        <p:nvGraphicFramePr>
          <p:cNvPr id="12" name="Content Placeholder 11"/>
          <p:cNvGraphicFramePr>
            <a:graphicFrameLocks noGrp="1"/>
          </p:cNvGraphicFramePr>
          <p:nvPr>
            <p:ph sz="quarter" idx="4"/>
            <p:extLst>
              <p:ext uri="{D42A27DB-BD31-4B8C-83A1-F6EECF244321}">
                <p14:modId xmlns:p14="http://schemas.microsoft.com/office/powerpoint/2010/main" val="1064120193"/>
              </p:ext>
            </p:extLst>
          </p:nvPr>
        </p:nvGraphicFramePr>
        <p:xfrm>
          <a:off x="6494585" y="2825240"/>
          <a:ext cx="4700953" cy="2438422"/>
        </p:xfrm>
        <a:graphic>
          <a:graphicData uri="http://schemas.openxmlformats.org/drawingml/2006/table">
            <a:tbl>
              <a:tblPr>
                <a:tableStyleId>{5C22544A-7EE6-4342-B048-85BDC9FD1C3A}</a:tableStyleId>
              </a:tblPr>
              <a:tblGrid>
                <a:gridCol w="4700953"/>
              </a:tblGrid>
              <a:tr h="2438422">
                <a:tc>
                  <a:txBody>
                    <a:bodyPr/>
                    <a:lstStyle/>
                    <a:p>
                      <a:pPr marL="342900" lvl="0" indent="-342900" algn="l">
                        <a:lnSpc>
                          <a:spcPct val="115000"/>
                        </a:lnSpc>
                        <a:spcAft>
                          <a:spcPts val="0"/>
                        </a:spcAft>
                        <a:buFont typeface="Wingdings"/>
                        <a:buChar char=""/>
                      </a:pPr>
                      <a:r>
                        <a:rPr lang="en-ZA" sz="1200" dirty="0">
                          <a:effectLst/>
                        </a:rPr>
                        <a:t>9mm Fibre-Cement is brittle and can crack and break during and after installation.</a:t>
                      </a:r>
                    </a:p>
                    <a:p>
                      <a:pPr marL="342900" lvl="0" indent="-342900" algn="l">
                        <a:lnSpc>
                          <a:spcPct val="115000"/>
                        </a:lnSpc>
                        <a:spcAft>
                          <a:spcPts val="0"/>
                        </a:spcAft>
                        <a:buFont typeface="Wingdings"/>
                        <a:buChar char=""/>
                      </a:pPr>
                      <a:r>
                        <a:rPr lang="en-ZA" sz="1200" dirty="0">
                          <a:effectLst/>
                        </a:rPr>
                        <a:t>Possible Hail Damage Risk</a:t>
                      </a:r>
                    </a:p>
                    <a:p>
                      <a:pPr marL="342900" lvl="0" indent="-342900" algn="l">
                        <a:lnSpc>
                          <a:spcPct val="115000"/>
                        </a:lnSpc>
                        <a:spcAft>
                          <a:spcPts val="0"/>
                        </a:spcAft>
                        <a:buFont typeface="Wingdings"/>
                        <a:buChar char=""/>
                      </a:pPr>
                      <a:r>
                        <a:rPr lang="en-ZA" sz="1200" dirty="0">
                          <a:effectLst/>
                        </a:rPr>
                        <a:t>Units are hand painted which does not last more than 5 years</a:t>
                      </a:r>
                    </a:p>
                    <a:p>
                      <a:pPr marL="342900" lvl="0" indent="-342900" algn="l">
                        <a:lnSpc>
                          <a:spcPct val="115000"/>
                        </a:lnSpc>
                        <a:spcAft>
                          <a:spcPts val="0"/>
                        </a:spcAft>
                        <a:buFont typeface="Wingdings"/>
                        <a:buChar char=""/>
                      </a:pPr>
                      <a:r>
                        <a:rPr lang="en-ZA" sz="1200" dirty="0">
                          <a:effectLst/>
                        </a:rPr>
                        <a:t>Fibre Cement is very susceptible to water damage and needs to be painted every three years to avoid water damage.</a:t>
                      </a:r>
                    </a:p>
                    <a:p>
                      <a:pPr marL="342900" lvl="0" indent="-342900" algn="l">
                        <a:lnSpc>
                          <a:spcPct val="115000"/>
                        </a:lnSpc>
                        <a:spcAft>
                          <a:spcPts val="0"/>
                        </a:spcAft>
                        <a:buFont typeface="Wingdings"/>
                        <a:buChar char=""/>
                      </a:pPr>
                      <a:r>
                        <a:rPr lang="en-ZA" sz="1200" dirty="0">
                          <a:effectLst/>
                        </a:rPr>
                        <a:t>The material is porous and absorbs moisture</a:t>
                      </a:r>
                    </a:p>
                    <a:p>
                      <a:pPr marL="342900" lvl="0" indent="-342900" algn="l">
                        <a:lnSpc>
                          <a:spcPct val="115000"/>
                        </a:lnSpc>
                        <a:spcAft>
                          <a:spcPts val="0"/>
                        </a:spcAft>
                        <a:buFont typeface="Wingdings"/>
                        <a:buChar char=""/>
                      </a:pPr>
                      <a:r>
                        <a:rPr lang="en-ZA" sz="1200" dirty="0">
                          <a:effectLst/>
                        </a:rPr>
                        <a:t>Has a wooden door that absorbs moisture causing it to swell and warp. </a:t>
                      </a:r>
                      <a:endParaRPr lang="en-ZA" sz="1200" dirty="0">
                        <a:effectLst/>
                        <a:latin typeface="Calibri"/>
                        <a:ea typeface="Calibri"/>
                        <a:cs typeface="Times New Roman"/>
                      </a:endParaRPr>
                    </a:p>
                  </a:txBody>
                  <a:tcPr marL="55280" marR="55280" marT="0" marB="0"/>
                </a:tc>
              </a:tr>
            </a:tbl>
          </a:graphicData>
        </a:graphic>
      </p:graphicFrame>
    </p:spTree>
    <p:extLst>
      <p:ext uri="{BB962C8B-B14F-4D97-AF65-F5344CB8AC3E}">
        <p14:creationId xmlns:p14="http://schemas.microsoft.com/office/powerpoint/2010/main" val="3156393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ZA" b="1" dirty="0" smtClean="0"/>
              <a:t>Shelter material </a:t>
            </a:r>
            <a:endParaRPr lang="en-ZA" b="1" dirty="0"/>
          </a:p>
        </p:txBody>
      </p:sp>
      <p:pic>
        <p:nvPicPr>
          <p:cNvPr id="205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1579" y="1336432"/>
            <a:ext cx="9896359" cy="4525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48261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ZA" b="1" dirty="0" smtClean="0"/>
              <a:t>Security and dignity </a:t>
            </a:r>
            <a:endParaRPr lang="en-ZA"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309" y="1277815"/>
            <a:ext cx="11183814" cy="461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7653281"/>
      </p:ext>
    </p:extLst>
  </p:cSld>
  <p:clrMapOvr>
    <a:masterClrMapping/>
  </p:clrMapOvr>
  <p:timing>
    <p:tnLst>
      <p:par>
        <p:cTn id="1" dur="indefinite" restart="never" nodeType="tmRoot"/>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1278</TotalTime>
  <Words>739</Words>
  <Application>Microsoft Office PowerPoint</Application>
  <PresentationFormat>Custom</PresentationFormat>
  <Paragraphs>60</Paragraphs>
  <Slides>16</Slides>
  <Notes>1</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Gallery</vt:lpstr>
      <vt:lpstr>PowerPoint Presentation</vt:lpstr>
      <vt:lpstr>JUSTIFICATION OF STUDY   </vt:lpstr>
      <vt:lpstr>contextualisation</vt:lpstr>
      <vt:lpstr>Problem statement </vt:lpstr>
      <vt:lpstr>Aim </vt:lpstr>
      <vt:lpstr>Ideal to help those in Disasters and  informal settlements</vt:lpstr>
      <vt:lpstr>Life Span and Durability </vt:lpstr>
      <vt:lpstr>Shelter material </vt:lpstr>
      <vt:lpstr>Security and dignity </vt:lpstr>
      <vt:lpstr>PowerPoint Presentation</vt:lpstr>
      <vt:lpstr>A SUSTAINABLE DWELLING </vt:lpstr>
      <vt:lpstr>Each insulated home is pre-manufactured in kit form using a very unique tongue and groove joining method to ensure accurate sealing and stability. this includes all wall and roof sections, even the doors and windows are pre-fitted, making the installation time quick and easy.</vt:lpstr>
      <vt:lpstr>WALL AND ROOF SKINS</vt:lpstr>
      <vt:lpstr>PowerPoint Presentation</vt:lpstr>
      <vt:lpstr>SKILLS  DEVELOPMENT OPPORTUNITY</vt:lpstr>
      <vt:lpstr>  enkosi   thank you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Lee-Ann Hammer</dc:creator>
  <cp:lastModifiedBy>SZShwababa</cp:lastModifiedBy>
  <cp:revision>40</cp:revision>
  <cp:lastPrinted>2019-04-26T07:44:12Z</cp:lastPrinted>
  <dcterms:created xsi:type="dcterms:W3CDTF">2019-04-25T12:35:36Z</dcterms:created>
  <dcterms:modified xsi:type="dcterms:W3CDTF">2019-05-06T01:57:35Z</dcterms:modified>
</cp:coreProperties>
</file>