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8"/>
  </p:notesMasterIdLst>
  <p:sldIdLst>
    <p:sldId id="269" r:id="rId2"/>
    <p:sldId id="267" r:id="rId3"/>
    <p:sldId id="266" r:id="rId4"/>
    <p:sldId id="259" r:id="rId5"/>
    <p:sldId id="263" r:id="rId6"/>
    <p:sldId id="264"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558" autoAdjust="0"/>
  </p:normalViewPr>
  <p:slideViewPr>
    <p:cSldViewPr>
      <p:cViewPr varScale="1">
        <p:scale>
          <a:sx n="61" d="100"/>
          <a:sy n="61" d="100"/>
        </p:scale>
        <p:origin x="165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8D441B-88B4-4F93-A74B-CEBF4C6F2813}" type="datetimeFigureOut">
              <a:rPr lang="en-ZA" smtClean="0"/>
              <a:t>2019/05/06</a:t>
            </a:fld>
            <a:endParaRPr lang="en-Z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7C4276-C4E7-49A2-8611-87CB2462BDE4}" type="slidenum">
              <a:rPr lang="en-ZA" smtClean="0"/>
              <a:t>‹#›</a:t>
            </a:fld>
            <a:endParaRPr lang="en-ZA"/>
          </a:p>
        </p:txBody>
      </p:sp>
    </p:spTree>
    <p:extLst>
      <p:ext uri="{BB962C8B-B14F-4D97-AF65-F5344CB8AC3E}">
        <p14:creationId xmlns:p14="http://schemas.microsoft.com/office/powerpoint/2010/main" val="1796626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7C4276-C4E7-49A2-8611-87CB2462BDE4}" type="slidenum">
              <a:rPr lang="en-ZA" smtClean="0"/>
              <a:t>3</a:t>
            </a:fld>
            <a:endParaRPr lang="en-ZA"/>
          </a:p>
        </p:txBody>
      </p:sp>
    </p:spTree>
    <p:extLst>
      <p:ext uri="{BB962C8B-B14F-4D97-AF65-F5344CB8AC3E}">
        <p14:creationId xmlns:p14="http://schemas.microsoft.com/office/powerpoint/2010/main" val="2202072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7C4276-C4E7-49A2-8611-87CB2462BDE4}" type="slidenum">
              <a:rPr lang="en-ZA" smtClean="0"/>
              <a:t>4</a:t>
            </a:fld>
            <a:endParaRPr lang="en-ZA"/>
          </a:p>
        </p:txBody>
      </p:sp>
    </p:spTree>
    <p:extLst>
      <p:ext uri="{BB962C8B-B14F-4D97-AF65-F5344CB8AC3E}">
        <p14:creationId xmlns:p14="http://schemas.microsoft.com/office/powerpoint/2010/main" val="17730092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50E487C-DD21-417E-B375-BCEDDD949BE4}" type="datetimeFigureOut">
              <a:rPr lang="en-US" smtClean="0"/>
              <a:t>5/6/2019</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1E6C3D6-196C-41FB-AE76-CAB5346340A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50E487C-DD21-417E-B375-BCEDDD949BE4}"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E6C3D6-196C-41FB-AE76-CAB5346340A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850E487C-DD21-417E-B375-BCEDDD949BE4}" type="datetimeFigureOut">
              <a:rPr lang="en-US" smtClean="0"/>
              <a:t>5/6/2019</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1E6C3D6-196C-41FB-AE76-CAB5346340A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50E487C-DD21-417E-B375-BCEDDD949BE4}"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E6C3D6-196C-41FB-AE76-CAB5346340A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50E487C-DD21-417E-B375-BCEDDD949BE4}" type="datetimeFigureOut">
              <a:rPr lang="en-US" smtClean="0"/>
              <a:t>5/6/2019</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B1E6C3D6-196C-41FB-AE76-CAB5346340A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50E487C-DD21-417E-B375-BCEDDD949BE4}" type="datetimeFigureOut">
              <a:rPr lang="en-US" smtClean="0"/>
              <a:t>5/6/2019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E6C3D6-196C-41FB-AE76-CAB5346340A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50E487C-DD21-417E-B375-BCEDDD949BE4}" type="datetimeFigureOut">
              <a:rPr lang="en-US" smtClean="0"/>
              <a:t>5/6/2019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E6C3D6-196C-41FB-AE76-CAB5346340A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50E487C-DD21-417E-B375-BCEDDD949BE4}" type="datetimeFigureOut">
              <a:rPr lang="en-US" smtClean="0"/>
              <a:t>5/6/2019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E6C3D6-196C-41FB-AE76-CAB5346340A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850E487C-DD21-417E-B375-BCEDDD949BE4}" type="datetimeFigureOut">
              <a:rPr lang="en-US" smtClean="0"/>
              <a:t>5/6/2019</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B1E6C3D6-196C-41FB-AE76-CAB5346340A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50E487C-DD21-417E-B375-BCEDDD949BE4}" type="datetimeFigureOut">
              <a:rPr lang="en-US" smtClean="0"/>
              <a:t>5/6/2019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E6C3D6-196C-41FB-AE76-CAB5346340A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850E487C-DD21-417E-B375-BCEDDD949BE4}" type="datetimeFigureOut">
              <a:rPr lang="en-US" smtClean="0"/>
              <a:t>5/6/2019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E6C3D6-196C-41FB-AE76-CAB5346340A6}"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50E487C-DD21-417E-B375-BCEDDD949BE4}" type="datetimeFigureOut">
              <a:rPr lang="en-US" smtClean="0"/>
              <a:t>5/6/2019</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1E6C3D6-196C-41FB-AE76-CAB5346340A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76200"/>
            <a:ext cx="7239000" cy="609600"/>
          </a:xfrm>
        </p:spPr>
        <p:txBody>
          <a:bodyPr>
            <a:normAutofit/>
          </a:bodyPr>
          <a:lstStyle/>
          <a:p>
            <a:pPr algn="ctr"/>
            <a:r>
              <a:rPr lang="en-US" sz="2800" dirty="0">
                <a:latin typeface="Century Gothic" panose="020B0502020202020204" pitchFamily="34" charset="0"/>
              </a:rPr>
              <a:t>Research problem </a:t>
            </a:r>
            <a:endParaRPr lang="en-ZA" sz="2800" dirty="0">
              <a:latin typeface="Century Gothic" panose="020B0502020202020204" pitchFamily="34" charset="0"/>
            </a:endParaRPr>
          </a:p>
        </p:txBody>
      </p:sp>
      <p:sp>
        <p:nvSpPr>
          <p:cNvPr id="3" name="Content Placeholder 2"/>
          <p:cNvSpPr>
            <a:spLocks noGrp="1"/>
          </p:cNvSpPr>
          <p:nvPr>
            <p:ph idx="1"/>
          </p:nvPr>
        </p:nvSpPr>
        <p:spPr>
          <a:xfrm>
            <a:off x="-19050" y="396766"/>
            <a:ext cx="9163050" cy="4748210"/>
          </a:xfrm>
        </p:spPr>
        <p:txBody>
          <a:bodyPr>
            <a:normAutofit/>
          </a:bodyPr>
          <a:lstStyle/>
          <a:p>
            <a:pPr algn="just">
              <a:lnSpc>
                <a:spcPct val="150000"/>
              </a:lnSpc>
            </a:pPr>
            <a:endParaRPr lang="en-US" sz="1200" dirty="0">
              <a:latin typeface="Century Gothic" panose="020B0502020202020204" pitchFamily="34" charset="0"/>
            </a:endParaRPr>
          </a:p>
          <a:p>
            <a:pPr marL="0" indent="0" algn="just">
              <a:lnSpc>
                <a:spcPct val="150000"/>
              </a:lnSpc>
              <a:buNone/>
            </a:pPr>
            <a:endParaRPr lang="en-US" sz="1200" dirty="0">
              <a:latin typeface="Century Gothic" panose="020B0502020202020204" pitchFamily="34" charset="0"/>
            </a:endParaRPr>
          </a:p>
          <a:p>
            <a:pPr algn="just">
              <a:lnSpc>
                <a:spcPct val="150000"/>
              </a:lnSpc>
            </a:pPr>
            <a:endParaRPr lang="en-US" sz="1200" dirty="0">
              <a:latin typeface="Century Gothic" panose="020B0502020202020204" pitchFamily="34" charset="0"/>
            </a:endParaRPr>
          </a:p>
          <a:p>
            <a:pPr marL="0" indent="0" algn="just">
              <a:lnSpc>
                <a:spcPct val="150000"/>
              </a:lnSpc>
              <a:buNone/>
            </a:pPr>
            <a:r>
              <a:rPr lang="en-US" sz="1400" dirty="0">
                <a:latin typeface="Century Gothic" panose="020B0502020202020204" pitchFamily="34" charset="0"/>
              </a:rPr>
              <a:t>The disturbing protest that took place in June 2013 on one of the Cape Town informal settlements, where residents dumped human waste on the stairs of the provincial legislature in Wale Street due to making their voices heard on the rejection of portable flush toilets that were delivered to them by the City of Cape Town Municipality. The rejection accusations by the residents include, local representatives that are making the Western Cape province ungovernable and a government that is denying them the right to participate in receiving adequate and proper sanitation Robins (2013) .</a:t>
            </a:r>
          </a:p>
          <a:p>
            <a:pPr algn="just">
              <a:lnSpc>
                <a:spcPct val="150000"/>
              </a:lnSpc>
            </a:pPr>
            <a:endParaRPr lang="en-US" sz="1200" dirty="0">
              <a:latin typeface="Century Gothic" panose="020B0502020202020204" pitchFamily="34" charset="0"/>
            </a:endParaRPr>
          </a:p>
        </p:txBody>
      </p:sp>
      <p:pic>
        <p:nvPicPr>
          <p:cNvPr id="1026" name="Picture 2" descr="Related image">
            <a:extLst>
              <a:ext uri="{FF2B5EF4-FFF2-40B4-BE49-F238E27FC236}">
                <a16:creationId xmlns:a16="http://schemas.microsoft.com/office/drawing/2014/main" id="{2A612B17-2835-4A60-BF00-4C37EAC10F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5533" y="4088821"/>
            <a:ext cx="5418534" cy="2622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343023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52400"/>
            <a:ext cx="7239000" cy="670560"/>
          </a:xfrm>
        </p:spPr>
        <p:txBody>
          <a:bodyPr>
            <a:normAutofit/>
          </a:bodyPr>
          <a:lstStyle/>
          <a:p>
            <a:pPr algn="ctr"/>
            <a:r>
              <a:rPr lang="en-US" sz="2800" dirty="0">
                <a:latin typeface="Century Gothic" panose="020B0502020202020204" pitchFamily="34" charset="0"/>
              </a:rPr>
              <a:t>Research objectives</a:t>
            </a:r>
            <a:endParaRPr lang="en-ZA" sz="2800" dirty="0">
              <a:latin typeface="Century Gothic" panose="020B0502020202020204" pitchFamily="34" charset="0"/>
            </a:endParaRPr>
          </a:p>
        </p:txBody>
      </p:sp>
      <p:sp>
        <p:nvSpPr>
          <p:cNvPr id="3" name="Content Placeholder 2"/>
          <p:cNvSpPr>
            <a:spLocks noGrp="1"/>
          </p:cNvSpPr>
          <p:nvPr>
            <p:ph idx="1"/>
          </p:nvPr>
        </p:nvSpPr>
        <p:spPr>
          <a:xfrm>
            <a:off x="152400" y="914400"/>
            <a:ext cx="7924800" cy="5312736"/>
          </a:xfrm>
        </p:spPr>
        <p:txBody>
          <a:bodyPr>
            <a:normAutofit/>
          </a:bodyPr>
          <a:lstStyle/>
          <a:p>
            <a:pPr marL="0" indent="0" algn="just">
              <a:lnSpc>
                <a:spcPct val="150000"/>
              </a:lnSpc>
              <a:buNone/>
            </a:pPr>
            <a:r>
              <a:rPr lang="en-ZA" sz="1400" dirty="0">
                <a:latin typeface="Century Gothic" panose="020B0502020202020204" pitchFamily="34" charset="0"/>
              </a:rPr>
              <a:t>The </a:t>
            </a:r>
            <a:r>
              <a:rPr lang="en-ZA" sz="1400" b="1" dirty="0">
                <a:latin typeface="Century Gothic" panose="020B0502020202020204" pitchFamily="34" charset="0"/>
              </a:rPr>
              <a:t>main objective </a:t>
            </a:r>
            <a:r>
              <a:rPr lang="en-ZA" sz="1400" dirty="0">
                <a:latin typeface="Century Gothic" panose="020B0502020202020204" pitchFamily="34" charset="0"/>
              </a:rPr>
              <a:t>of this study is to determine the extent to which public participation was conducted prior to the installation of the potable flushable toilets in Khayelitsha, Makhaza area (2011-2015). </a:t>
            </a:r>
          </a:p>
          <a:p>
            <a:pPr marL="0" indent="0" algn="just">
              <a:lnSpc>
                <a:spcPct val="150000"/>
              </a:lnSpc>
              <a:buNone/>
            </a:pPr>
            <a:r>
              <a:rPr lang="en-ZA" sz="1400" dirty="0">
                <a:latin typeface="Century Gothic" panose="020B0502020202020204" pitchFamily="34" charset="0"/>
              </a:rPr>
              <a:t>The following are </a:t>
            </a:r>
            <a:r>
              <a:rPr lang="en-ZA" sz="1400" b="1" dirty="0">
                <a:latin typeface="Century Gothic" panose="020B0502020202020204" pitchFamily="34" charset="0"/>
              </a:rPr>
              <a:t>specific objectives </a:t>
            </a:r>
            <a:r>
              <a:rPr lang="en-ZA" sz="1400" dirty="0">
                <a:latin typeface="Century Gothic" panose="020B0502020202020204" pitchFamily="34" charset="0"/>
              </a:rPr>
              <a:t>of the study:</a:t>
            </a:r>
          </a:p>
          <a:p>
            <a:pPr algn="just">
              <a:lnSpc>
                <a:spcPct val="150000"/>
              </a:lnSpc>
            </a:pPr>
            <a:r>
              <a:rPr lang="en-ZA" sz="1400" dirty="0">
                <a:latin typeface="Century Gothic" panose="020B0502020202020204" pitchFamily="34" charset="0"/>
              </a:rPr>
              <a:t>To develop a sound theoretical framework focusing on theories of public participation and those of decision-making upon which this study is based.</a:t>
            </a:r>
          </a:p>
          <a:p>
            <a:pPr algn="just">
              <a:lnSpc>
                <a:spcPct val="150000"/>
              </a:lnSpc>
            </a:pPr>
            <a:r>
              <a:rPr lang="en-ZA" sz="1400" dirty="0">
                <a:latin typeface="Century Gothic" panose="020B0502020202020204" pitchFamily="34" charset="0"/>
              </a:rPr>
              <a:t>To discuss legislative basis for understanding public participation importance in the South African context and its significance in informing sound decision making.</a:t>
            </a:r>
          </a:p>
          <a:p>
            <a:pPr algn="just">
              <a:lnSpc>
                <a:spcPct val="150000"/>
              </a:lnSpc>
            </a:pPr>
            <a:r>
              <a:rPr lang="en-ZA" sz="1400" dirty="0">
                <a:latin typeface="Century Gothic" panose="020B0502020202020204" pitchFamily="34" charset="0"/>
              </a:rPr>
              <a:t>To analyse emerging trends from data collected in order to understand whether public participation was conducted prior to the erection of portable flushable toilets in Makhaza area. In doing so further, investigation to determine whether public participation result to informed decision making will be conducted.</a:t>
            </a:r>
          </a:p>
          <a:p>
            <a:pPr algn="just">
              <a:lnSpc>
                <a:spcPct val="150000"/>
              </a:lnSpc>
            </a:pPr>
            <a:r>
              <a:rPr lang="en-ZA" sz="1400" dirty="0">
                <a:latin typeface="Century Gothic" panose="020B0502020202020204" pitchFamily="34" charset="0"/>
              </a:rPr>
              <a:t>To make conclusions and recommendations with regards to improved public participation in order to derive at informed decision-making. </a:t>
            </a:r>
          </a:p>
          <a:p>
            <a:endParaRPr lang="en-ZA" sz="1400" dirty="0">
              <a:latin typeface="Century Gothic" panose="020B0502020202020204" pitchFamily="34" charset="0"/>
            </a:endParaRPr>
          </a:p>
        </p:txBody>
      </p:sp>
    </p:spTree>
    <p:extLst>
      <p:ext uri="{BB962C8B-B14F-4D97-AF65-F5344CB8AC3E}">
        <p14:creationId xmlns:p14="http://schemas.microsoft.com/office/powerpoint/2010/main" val="329824093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16632"/>
            <a:ext cx="7239000" cy="322875"/>
          </a:xfrm>
        </p:spPr>
        <p:txBody>
          <a:bodyPr>
            <a:noAutofit/>
          </a:bodyPr>
          <a:lstStyle/>
          <a:p>
            <a:pPr algn="ctr"/>
            <a:r>
              <a:rPr lang="en-US" sz="2800" dirty="0">
                <a:latin typeface="Century Gothic" panose="020B0502020202020204" pitchFamily="34" charset="0"/>
              </a:rPr>
              <a:t>Literature review</a:t>
            </a:r>
            <a:endParaRPr lang="en-ZA" sz="2800" dirty="0">
              <a:latin typeface="Century Gothic" panose="020B0502020202020204" pitchFamily="34" charset="0"/>
            </a:endParaRPr>
          </a:p>
        </p:txBody>
      </p:sp>
      <p:sp>
        <p:nvSpPr>
          <p:cNvPr id="3" name="Content Placeholder 2"/>
          <p:cNvSpPr>
            <a:spLocks noGrp="1"/>
          </p:cNvSpPr>
          <p:nvPr>
            <p:ph idx="1"/>
          </p:nvPr>
        </p:nvSpPr>
        <p:spPr>
          <a:xfrm>
            <a:off x="0" y="609600"/>
            <a:ext cx="8039100" cy="6248400"/>
          </a:xfrm>
        </p:spPr>
        <p:txBody>
          <a:bodyPr>
            <a:normAutofit/>
          </a:bodyPr>
          <a:lstStyle/>
          <a:p>
            <a:pPr marL="0" indent="0">
              <a:buNone/>
            </a:pPr>
            <a:endParaRPr lang="en-US" sz="1400" dirty="0">
              <a:latin typeface="Century Gothic" panose="020B0502020202020204" pitchFamily="34" charset="0"/>
            </a:endParaRPr>
          </a:p>
          <a:p>
            <a:pPr marL="0" indent="0">
              <a:buNone/>
            </a:pPr>
            <a:endParaRPr lang="en-US" sz="1400" dirty="0">
              <a:latin typeface="Century Gothic" panose="020B0502020202020204" pitchFamily="34" charset="0"/>
            </a:endParaRPr>
          </a:p>
          <a:p>
            <a:pPr marL="0" indent="0">
              <a:buNone/>
            </a:pPr>
            <a:endParaRPr lang="en-US" sz="1400" dirty="0">
              <a:latin typeface="Century Gothic" panose="020B0502020202020204" pitchFamily="34" charset="0"/>
            </a:endParaRPr>
          </a:p>
          <a:p>
            <a:pPr marL="0" indent="0">
              <a:buNone/>
            </a:pPr>
            <a:endParaRPr lang="en-US" sz="1400" dirty="0">
              <a:latin typeface="Century Gothic" panose="020B0502020202020204" pitchFamily="34" charset="0"/>
            </a:endParaRPr>
          </a:p>
          <a:p>
            <a:pPr marL="0" indent="0">
              <a:buNone/>
            </a:pPr>
            <a:endParaRPr lang="en-US" sz="1400" dirty="0">
              <a:latin typeface="Century Gothic" panose="020B0502020202020204" pitchFamily="34" charset="0"/>
            </a:endParaRPr>
          </a:p>
          <a:p>
            <a:pPr marL="0" indent="0">
              <a:buNone/>
            </a:pPr>
            <a:endParaRPr lang="en-US" sz="1400" dirty="0">
              <a:latin typeface="Century Gothic" panose="020B0502020202020204" pitchFamily="34" charset="0"/>
            </a:endParaRPr>
          </a:p>
          <a:p>
            <a:pPr marL="0" indent="0">
              <a:buNone/>
            </a:pPr>
            <a:endParaRPr lang="en-US" sz="1400" dirty="0">
              <a:latin typeface="Century Gothic" panose="020B0502020202020204" pitchFamily="34" charset="0"/>
            </a:endParaRPr>
          </a:p>
          <a:p>
            <a:pPr marL="0" indent="0">
              <a:buNone/>
            </a:pPr>
            <a:endParaRPr lang="en-US" sz="1400" dirty="0">
              <a:latin typeface="Century Gothic" panose="020B0502020202020204" pitchFamily="34" charset="0"/>
            </a:endParaRPr>
          </a:p>
          <a:p>
            <a:pPr marL="0" indent="0">
              <a:buNone/>
            </a:pPr>
            <a:endParaRPr lang="en-US" sz="1400" dirty="0">
              <a:latin typeface="Century Gothic" panose="020B0502020202020204" pitchFamily="34" charset="0"/>
            </a:endParaRPr>
          </a:p>
          <a:p>
            <a:pPr marL="0" indent="0">
              <a:buNone/>
            </a:pPr>
            <a:endParaRPr lang="en-ZA" sz="1400" dirty="0">
              <a:latin typeface="Century Gothic" panose="020B0502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584319749"/>
              </p:ext>
            </p:extLst>
          </p:nvPr>
        </p:nvGraphicFramePr>
        <p:xfrm>
          <a:off x="228600" y="1295400"/>
          <a:ext cx="7797362" cy="3429000"/>
        </p:xfrm>
        <a:graphic>
          <a:graphicData uri="http://schemas.openxmlformats.org/drawingml/2006/table">
            <a:tbl>
              <a:tblPr firstRow="1" bandRow="1">
                <a:tableStyleId>{7DF18680-E054-41AD-8BC1-D1AEF772440D}</a:tableStyleId>
              </a:tblPr>
              <a:tblGrid>
                <a:gridCol w="3819116">
                  <a:extLst>
                    <a:ext uri="{9D8B030D-6E8A-4147-A177-3AD203B41FA5}">
                      <a16:colId xmlns:a16="http://schemas.microsoft.com/office/drawing/2014/main" val="4271449847"/>
                    </a:ext>
                  </a:extLst>
                </a:gridCol>
                <a:gridCol w="3978246">
                  <a:extLst>
                    <a:ext uri="{9D8B030D-6E8A-4147-A177-3AD203B41FA5}">
                      <a16:colId xmlns:a16="http://schemas.microsoft.com/office/drawing/2014/main" val="1390283032"/>
                    </a:ext>
                  </a:extLst>
                </a:gridCol>
              </a:tblGrid>
              <a:tr h="797331">
                <a:tc>
                  <a:txBody>
                    <a:bodyPr/>
                    <a:lstStyle/>
                    <a:p>
                      <a:pPr algn="ctr"/>
                      <a:r>
                        <a:rPr lang="en-ZA" sz="1400" dirty="0">
                          <a:solidFill>
                            <a:schemeClr val="tx1"/>
                          </a:solidFill>
                          <a:latin typeface="Century Gothic" panose="020B0502020202020204" pitchFamily="34" charset="0"/>
                        </a:rPr>
                        <a:t>Public Participation Theories</a:t>
                      </a:r>
                    </a:p>
                  </a:txBody>
                  <a:tcPr/>
                </a:tc>
                <a:tc>
                  <a:txBody>
                    <a:bodyPr/>
                    <a:lstStyle/>
                    <a:p>
                      <a:pPr algn="ctr"/>
                      <a:r>
                        <a:rPr lang="en-US" sz="1400" dirty="0">
                          <a:solidFill>
                            <a:schemeClr val="tx1"/>
                          </a:solidFill>
                          <a:latin typeface="Century Gothic" pitchFamily="34" charset="0"/>
                        </a:rPr>
                        <a:t>Decision-making</a:t>
                      </a:r>
                      <a:r>
                        <a:rPr lang="en-US" sz="1400" baseline="0" dirty="0">
                          <a:solidFill>
                            <a:schemeClr val="tx1"/>
                          </a:solidFill>
                          <a:latin typeface="Century Gothic" pitchFamily="34" charset="0"/>
                        </a:rPr>
                        <a:t> theories</a:t>
                      </a:r>
                      <a:endParaRPr lang="en-ZA" sz="1400" dirty="0">
                        <a:solidFill>
                          <a:schemeClr val="tx1"/>
                        </a:solidFill>
                        <a:latin typeface="Century Gothic" panose="020B0502020202020204" pitchFamily="34" charset="0"/>
                      </a:endParaRPr>
                    </a:p>
                  </a:txBody>
                  <a:tcPr/>
                </a:tc>
                <a:extLst>
                  <a:ext uri="{0D108BD9-81ED-4DB2-BD59-A6C34878D82A}">
                    <a16:rowId xmlns:a16="http://schemas.microsoft.com/office/drawing/2014/main" val="2741547902"/>
                  </a:ext>
                </a:extLst>
              </a:tr>
              <a:tr h="943203">
                <a:tc>
                  <a:txBody>
                    <a:bodyPr/>
                    <a:lstStyle/>
                    <a:p>
                      <a:pPr algn="ctr"/>
                      <a:r>
                        <a:rPr lang="en-ZA" sz="1400" b="1" dirty="0">
                          <a:latin typeface="Century Gothic" panose="020B0502020202020204" pitchFamily="34" charset="0"/>
                        </a:rPr>
                        <a:t>Deliberate democracy</a:t>
                      </a:r>
                    </a:p>
                    <a:p>
                      <a:pPr algn="ctr"/>
                      <a:r>
                        <a:rPr lang="en-US" sz="1400" b="0" dirty="0">
                          <a:latin typeface="Century Gothic" panose="020B0502020202020204" pitchFamily="34" charset="0"/>
                        </a:rPr>
                        <a:t>(</a:t>
                      </a:r>
                      <a:r>
                        <a:rPr lang="en-ZA" sz="1400" b="0" i="1" dirty="0">
                          <a:latin typeface="Century Gothic" panose="020B0502020202020204" pitchFamily="34" charset="0"/>
                        </a:rPr>
                        <a:t>Miller, 1993)</a:t>
                      </a:r>
                      <a:endParaRPr lang="en-ZA" sz="1400" b="1" dirty="0">
                        <a:latin typeface="Century Gothic" panose="020B0502020202020204" pitchFamily="34" charset="0"/>
                      </a:endParaRPr>
                    </a:p>
                    <a:p>
                      <a:pPr algn="ctr"/>
                      <a:r>
                        <a:rPr lang="en-ZA" sz="1400" b="0" i="1" dirty="0">
                          <a:latin typeface="Century Gothic" panose="020B0502020202020204" pitchFamily="34" charset="0"/>
                        </a:rPr>
                        <a:t>(Thompson, 1976) on Miller’s theory</a:t>
                      </a:r>
                    </a:p>
                  </a:txBody>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400" b="1" dirty="0">
                          <a:latin typeface="Century Gothic" pitchFamily="34" charset="0"/>
                        </a:rPr>
                        <a:t>Rational model </a:t>
                      </a:r>
                      <a:r>
                        <a:rPr lang="en-US" sz="1400" i="1" dirty="0">
                          <a:latin typeface="Century Gothic" pitchFamily="34" charset="0"/>
                        </a:rPr>
                        <a:t>(Earle,2007</a:t>
                      </a:r>
                      <a:r>
                        <a:rPr lang="en-US" sz="1600" i="1" dirty="0">
                          <a:latin typeface="Century Gothic" pitchFamily="34" charset="0"/>
                        </a:rPr>
                        <a:t>)</a:t>
                      </a:r>
                    </a:p>
                    <a:p>
                      <a:pPr marL="0" indent="0" algn="ctr">
                        <a:lnSpc>
                          <a:spcPct val="150000"/>
                        </a:lnSpc>
                        <a:buFontTx/>
                        <a:buNone/>
                      </a:pPr>
                      <a:endParaRPr lang="en-ZA" sz="1100" dirty="0">
                        <a:latin typeface="Century Gothic" panose="020B0502020202020204" pitchFamily="34" charset="0"/>
                      </a:endParaRPr>
                    </a:p>
                  </a:txBody>
                  <a:tcPr/>
                </a:tc>
                <a:extLst>
                  <a:ext uri="{0D108BD9-81ED-4DB2-BD59-A6C34878D82A}">
                    <a16:rowId xmlns:a16="http://schemas.microsoft.com/office/drawing/2014/main" val="3501129557"/>
                  </a:ext>
                </a:extLst>
              </a:tr>
              <a:tr h="1688466">
                <a:tc>
                  <a:txBody>
                    <a:bodyPr/>
                    <a:lstStyle/>
                    <a:p>
                      <a:pPr algn="ctr"/>
                      <a:endParaRPr lang="en-ZA" sz="1400" dirty="0">
                        <a:latin typeface="Century Gothic" panose="020B0502020202020204" pitchFamily="34" charset="0"/>
                      </a:endParaRPr>
                    </a:p>
                    <a:p>
                      <a:pPr algn="ctr"/>
                      <a:r>
                        <a:rPr lang="en-ZA" sz="1400" b="1" dirty="0">
                          <a:latin typeface="Century Gothic" panose="020B0502020202020204" pitchFamily="34" charset="0"/>
                        </a:rPr>
                        <a:t>Representative democracy</a:t>
                      </a:r>
                    </a:p>
                    <a:p>
                      <a:pPr algn="ctr"/>
                      <a:r>
                        <a:rPr kumimoji="0" lang="en-US" sz="1400" i="1" kern="1200" dirty="0">
                          <a:solidFill>
                            <a:schemeClr val="dk1"/>
                          </a:solidFill>
                          <a:effectLst/>
                          <a:latin typeface="Century Gothic" panose="020B0502020202020204" pitchFamily="34" charset="0"/>
                          <a:ea typeface="+mn-ea"/>
                          <a:cs typeface="+mn-cs"/>
                        </a:rPr>
                        <a:t>(Phillips, </a:t>
                      </a:r>
                      <a:r>
                        <a:rPr kumimoji="0" lang="en-US" sz="1400" b="0" i="1" kern="1200" dirty="0">
                          <a:solidFill>
                            <a:schemeClr val="dk1"/>
                          </a:solidFill>
                          <a:effectLst/>
                          <a:latin typeface="Century Gothic" panose="020B0502020202020204" pitchFamily="34" charset="0"/>
                          <a:ea typeface="+mn-ea"/>
                          <a:cs typeface="+mn-cs"/>
                        </a:rPr>
                        <a:t>1991</a:t>
                      </a:r>
                      <a:r>
                        <a:rPr kumimoji="0" lang="en-ZA" sz="1400" b="0" i="1" kern="1200" dirty="0">
                          <a:solidFill>
                            <a:schemeClr val="dk1"/>
                          </a:solidFill>
                          <a:effectLst/>
                          <a:latin typeface="Century Gothic" panose="020B0502020202020204" pitchFamily="34" charset="0"/>
                          <a:ea typeface="+mn-ea"/>
                          <a:cs typeface="+mn-cs"/>
                        </a:rPr>
                        <a:t>)</a:t>
                      </a:r>
                      <a:endParaRPr lang="en-ZA" sz="1400" b="0" i="1" dirty="0">
                        <a:latin typeface="Century Gothic" panose="020B0502020202020204" pitchFamily="34" charset="0"/>
                      </a:endParaRPr>
                    </a:p>
                  </a:txBody>
                  <a:tcPr/>
                </a:tc>
                <a:tc>
                  <a:txBody>
                    <a:bodyPr/>
                    <a:lstStyle/>
                    <a:p>
                      <a:pPr marL="269875" marR="0" indent="-269875" algn="ctr" defTabSz="914400" rtl="0" eaLnBrk="1" fontAlgn="auto" latinLnBrk="0" hangingPunct="1">
                        <a:lnSpc>
                          <a:spcPct val="150000"/>
                        </a:lnSpc>
                        <a:spcBef>
                          <a:spcPts val="0"/>
                        </a:spcBef>
                        <a:spcAft>
                          <a:spcPts val="0"/>
                        </a:spcAft>
                        <a:buClrTx/>
                        <a:buSzTx/>
                        <a:buFontTx/>
                        <a:buNone/>
                        <a:tabLst/>
                        <a:defRPr/>
                      </a:pPr>
                      <a:r>
                        <a:rPr lang="en-US" sz="1400" b="1" dirty="0">
                          <a:latin typeface="Century Gothic" pitchFamily="34" charset="0"/>
                        </a:rPr>
                        <a:t>Heuristic model </a:t>
                      </a:r>
                      <a:r>
                        <a:rPr lang="en-US" sz="1400" i="1" dirty="0">
                          <a:latin typeface="Century Gothic" pitchFamily="34" charset="0"/>
                        </a:rPr>
                        <a:t>(</a:t>
                      </a:r>
                      <a:r>
                        <a:rPr lang="de-DE" sz="1400" i="1" dirty="0">
                          <a:latin typeface="Century Gothic" pitchFamily="34" charset="0"/>
                        </a:rPr>
                        <a:t>Gigerenzer, Hertwig and Pachur,</a:t>
                      </a:r>
                      <a:r>
                        <a:rPr lang="de-DE" sz="1400" i="1" baseline="0" dirty="0">
                          <a:latin typeface="Century Gothic" pitchFamily="34" charset="0"/>
                        </a:rPr>
                        <a:t> </a:t>
                      </a:r>
                      <a:r>
                        <a:rPr lang="de-DE" sz="1400" i="1" dirty="0">
                          <a:latin typeface="Century Gothic" pitchFamily="34" charset="0"/>
                        </a:rPr>
                        <a:t>2011)</a:t>
                      </a:r>
                      <a:endParaRPr lang="en-US" sz="1400" i="1" dirty="0">
                        <a:latin typeface="Century Gothic" pitchFamily="34" charset="0"/>
                      </a:endParaRPr>
                    </a:p>
                    <a:p>
                      <a:pPr marL="269875" indent="-269875" algn="just">
                        <a:lnSpc>
                          <a:spcPct val="150000"/>
                        </a:lnSpc>
                      </a:pPr>
                      <a:endParaRPr lang="en-ZA" sz="1100" dirty="0">
                        <a:latin typeface="Century Gothic" panose="020B0502020202020204" pitchFamily="34" charset="0"/>
                      </a:endParaRPr>
                    </a:p>
                  </a:txBody>
                  <a:tcPr/>
                </a:tc>
                <a:extLst>
                  <a:ext uri="{0D108BD9-81ED-4DB2-BD59-A6C34878D82A}">
                    <a16:rowId xmlns:a16="http://schemas.microsoft.com/office/drawing/2014/main" val="1015971678"/>
                  </a:ext>
                </a:extLst>
              </a:tr>
            </a:tbl>
          </a:graphicData>
        </a:graphic>
      </p:graphicFrame>
    </p:spTree>
    <p:extLst>
      <p:ext uri="{BB962C8B-B14F-4D97-AF65-F5344CB8AC3E}">
        <p14:creationId xmlns:p14="http://schemas.microsoft.com/office/powerpoint/2010/main" val="132803331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6589199" cy="381000"/>
          </a:xfrm>
        </p:spPr>
        <p:txBody>
          <a:bodyPr>
            <a:normAutofit/>
          </a:bodyPr>
          <a:lstStyle/>
          <a:p>
            <a:pPr algn="ctr"/>
            <a:r>
              <a:rPr lang="en-US" sz="2000" b="1" dirty="0">
                <a:latin typeface="Century Gothic" pitchFamily="34" charset="0"/>
              </a:rPr>
              <a:t>Research methodology</a:t>
            </a:r>
            <a:endParaRPr lang="en-ZA" sz="2000" b="1" dirty="0">
              <a:latin typeface="Century Gothic" pitchFamily="34" charset="0"/>
            </a:endParaRPr>
          </a:p>
        </p:txBody>
      </p:sp>
      <p:sp>
        <p:nvSpPr>
          <p:cNvPr id="3" name="Content Placeholder 2"/>
          <p:cNvSpPr>
            <a:spLocks noGrp="1"/>
          </p:cNvSpPr>
          <p:nvPr>
            <p:ph idx="1"/>
          </p:nvPr>
        </p:nvSpPr>
        <p:spPr>
          <a:xfrm>
            <a:off x="76200" y="457200"/>
            <a:ext cx="8001000" cy="6248400"/>
          </a:xfrm>
        </p:spPr>
        <p:txBody>
          <a:bodyPr>
            <a:normAutofit fontScale="70000" lnSpcReduction="20000"/>
          </a:bodyPr>
          <a:lstStyle/>
          <a:p>
            <a:pPr marL="0" indent="0">
              <a:lnSpc>
                <a:spcPct val="150000"/>
              </a:lnSpc>
              <a:buNone/>
            </a:pPr>
            <a:r>
              <a:rPr lang="en-US" sz="1500" dirty="0">
                <a:latin typeface="Century Gothic" pitchFamily="34" charset="0"/>
              </a:rPr>
              <a:t>An application of both the qualitative and quantitative research methodology was used in the study, as follows: </a:t>
            </a:r>
          </a:p>
          <a:p>
            <a:pPr>
              <a:lnSpc>
                <a:spcPct val="150000"/>
              </a:lnSpc>
            </a:pPr>
            <a:r>
              <a:rPr lang="en-US" sz="1500" b="1" dirty="0">
                <a:latin typeface="Century Gothic" pitchFamily="34" charset="0"/>
              </a:rPr>
              <a:t>Qualitative Research Methodology: </a:t>
            </a:r>
          </a:p>
          <a:p>
            <a:pPr marL="630238" indent="-273050">
              <a:lnSpc>
                <a:spcPct val="150000"/>
              </a:lnSpc>
              <a:buFont typeface="Wingdings" panose="05000000000000000000" pitchFamily="2" charset="2"/>
              <a:buChar char="q"/>
            </a:pPr>
            <a:r>
              <a:rPr lang="en-ZA" sz="1500" dirty="0">
                <a:latin typeface="Century Gothic" pitchFamily="34" charset="0"/>
              </a:rPr>
              <a:t>Structured In-depth interviews with individual residents. </a:t>
            </a:r>
            <a:endParaRPr lang="en-US" sz="1500" dirty="0">
              <a:latin typeface="Century Gothic" pitchFamily="34" charset="0"/>
            </a:endParaRPr>
          </a:p>
          <a:p>
            <a:pPr marL="630238" indent="-273050">
              <a:lnSpc>
                <a:spcPct val="150000"/>
              </a:lnSpc>
              <a:buFont typeface="Wingdings" panose="05000000000000000000" pitchFamily="2" charset="2"/>
              <a:buChar char="q"/>
            </a:pPr>
            <a:r>
              <a:rPr lang="en-US" sz="1500" dirty="0">
                <a:latin typeface="Century Gothic" pitchFamily="34" charset="0"/>
              </a:rPr>
              <a:t>Open-ended and close-ended questions </a:t>
            </a:r>
          </a:p>
          <a:p>
            <a:pPr>
              <a:lnSpc>
                <a:spcPct val="150000"/>
              </a:lnSpc>
            </a:pPr>
            <a:r>
              <a:rPr lang="en-US" sz="1500" b="1" dirty="0">
                <a:latin typeface="Century Gothic" pitchFamily="34" charset="0"/>
              </a:rPr>
              <a:t>Quantitative Research Methodology: </a:t>
            </a:r>
          </a:p>
          <a:p>
            <a:pPr marL="625475" indent="-273050">
              <a:lnSpc>
                <a:spcPct val="150000"/>
              </a:lnSpc>
              <a:buFont typeface="Wingdings" panose="05000000000000000000" pitchFamily="2" charset="2"/>
              <a:buChar char="q"/>
            </a:pPr>
            <a:r>
              <a:rPr lang="en-US" sz="1500" dirty="0">
                <a:latin typeface="Century Gothic" pitchFamily="34" charset="0"/>
              </a:rPr>
              <a:t>Graphs, tables and diagrams in a form of percentages were used to present research findings.</a:t>
            </a:r>
          </a:p>
          <a:p>
            <a:pPr marL="625475" indent="-273050">
              <a:lnSpc>
                <a:spcPct val="150000"/>
              </a:lnSpc>
              <a:buFont typeface="Wingdings" panose="05000000000000000000" pitchFamily="2" charset="2"/>
              <a:buChar char="q"/>
            </a:pPr>
            <a:r>
              <a:rPr lang="en-US" sz="1500" dirty="0">
                <a:latin typeface="Century Gothic" pitchFamily="34" charset="0"/>
              </a:rPr>
              <a:t>Document analysis. </a:t>
            </a:r>
          </a:p>
          <a:p>
            <a:pPr marL="0" indent="0">
              <a:lnSpc>
                <a:spcPct val="150000"/>
              </a:lnSpc>
              <a:buNone/>
            </a:pPr>
            <a:r>
              <a:rPr lang="en-US" sz="1500" b="1" dirty="0">
                <a:latin typeface="Century Gothic" pitchFamily="34" charset="0"/>
              </a:rPr>
              <a:t>      Sampling: </a:t>
            </a:r>
          </a:p>
          <a:p>
            <a:pPr marL="460375" indent="-285750">
              <a:lnSpc>
                <a:spcPct val="150000"/>
              </a:lnSpc>
              <a:buFont typeface="Wingdings" panose="05000000000000000000" pitchFamily="2" charset="2"/>
              <a:buChar char="q"/>
            </a:pPr>
            <a:r>
              <a:rPr lang="en-US" sz="1500" dirty="0">
                <a:latin typeface="Century Gothic" pitchFamily="34" charset="0"/>
              </a:rPr>
              <a:t>30 interviews were conducted from general Community members using the purposive sampling  from the non-probability sampling because:</a:t>
            </a:r>
          </a:p>
          <a:p>
            <a:pPr marL="712788" indent="-285750">
              <a:lnSpc>
                <a:spcPct val="150000"/>
              </a:lnSpc>
              <a:buFont typeface="Arial" pitchFamily="34" charset="0"/>
              <a:buChar char="•"/>
            </a:pPr>
            <a:r>
              <a:rPr lang="en-US" sz="1500" dirty="0">
                <a:latin typeface="Century Gothic" pitchFamily="34" charset="0"/>
              </a:rPr>
              <a:t>Respondents have dense information on the subject matter </a:t>
            </a:r>
          </a:p>
          <a:p>
            <a:pPr marL="712788" indent="-285750">
              <a:lnSpc>
                <a:spcPct val="150000"/>
              </a:lnSpc>
              <a:buFont typeface="Arial" pitchFamily="34" charset="0"/>
              <a:buChar char="•"/>
            </a:pPr>
            <a:r>
              <a:rPr lang="en-US" sz="1500" dirty="0">
                <a:latin typeface="Century Gothic" pitchFamily="34" charset="0"/>
              </a:rPr>
              <a:t>Excluded individuals who are not related with the mission which could jeopardize the study with irrelevant information .</a:t>
            </a:r>
          </a:p>
          <a:p>
            <a:pPr marL="285750" indent="-285750">
              <a:lnSpc>
                <a:spcPct val="150000"/>
              </a:lnSpc>
            </a:pPr>
            <a:r>
              <a:rPr lang="en-US" sz="1500" b="1" dirty="0">
                <a:latin typeface="Century Gothic" pitchFamily="34" charset="0"/>
              </a:rPr>
              <a:t>Research Methods: </a:t>
            </a:r>
          </a:p>
          <a:p>
            <a:pPr marL="625475" indent="-285750">
              <a:lnSpc>
                <a:spcPct val="150000"/>
              </a:lnSpc>
              <a:buFont typeface="Wingdings" panose="05000000000000000000" pitchFamily="2" charset="2"/>
              <a:buChar char="q"/>
            </a:pPr>
            <a:r>
              <a:rPr lang="en-ZA" sz="1500" u="sng" dirty="0">
                <a:latin typeface="Century Gothic" pitchFamily="34" charset="0"/>
              </a:rPr>
              <a:t>Secondary data</a:t>
            </a:r>
            <a:r>
              <a:rPr lang="en-ZA" sz="1500" dirty="0">
                <a:latin typeface="Century Gothic" pitchFamily="34" charset="0"/>
              </a:rPr>
              <a:t>: Previous researches, Legislative frameworks , Reports , Departmental documents, Articles , Journals, Newspapers </a:t>
            </a:r>
          </a:p>
          <a:p>
            <a:pPr marL="625475" indent="-285750">
              <a:lnSpc>
                <a:spcPct val="150000"/>
              </a:lnSpc>
              <a:buFont typeface="Wingdings" panose="05000000000000000000" pitchFamily="2" charset="2"/>
              <a:buChar char="q"/>
            </a:pPr>
            <a:r>
              <a:rPr lang="en-ZA" sz="1500" u="sng" dirty="0">
                <a:latin typeface="Century Gothic" pitchFamily="34" charset="0"/>
              </a:rPr>
              <a:t>Primary data: </a:t>
            </a:r>
            <a:r>
              <a:rPr lang="en-ZA" sz="1500" dirty="0">
                <a:latin typeface="Century Gothic" pitchFamily="34" charset="0"/>
              </a:rPr>
              <a:t>Face-to-face interviews</a:t>
            </a:r>
          </a:p>
          <a:p>
            <a:pPr marL="285750" indent="-285750">
              <a:lnSpc>
                <a:spcPct val="150000"/>
              </a:lnSpc>
              <a:buFont typeface="Wingdings" panose="05000000000000000000" pitchFamily="2" charset="2"/>
              <a:buChar char="ü"/>
            </a:pPr>
            <a:r>
              <a:rPr lang="en-ZA" sz="1500" dirty="0">
                <a:latin typeface="Century Gothic" pitchFamily="34" charset="0"/>
              </a:rPr>
              <a:t>Within a months’ time all interviews were done.  100% of responses by respondents who were willing to participate.</a:t>
            </a:r>
          </a:p>
          <a:p>
            <a:pPr marL="342900" indent="-342900">
              <a:lnSpc>
                <a:spcPct val="150000"/>
              </a:lnSpc>
              <a:buFont typeface="Wingdings" panose="05000000000000000000" pitchFamily="2" charset="2"/>
              <a:buChar char="ü"/>
            </a:pPr>
            <a:r>
              <a:rPr lang="en-ZA" sz="1500" dirty="0">
                <a:latin typeface="Century Gothic" pitchFamily="34" charset="0"/>
              </a:rPr>
              <a:t> The City of Cape Town Public Participation Unit , Ward 95 Councillor and the Sub-council were informed of the study but did not want to participate.</a:t>
            </a:r>
          </a:p>
          <a:p>
            <a:pPr marL="427038" indent="0">
              <a:lnSpc>
                <a:spcPct val="150000"/>
              </a:lnSpc>
              <a:buNone/>
            </a:pPr>
            <a:endParaRPr lang="en-US" sz="1400" dirty="0">
              <a:latin typeface="Century Gothic" pitchFamily="34" charset="0"/>
            </a:endParaRPr>
          </a:p>
          <a:p>
            <a:pPr marL="427038" indent="0">
              <a:lnSpc>
                <a:spcPct val="150000"/>
              </a:lnSpc>
              <a:buNone/>
            </a:pPr>
            <a:endParaRPr lang="en-US" sz="1400" dirty="0">
              <a:latin typeface="Century Gothic" pitchFamily="34" charset="0"/>
            </a:endParaRPr>
          </a:p>
          <a:p>
            <a:pPr marL="357188" indent="0">
              <a:lnSpc>
                <a:spcPct val="150000"/>
              </a:lnSpc>
              <a:buNone/>
            </a:pPr>
            <a:endParaRPr lang="en-US" sz="1400" dirty="0">
              <a:latin typeface="Century Gothic" pitchFamily="34" charset="0"/>
            </a:endParaRPr>
          </a:p>
        </p:txBody>
      </p:sp>
    </p:spTree>
    <p:extLst>
      <p:ext uri="{BB962C8B-B14F-4D97-AF65-F5344CB8AC3E}">
        <p14:creationId xmlns:p14="http://schemas.microsoft.com/office/powerpoint/2010/main" val="65115890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0807" y="152400"/>
            <a:ext cx="6589199" cy="533400"/>
          </a:xfrm>
        </p:spPr>
        <p:txBody>
          <a:bodyPr>
            <a:normAutofit/>
          </a:bodyPr>
          <a:lstStyle/>
          <a:p>
            <a:pPr algn="ctr"/>
            <a:r>
              <a:rPr lang="en-US" sz="2000" b="1" dirty="0">
                <a:latin typeface="Century Gothic" pitchFamily="34" charset="0"/>
              </a:rPr>
              <a:t>Research findings (graphs)</a:t>
            </a:r>
            <a:endParaRPr lang="en-ZA" sz="2000" b="1" dirty="0">
              <a:latin typeface="Century Gothic" pitchFamily="34" charset="0"/>
            </a:endParaRPr>
          </a:p>
        </p:txBody>
      </p:sp>
      <p:pic>
        <p:nvPicPr>
          <p:cNvPr id="10" name="Picture 9"/>
          <p:cNvPicPr>
            <a:picLocks noChangeAspect="1"/>
          </p:cNvPicPr>
          <p:nvPr/>
        </p:nvPicPr>
        <p:blipFill>
          <a:blip r:embed="rId2"/>
          <a:stretch>
            <a:fillRect/>
          </a:stretch>
        </p:blipFill>
        <p:spPr>
          <a:xfrm>
            <a:off x="4495800" y="952143"/>
            <a:ext cx="3493311" cy="2307461"/>
          </a:xfrm>
          <a:prstGeom prst="rect">
            <a:avLst/>
          </a:prstGeom>
          <a:ln>
            <a:solidFill>
              <a:schemeClr val="tx1"/>
            </a:solidFill>
          </a:ln>
        </p:spPr>
      </p:pic>
      <p:pic>
        <p:nvPicPr>
          <p:cNvPr id="11" name="Picture 10"/>
          <p:cNvPicPr>
            <a:picLocks noChangeAspect="1"/>
          </p:cNvPicPr>
          <p:nvPr/>
        </p:nvPicPr>
        <p:blipFill>
          <a:blip r:embed="rId3"/>
          <a:stretch>
            <a:fillRect/>
          </a:stretch>
        </p:blipFill>
        <p:spPr>
          <a:xfrm>
            <a:off x="1796666" y="3473900"/>
            <a:ext cx="4607415" cy="2042092"/>
          </a:xfrm>
          <a:prstGeom prst="rect">
            <a:avLst/>
          </a:prstGeom>
          <a:ln>
            <a:solidFill>
              <a:schemeClr val="tx1"/>
            </a:solidFill>
          </a:ln>
        </p:spPr>
      </p:pic>
      <p:sp>
        <p:nvSpPr>
          <p:cNvPr id="3" name="TextBox 2"/>
          <p:cNvSpPr txBox="1"/>
          <p:nvPr/>
        </p:nvSpPr>
        <p:spPr>
          <a:xfrm>
            <a:off x="533400" y="5486400"/>
            <a:ext cx="7086600" cy="261610"/>
          </a:xfrm>
          <a:prstGeom prst="rect">
            <a:avLst/>
          </a:prstGeom>
          <a:noFill/>
        </p:spPr>
        <p:txBody>
          <a:bodyPr wrap="square" rtlCol="0">
            <a:spAutoFit/>
          </a:bodyPr>
          <a:lstStyle/>
          <a:p>
            <a:endParaRPr lang="en-ZA" sz="1100" dirty="0">
              <a:latin typeface="Century Gothic" panose="020B0502020202020204" pitchFamily="34" charset="0"/>
            </a:endParaRPr>
          </a:p>
        </p:txBody>
      </p:sp>
      <p:pic>
        <p:nvPicPr>
          <p:cNvPr id="4" name="Picture 3"/>
          <p:cNvPicPr>
            <a:picLocks noChangeAspect="1"/>
          </p:cNvPicPr>
          <p:nvPr/>
        </p:nvPicPr>
        <p:blipFill>
          <a:blip r:embed="rId4"/>
          <a:stretch>
            <a:fillRect/>
          </a:stretch>
        </p:blipFill>
        <p:spPr>
          <a:xfrm>
            <a:off x="497633" y="952143"/>
            <a:ext cx="3845767" cy="2307461"/>
          </a:xfrm>
          <a:prstGeom prst="rect">
            <a:avLst/>
          </a:prstGeom>
          <a:ln>
            <a:solidFill>
              <a:schemeClr val="tx1"/>
            </a:solidFill>
          </a:ln>
        </p:spPr>
      </p:pic>
    </p:spTree>
    <p:extLst>
      <p:ext uri="{BB962C8B-B14F-4D97-AF65-F5344CB8AC3E}">
        <p14:creationId xmlns:p14="http://schemas.microsoft.com/office/powerpoint/2010/main" val="156810697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6589199" cy="609600"/>
          </a:xfrm>
        </p:spPr>
        <p:txBody>
          <a:bodyPr>
            <a:normAutofit fontScale="90000"/>
          </a:bodyPr>
          <a:lstStyle/>
          <a:p>
            <a:pPr algn="ctr"/>
            <a:r>
              <a:rPr lang="en-US" sz="2800" b="1" dirty="0">
                <a:latin typeface="Century Gothic" pitchFamily="34" charset="0"/>
              </a:rPr>
              <a:t>Conclusions and Recommendations</a:t>
            </a:r>
            <a:endParaRPr lang="en-ZA" sz="2800" b="1" dirty="0"/>
          </a:p>
        </p:txBody>
      </p:sp>
      <p:sp>
        <p:nvSpPr>
          <p:cNvPr id="7" name="Content Placeholder 6"/>
          <p:cNvSpPr>
            <a:spLocks noGrp="1"/>
          </p:cNvSpPr>
          <p:nvPr>
            <p:ph idx="1"/>
          </p:nvPr>
        </p:nvSpPr>
        <p:spPr>
          <a:xfrm>
            <a:off x="152400" y="762000"/>
            <a:ext cx="8077199" cy="5715000"/>
          </a:xfrm>
        </p:spPr>
        <p:txBody>
          <a:bodyPr>
            <a:normAutofit/>
          </a:bodyPr>
          <a:lstStyle/>
          <a:p>
            <a:pPr algn="just">
              <a:lnSpc>
                <a:spcPct val="150000"/>
              </a:lnSpc>
              <a:buFont typeface="Courier New" panose="02070309020205020404" pitchFamily="49" charset="0"/>
              <a:buChar char="o"/>
            </a:pPr>
            <a:r>
              <a:rPr lang="en-US" sz="1400" dirty="0">
                <a:latin typeface="Century Gothic" panose="020B0502020202020204" pitchFamily="34" charset="0"/>
              </a:rPr>
              <a:t>The concluding remarks of the study entails,: Thus, draw conclusions of the study as:</a:t>
            </a:r>
          </a:p>
          <a:p>
            <a:pPr algn="just">
              <a:lnSpc>
                <a:spcPct val="150000"/>
              </a:lnSpc>
              <a:buFont typeface="Wingdings" panose="05000000000000000000" pitchFamily="2" charset="2"/>
              <a:buChar char="ü"/>
            </a:pPr>
            <a:r>
              <a:rPr lang="en-US" sz="1400" dirty="0">
                <a:latin typeface="Century Gothic" panose="020B0502020202020204" pitchFamily="34" charset="0"/>
              </a:rPr>
              <a:t>Misuse of power by community representatives,</a:t>
            </a:r>
          </a:p>
          <a:p>
            <a:pPr algn="just">
              <a:lnSpc>
                <a:spcPct val="150000"/>
              </a:lnSpc>
              <a:buFont typeface="Wingdings" panose="05000000000000000000" pitchFamily="2" charset="2"/>
              <a:buChar char="ü"/>
            </a:pPr>
            <a:r>
              <a:rPr lang="en-US" sz="1400" dirty="0">
                <a:latin typeface="Century Gothic" panose="020B0502020202020204" pitchFamily="34" charset="0"/>
              </a:rPr>
              <a:t>Ineffective execution of duties by street and ward committee members,</a:t>
            </a:r>
          </a:p>
          <a:p>
            <a:pPr algn="just">
              <a:lnSpc>
                <a:spcPct val="150000"/>
              </a:lnSpc>
              <a:buFont typeface="Wingdings" panose="05000000000000000000" pitchFamily="2" charset="2"/>
              <a:buChar char="ü"/>
            </a:pPr>
            <a:r>
              <a:rPr lang="en-US" sz="1400" dirty="0">
                <a:latin typeface="Century Gothic" panose="020B0502020202020204" pitchFamily="34" charset="0"/>
              </a:rPr>
              <a:t>Lack of co-ordination between community and government structures,</a:t>
            </a:r>
          </a:p>
          <a:p>
            <a:pPr algn="just">
              <a:lnSpc>
                <a:spcPct val="150000"/>
              </a:lnSpc>
              <a:buFont typeface="Wingdings" panose="05000000000000000000" pitchFamily="2" charset="2"/>
              <a:buChar char="ü"/>
            </a:pPr>
            <a:r>
              <a:rPr lang="en-US" sz="1400" dirty="0">
                <a:latin typeface="Century Gothic" panose="020B0502020202020204" pitchFamily="34" charset="0"/>
              </a:rPr>
              <a:t>Lack of access and distribution of information.</a:t>
            </a:r>
          </a:p>
          <a:p>
            <a:pPr marL="0" indent="0" algn="just">
              <a:lnSpc>
                <a:spcPct val="150000"/>
              </a:lnSpc>
              <a:buNone/>
            </a:pPr>
            <a:r>
              <a:rPr lang="en-US" sz="1400" b="1" dirty="0">
                <a:latin typeface="Century Gothic" panose="020B0502020202020204" pitchFamily="34" charset="0"/>
              </a:rPr>
              <a:t>Recommendations included</a:t>
            </a:r>
            <a:r>
              <a:rPr lang="en-US" sz="1400" dirty="0">
                <a:latin typeface="Century Gothic" panose="020B0502020202020204" pitchFamily="34" charset="0"/>
              </a:rPr>
              <a:t>:</a:t>
            </a:r>
          </a:p>
          <a:p>
            <a:pPr>
              <a:lnSpc>
                <a:spcPct val="150000"/>
              </a:lnSpc>
            </a:pPr>
            <a:r>
              <a:rPr lang="en-ZA" sz="1400" dirty="0">
                <a:latin typeface="Century Gothic" panose="020B0502020202020204" pitchFamily="34" charset="0"/>
              </a:rPr>
              <a:t>Creation of a Public Participation Platform</a:t>
            </a:r>
          </a:p>
          <a:p>
            <a:pPr>
              <a:lnSpc>
                <a:spcPct val="150000"/>
              </a:lnSpc>
            </a:pPr>
            <a:r>
              <a:rPr lang="en-ZA" sz="1400" dirty="0">
                <a:latin typeface="Century Gothic" panose="020B0502020202020204" pitchFamily="34" charset="0"/>
              </a:rPr>
              <a:t>Capacitation of Street Committee members and Ward Committee members</a:t>
            </a:r>
          </a:p>
          <a:p>
            <a:pPr>
              <a:lnSpc>
                <a:spcPct val="150000"/>
              </a:lnSpc>
            </a:pPr>
            <a:r>
              <a:rPr lang="en-ZA" sz="1400" dirty="0">
                <a:latin typeface="Century Gothic" panose="020B0502020202020204" pitchFamily="34" charset="0"/>
              </a:rPr>
              <a:t>Roles and responsibilities of all structures involved in public participation</a:t>
            </a:r>
          </a:p>
          <a:p>
            <a:pPr>
              <a:lnSpc>
                <a:spcPct val="150000"/>
              </a:lnSpc>
            </a:pPr>
            <a:r>
              <a:rPr lang="en-ZA" sz="1400" dirty="0">
                <a:latin typeface="Century Gothic" panose="020B0502020202020204" pitchFamily="34" charset="0"/>
              </a:rPr>
              <a:t>Communication</a:t>
            </a:r>
          </a:p>
          <a:p>
            <a:pPr>
              <a:lnSpc>
                <a:spcPct val="150000"/>
              </a:lnSpc>
            </a:pPr>
            <a:r>
              <a:rPr lang="en-ZA" sz="1400" dirty="0">
                <a:latin typeface="Century Gothic" panose="020B0502020202020204" pitchFamily="34" charset="0"/>
              </a:rPr>
              <a:t>Co-ordination between community structures</a:t>
            </a:r>
          </a:p>
          <a:p>
            <a:pPr>
              <a:lnSpc>
                <a:spcPct val="150000"/>
              </a:lnSpc>
            </a:pPr>
            <a:r>
              <a:rPr lang="en-ZA" sz="1400" dirty="0">
                <a:latin typeface="Century Gothic" panose="020B0502020202020204" pitchFamily="34" charset="0"/>
              </a:rPr>
              <a:t>Government should live up to its promises</a:t>
            </a:r>
          </a:p>
          <a:p>
            <a:pPr>
              <a:lnSpc>
                <a:spcPct val="150000"/>
              </a:lnSpc>
            </a:pPr>
            <a:r>
              <a:rPr lang="en-ZA" sz="1400" dirty="0">
                <a:latin typeface="Century Gothic" panose="020B0502020202020204" pitchFamily="34" charset="0"/>
              </a:rPr>
              <a:t>Municipal visibility</a:t>
            </a:r>
          </a:p>
          <a:p>
            <a:pPr marL="0" indent="0" algn="just">
              <a:lnSpc>
                <a:spcPct val="150000"/>
              </a:lnSpc>
              <a:buNone/>
            </a:pPr>
            <a:endParaRPr lang="en-US" sz="1400" dirty="0">
              <a:latin typeface="Century Gothic" panose="020B0502020202020204" pitchFamily="34" charset="0"/>
            </a:endParaRPr>
          </a:p>
          <a:p>
            <a:pPr marL="0" indent="0" algn="just">
              <a:lnSpc>
                <a:spcPct val="150000"/>
              </a:lnSpc>
              <a:buNone/>
            </a:pPr>
            <a:endParaRPr lang="en-US" sz="1400" dirty="0">
              <a:latin typeface="Century Gothic" panose="020B0502020202020204" pitchFamily="34" charset="0"/>
            </a:endParaRPr>
          </a:p>
        </p:txBody>
      </p:sp>
    </p:spTree>
    <p:extLst>
      <p:ext uri="{BB962C8B-B14F-4D97-AF65-F5344CB8AC3E}">
        <p14:creationId xmlns:p14="http://schemas.microsoft.com/office/powerpoint/2010/main" val="2106120797"/>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5542</TotalTime>
  <Words>594</Words>
  <Application>Microsoft Office PowerPoint</Application>
  <PresentationFormat>On-screen Show (4:3)</PresentationFormat>
  <Paragraphs>66</Paragraphs>
  <Slides>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Century Gothic</vt:lpstr>
      <vt:lpstr>Courier New</vt:lpstr>
      <vt:lpstr>Trebuchet MS</vt:lpstr>
      <vt:lpstr>Wingdings</vt:lpstr>
      <vt:lpstr>Wingdings 2</vt:lpstr>
      <vt:lpstr>Opulent</vt:lpstr>
      <vt:lpstr>Research problem </vt:lpstr>
      <vt:lpstr>Research objectives</vt:lpstr>
      <vt:lpstr>Literature review</vt:lpstr>
      <vt:lpstr>Research methodology</vt:lpstr>
      <vt:lpstr>Research findings (graphs)</vt:lpstr>
      <vt:lpstr>Conclusions and 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dc:creator>
  <cp:lastModifiedBy>Washington Tsokota</cp:lastModifiedBy>
  <cp:revision>127</cp:revision>
  <dcterms:created xsi:type="dcterms:W3CDTF">2017-10-25T19:11:07Z</dcterms:created>
  <dcterms:modified xsi:type="dcterms:W3CDTF">2019-05-06T10:13:22Z</dcterms:modified>
</cp:coreProperties>
</file>