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0" r:id="rId3"/>
    <p:sldId id="262" r:id="rId4"/>
    <p:sldId id="265" r:id="rId5"/>
    <p:sldId id="266" r:id="rId6"/>
    <p:sldId id="267" r:id="rId7"/>
    <p:sldId id="268" r:id="rId8"/>
    <p:sldId id="269" r:id="rId9"/>
    <p:sldId id="270" r:id="rId10"/>
    <p:sldId id="271" r:id="rId11"/>
    <p:sldId id="272" r:id="rId12"/>
    <p:sldId id="275" r:id="rId13"/>
    <p:sldId id="276" r:id="rId14"/>
    <p:sldId id="277" r:id="rId15"/>
    <p:sldId id="278" r:id="rId16"/>
    <p:sldId id="279" r:id="rId17"/>
    <p:sldId id="280" r:id="rId18"/>
    <p:sldId id="282" r:id="rId19"/>
    <p:sldId id="283" r:id="rId20"/>
    <p:sldId id="284" r:id="rId21"/>
    <p:sldId id="286" r:id="rId22"/>
    <p:sldId id="287" r:id="rId23"/>
    <p:sldId id="263" r:id="rId24"/>
    <p:sldId id="274"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iwo.afinowi1@students.wits.ac.z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Taiwo.afinowi1@students.wits.ac.z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32EF98E-DAE5-451E-8932-09BDAFFE0096}"/>
              </a:ext>
            </a:extLst>
          </p:cNvPr>
          <p:cNvSpPr>
            <a:spLocks noGrp="1"/>
          </p:cNvSpPr>
          <p:nvPr>
            <p:ph type="subTitle" idx="1"/>
          </p:nvPr>
        </p:nvSpPr>
        <p:spPr>
          <a:xfrm>
            <a:off x="268574" y="1054571"/>
            <a:ext cx="11406189" cy="2723187"/>
          </a:xfrm>
        </p:spPr>
        <p:txBody>
          <a:bodyPr>
            <a:normAutofit/>
          </a:bodyPr>
          <a:lstStyle/>
          <a:p>
            <a:pPr algn="ctr"/>
            <a:r>
              <a:rPr lang="en-ZA" sz="3600" b="1" dirty="0">
                <a:solidFill>
                  <a:schemeClr val="tx1"/>
                </a:solidFill>
                <a:latin typeface="+mj-lt"/>
              </a:rPr>
              <a:t>Urban </a:t>
            </a:r>
            <a:r>
              <a:rPr lang="en-ZA" sz="3600" dirty="0">
                <a:solidFill>
                  <a:schemeClr val="tx1"/>
                </a:solidFill>
                <a:latin typeface="+mj-lt"/>
              </a:rPr>
              <a:t> </a:t>
            </a:r>
            <a:r>
              <a:rPr lang="en-ZA" sz="3600" b="1" dirty="0">
                <a:solidFill>
                  <a:schemeClr val="tx1"/>
                </a:solidFill>
                <a:latin typeface="+mj-lt"/>
              </a:rPr>
              <a:t>regeneration and renewal in African cities in the light of the sustainable development goal for cities: </a:t>
            </a:r>
          </a:p>
          <a:p>
            <a:pPr algn="ctr"/>
            <a:r>
              <a:rPr lang="en-ZA" sz="3600" b="1" dirty="0">
                <a:solidFill>
                  <a:schemeClr val="tx1"/>
                </a:solidFill>
                <a:latin typeface="+mj-lt"/>
              </a:rPr>
              <a:t>A case of Lagos, Nigeria.</a:t>
            </a:r>
          </a:p>
          <a:p>
            <a:endParaRPr lang="en-ZA" sz="3600" b="1" dirty="0">
              <a:solidFill>
                <a:schemeClr val="tx1"/>
              </a:solidFill>
              <a:latin typeface="+mj-lt"/>
            </a:endParaRPr>
          </a:p>
        </p:txBody>
      </p:sp>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8678452" y="5877386"/>
            <a:ext cx="3325213" cy="812030"/>
          </a:xfrm>
          <a:prstGeom prst="rect">
            <a:avLst/>
          </a:prstGeom>
        </p:spPr>
      </p:pic>
      <p:sp>
        <p:nvSpPr>
          <p:cNvPr id="12" name="Subtitle 4">
            <a:extLst>
              <a:ext uri="{FF2B5EF4-FFF2-40B4-BE49-F238E27FC236}">
                <a16:creationId xmlns:a16="http://schemas.microsoft.com/office/drawing/2014/main" id="{D466791F-AFEB-4441-A269-4CA0759F413D}"/>
              </a:ext>
            </a:extLst>
          </p:cNvPr>
          <p:cNvSpPr txBox="1">
            <a:spLocks/>
          </p:cNvSpPr>
          <p:nvPr/>
        </p:nvSpPr>
        <p:spPr>
          <a:xfrm>
            <a:off x="392905" y="4441796"/>
            <a:ext cx="11406189" cy="217362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en-ZA" sz="1800" b="1" dirty="0">
                <a:solidFill>
                  <a:schemeClr val="accent1">
                    <a:lumMod val="60000"/>
                    <a:lumOff val="40000"/>
                  </a:schemeClr>
                </a:solidFill>
                <a:latin typeface="+mj-lt"/>
              </a:rPr>
              <a:t>Taiwo Afinowi</a:t>
            </a:r>
          </a:p>
          <a:p>
            <a:pPr>
              <a:spcBef>
                <a:spcPts val="0"/>
              </a:spcBef>
              <a:spcAft>
                <a:spcPts val="0"/>
              </a:spcAft>
            </a:pPr>
            <a:r>
              <a:rPr lang="en-ZA" sz="1800" b="1" dirty="0">
                <a:solidFill>
                  <a:schemeClr val="tx1"/>
                </a:solidFill>
                <a:latin typeface="+mj-lt"/>
              </a:rPr>
              <a:t>School of Architecture</a:t>
            </a:r>
          </a:p>
          <a:p>
            <a:pPr>
              <a:spcBef>
                <a:spcPts val="0"/>
              </a:spcBef>
              <a:spcAft>
                <a:spcPts val="0"/>
              </a:spcAft>
            </a:pPr>
            <a:r>
              <a:rPr lang="en-ZA" sz="1800" b="1" dirty="0">
                <a:solidFill>
                  <a:schemeClr val="tx1"/>
                </a:solidFill>
                <a:latin typeface="+mj-lt"/>
              </a:rPr>
              <a:t>University of Witwatersrand, South Africa</a:t>
            </a:r>
          </a:p>
          <a:p>
            <a:pPr>
              <a:spcBef>
                <a:spcPts val="0"/>
              </a:spcBef>
              <a:spcAft>
                <a:spcPts val="0"/>
              </a:spcAft>
            </a:pPr>
            <a:r>
              <a:rPr lang="en-ZA" sz="1800" b="1" dirty="0">
                <a:solidFill>
                  <a:schemeClr val="accent1">
                    <a:lumMod val="60000"/>
                    <a:lumOff val="40000"/>
                  </a:schemeClr>
                </a:solidFill>
                <a:latin typeface="+mj-lt"/>
                <a:hlinkClick r:id="rId3">
                  <a:extLst>
                    <a:ext uri="{A12FA001-AC4F-418D-AE19-62706E023703}">
                      <ahyp:hlinkClr xmlns:ahyp="http://schemas.microsoft.com/office/drawing/2018/hyperlinkcolor" val="tx"/>
                    </a:ext>
                  </a:extLst>
                </a:hlinkClick>
              </a:rPr>
              <a:t>taiwo.afinowi1@students.wits.ac.za</a:t>
            </a:r>
            <a:endParaRPr lang="en-ZA" sz="1800" b="1" dirty="0">
              <a:solidFill>
                <a:schemeClr val="accent1">
                  <a:lumMod val="60000"/>
                  <a:lumOff val="40000"/>
                </a:schemeClr>
              </a:solidFill>
              <a:latin typeface="+mj-lt"/>
            </a:endParaRPr>
          </a:p>
          <a:p>
            <a:pPr>
              <a:spcBef>
                <a:spcPts val="0"/>
              </a:spcBef>
              <a:spcAft>
                <a:spcPts val="0"/>
              </a:spcAft>
            </a:pPr>
            <a:endParaRPr lang="en-ZA" sz="1800" b="1" dirty="0">
              <a:solidFill>
                <a:schemeClr val="tx2"/>
              </a:solidFill>
              <a:latin typeface="+mj-lt"/>
            </a:endParaRPr>
          </a:p>
          <a:p>
            <a:pPr>
              <a:spcBef>
                <a:spcPts val="0"/>
              </a:spcBef>
              <a:spcAft>
                <a:spcPts val="0"/>
              </a:spcAft>
            </a:pPr>
            <a:r>
              <a:rPr lang="en-ZA" sz="1800" b="1" dirty="0">
                <a:solidFill>
                  <a:schemeClr val="tx1"/>
                </a:solidFill>
                <a:latin typeface="+mj-lt"/>
              </a:rPr>
              <a:t>South African Sweden Universities Forum Symposium 2019</a:t>
            </a:r>
          </a:p>
          <a:p>
            <a:pPr>
              <a:spcBef>
                <a:spcPts val="0"/>
              </a:spcBef>
              <a:spcAft>
                <a:spcPts val="0"/>
              </a:spcAft>
            </a:pPr>
            <a:r>
              <a:rPr lang="en-ZA" sz="1800" b="1" dirty="0">
                <a:solidFill>
                  <a:schemeClr val="tx1"/>
                </a:solidFill>
                <a:latin typeface="+mj-lt"/>
              </a:rPr>
              <a:t>Port Elizabeth, 6 May 2019</a:t>
            </a:r>
          </a:p>
          <a:p>
            <a:pPr>
              <a:spcBef>
                <a:spcPts val="0"/>
              </a:spcBef>
              <a:spcAft>
                <a:spcPts val="0"/>
              </a:spcAft>
            </a:pPr>
            <a:endParaRPr lang="en-ZA" sz="1800" b="1" dirty="0">
              <a:solidFill>
                <a:schemeClr val="tx1"/>
              </a:solidFill>
              <a:latin typeface="+mj-lt"/>
            </a:endParaRPr>
          </a:p>
          <a:p>
            <a:endParaRPr lang="en-ZA" sz="3600" b="1" dirty="0">
              <a:solidFill>
                <a:schemeClr val="tx1"/>
              </a:solidFill>
              <a:latin typeface="+mj-lt"/>
            </a:endParaRPr>
          </a:p>
        </p:txBody>
      </p:sp>
      <p:cxnSp>
        <p:nvCxnSpPr>
          <p:cNvPr id="18" name="Straight Connector 17">
            <a:extLst>
              <a:ext uri="{FF2B5EF4-FFF2-40B4-BE49-F238E27FC236}">
                <a16:creationId xmlns:a16="http://schemas.microsoft.com/office/drawing/2014/main" id="{BF81B089-C173-462D-862D-DE4151A87AE6}"/>
              </a:ext>
            </a:extLst>
          </p:cNvPr>
          <p:cNvCxnSpPr/>
          <p:nvPr/>
        </p:nvCxnSpPr>
        <p:spPr>
          <a:xfrm>
            <a:off x="526474" y="905164"/>
            <a:ext cx="10991273"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66F17A-EE04-496A-87F7-B2CE01979388}"/>
              </a:ext>
            </a:extLst>
          </p:cNvPr>
          <p:cNvCxnSpPr/>
          <p:nvPr/>
        </p:nvCxnSpPr>
        <p:spPr>
          <a:xfrm>
            <a:off x="531092" y="3671462"/>
            <a:ext cx="10991273"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8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The concept of urban regeneration and renewal</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8107E03-EDEF-47EE-BE59-CA66C8EE016A}"/>
              </a:ext>
            </a:extLst>
          </p:cNvPr>
          <p:cNvSpPr/>
          <p:nvPr/>
        </p:nvSpPr>
        <p:spPr>
          <a:xfrm>
            <a:off x="254004" y="1693148"/>
            <a:ext cx="11610110" cy="3539430"/>
          </a:xfrm>
          <a:prstGeom prst="rect">
            <a:avLst/>
          </a:prstGeom>
        </p:spPr>
        <p:txBody>
          <a:bodyPr wrap="square">
            <a:spAutoFit/>
          </a:bodyPr>
          <a:lstStyle/>
          <a:p>
            <a:r>
              <a:rPr lang="en-ZA" sz="2800" b="1" dirty="0">
                <a:solidFill>
                  <a:srgbClr val="C00000"/>
                </a:solidFill>
              </a:rPr>
              <a:t>urban regeneration </a:t>
            </a:r>
            <a:r>
              <a:rPr lang="en-ZA" sz="2800" dirty="0"/>
              <a:t>tends more towards complete </a:t>
            </a:r>
            <a:r>
              <a:rPr lang="en-ZA" sz="2800" b="1" dirty="0">
                <a:solidFill>
                  <a:srgbClr val="C00000"/>
                </a:solidFill>
              </a:rPr>
              <a:t>redevelopment and economic improvement disregarding the social well-being of the people</a:t>
            </a:r>
          </a:p>
          <a:p>
            <a:endParaRPr lang="en-ZA" sz="2800" dirty="0"/>
          </a:p>
          <a:p>
            <a:r>
              <a:rPr lang="en-ZA" sz="2800" dirty="0"/>
              <a:t>while </a:t>
            </a:r>
          </a:p>
          <a:p>
            <a:endParaRPr lang="en-ZA" sz="2800" dirty="0"/>
          </a:p>
          <a:p>
            <a:r>
              <a:rPr lang="en-ZA" sz="2800" b="1" dirty="0">
                <a:solidFill>
                  <a:srgbClr val="C00000"/>
                </a:solidFill>
              </a:rPr>
              <a:t>urban renewal (</a:t>
            </a:r>
            <a:r>
              <a:rPr lang="en-ZA" sz="2800" b="1" i="1" dirty="0">
                <a:solidFill>
                  <a:srgbClr val="C00000"/>
                </a:solidFill>
              </a:rPr>
              <a:t>in-situ</a:t>
            </a:r>
            <a:r>
              <a:rPr lang="en-ZA" sz="2800" b="1" dirty="0">
                <a:solidFill>
                  <a:srgbClr val="C00000"/>
                </a:solidFill>
              </a:rPr>
              <a:t> upgrading)</a:t>
            </a:r>
            <a:r>
              <a:rPr lang="en-ZA" sz="2800" dirty="0"/>
              <a:t>tends more towards </a:t>
            </a:r>
            <a:r>
              <a:rPr lang="en-ZA" sz="2800" b="1" dirty="0">
                <a:solidFill>
                  <a:srgbClr val="C00000"/>
                </a:solidFill>
              </a:rPr>
              <a:t>improving the social well-being of the urban poor </a:t>
            </a:r>
          </a:p>
        </p:txBody>
      </p:sp>
    </p:spTree>
    <p:extLst>
      <p:ext uri="{BB962C8B-B14F-4D97-AF65-F5344CB8AC3E}">
        <p14:creationId xmlns:p14="http://schemas.microsoft.com/office/powerpoint/2010/main" val="324347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SDG for cities</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AC8BCE3-8AFC-43FD-89EA-7B784F828F9F}"/>
              </a:ext>
            </a:extLst>
          </p:cNvPr>
          <p:cNvSpPr/>
          <p:nvPr/>
        </p:nvSpPr>
        <p:spPr>
          <a:xfrm>
            <a:off x="286326" y="935656"/>
            <a:ext cx="11545455" cy="5262979"/>
          </a:xfrm>
          <a:prstGeom prst="rect">
            <a:avLst/>
          </a:prstGeom>
        </p:spPr>
        <p:txBody>
          <a:bodyPr wrap="square">
            <a:spAutoFit/>
          </a:bodyPr>
          <a:lstStyle/>
          <a:p>
            <a:r>
              <a:rPr lang="en-ZA" sz="2800" dirty="0"/>
              <a:t>MDGs to SDGs</a:t>
            </a:r>
          </a:p>
          <a:p>
            <a:r>
              <a:rPr lang="en-ZA" sz="2800" dirty="0"/>
              <a:t>- normative agendas without systemic or procedural strategies</a:t>
            </a:r>
          </a:p>
          <a:p>
            <a:pPr marL="457200" indent="-457200">
              <a:buFontTx/>
              <a:buChar char="-"/>
            </a:pPr>
            <a:endParaRPr lang="en-ZA" sz="2800" dirty="0"/>
          </a:p>
          <a:p>
            <a:r>
              <a:rPr lang="en-ZA" sz="2800" dirty="0"/>
              <a:t>- MDG T7: “Cities without slums”;</a:t>
            </a:r>
          </a:p>
          <a:p>
            <a:endParaRPr lang="en-ZA" sz="2800" dirty="0"/>
          </a:p>
          <a:p>
            <a:r>
              <a:rPr lang="en-ZA" sz="2800" dirty="0"/>
              <a:t>- SDG 11: Make cities and human settlements inclusive, safe, resilient and sustainable. </a:t>
            </a:r>
          </a:p>
          <a:p>
            <a:endParaRPr lang="en-ZA" sz="2800" dirty="0"/>
          </a:p>
          <a:p>
            <a:r>
              <a:rPr lang="en-ZA" sz="2800" dirty="0"/>
              <a:t>- T</a:t>
            </a:r>
            <a:r>
              <a:rPr lang="en-US" sz="2800" dirty="0"/>
              <a:t>he SDG#11 Target 1 aims to achieve </a:t>
            </a:r>
            <a:r>
              <a:rPr lang="en-ZA" sz="2800" dirty="0"/>
              <a:t>“access for all to adequate, safe and affordable housing and basic services, and upgrade slums by 2030” for all cities and communities (United Nations, 2015:18). </a:t>
            </a:r>
          </a:p>
        </p:txBody>
      </p:sp>
    </p:spTree>
    <p:extLst>
      <p:ext uri="{BB962C8B-B14F-4D97-AF65-F5344CB8AC3E}">
        <p14:creationId xmlns:p14="http://schemas.microsoft.com/office/powerpoint/2010/main" val="259008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SDG for cities</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AC8BCE3-8AFC-43FD-89EA-7B784F828F9F}"/>
              </a:ext>
            </a:extLst>
          </p:cNvPr>
          <p:cNvSpPr/>
          <p:nvPr/>
        </p:nvSpPr>
        <p:spPr>
          <a:xfrm>
            <a:off x="286331" y="976079"/>
            <a:ext cx="11545455" cy="3539430"/>
          </a:xfrm>
          <a:prstGeom prst="rect">
            <a:avLst/>
          </a:prstGeom>
        </p:spPr>
        <p:txBody>
          <a:bodyPr wrap="square">
            <a:spAutoFit/>
          </a:bodyPr>
          <a:lstStyle/>
          <a:p>
            <a:r>
              <a:rPr lang="en-ZA" sz="2800" dirty="0"/>
              <a:t>-uncertainty about the adaptation and localisation of the urban SDG for cities at the local city level (Parnell, 2016; Klopp and </a:t>
            </a:r>
            <a:r>
              <a:rPr lang="en-ZA" sz="2800" dirty="0" err="1"/>
              <a:t>Petretta</a:t>
            </a:r>
            <a:r>
              <a:rPr lang="en-ZA" sz="2800" dirty="0"/>
              <a:t>, 2017; Valencia et al., 2019)</a:t>
            </a:r>
          </a:p>
          <a:p>
            <a:endParaRPr lang="en-ZA" sz="2800" dirty="0"/>
          </a:p>
          <a:p>
            <a:r>
              <a:rPr lang="en-ZA" sz="2800" dirty="0"/>
              <a:t>-many southern cities are still trying to localise the NUA</a:t>
            </a:r>
          </a:p>
          <a:p>
            <a:endParaRPr lang="en-ZA" sz="2800" dirty="0"/>
          </a:p>
          <a:p>
            <a:r>
              <a:rPr lang="en-ZA" sz="2800" dirty="0"/>
              <a:t>-urban renewal entails elements of sustainable development and it is in line with the SDG#11</a:t>
            </a:r>
          </a:p>
        </p:txBody>
      </p:sp>
    </p:spTree>
    <p:extLst>
      <p:ext uri="{BB962C8B-B14F-4D97-AF65-F5344CB8AC3E}">
        <p14:creationId xmlns:p14="http://schemas.microsoft.com/office/powerpoint/2010/main" val="347627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SDG and Lagos</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9932311-0DA3-44D3-8761-29FF202794EF}"/>
              </a:ext>
            </a:extLst>
          </p:cNvPr>
          <p:cNvPicPr>
            <a:picLocks noChangeAspect="1"/>
          </p:cNvPicPr>
          <p:nvPr/>
        </p:nvPicPr>
        <p:blipFill>
          <a:blip r:embed="rId3"/>
          <a:stretch>
            <a:fillRect/>
          </a:stretch>
        </p:blipFill>
        <p:spPr>
          <a:xfrm>
            <a:off x="7954657" y="938968"/>
            <a:ext cx="3997195" cy="2034748"/>
          </a:xfrm>
          <a:prstGeom prst="rect">
            <a:avLst/>
          </a:prstGeom>
        </p:spPr>
      </p:pic>
      <p:pic>
        <p:nvPicPr>
          <p:cNvPr id="9" name="Picture 8">
            <a:extLst>
              <a:ext uri="{FF2B5EF4-FFF2-40B4-BE49-F238E27FC236}">
                <a16:creationId xmlns:a16="http://schemas.microsoft.com/office/drawing/2014/main" id="{815950C0-8A2C-44C6-88BF-DAF744036E6F}"/>
              </a:ext>
            </a:extLst>
          </p:cNvPr>
          <p:cNvPicPr>
            <a:picLocks noChangeAspect="1"/>
          </p:cNvPicPr>
          <p:nvPr/>
        </p:nvPicPr>
        <p:blipFill>
          <a:blip r:embed="rId4"/>
          <a:stretch>
            <a:fillRect/>
          </a:stretch>
        </p:blipFill>
        <p:spPr>
          <a:xfrm>
            <a:off x="7954657" y="3208235"/>
            <a:ext cx="3997195" cy="1891697"/>
          </a:xfrm>
          <a:prstGeom prst="rect">
            <a:avLst/>
          </a:prstGeom>
        </p:spPr>
      </p:pic>
      <p:pic>
        <p:nvPicPr>
          <p:cNvPr id="10" name="Picture 2" descr="Image result for lagos innequality">
            <a:extLst>
              <a:ext uri="{FF2B5EF4-FFF2-40B4-BE49-F238E27FC236}">
                <a16:creationId xmlns:a16="http://schemas.microsoft.com/office/drawing/2014/main" id="{C35CFC20-62E0-4C05-BABA-D2E2FDDBA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022" y="938967"/>
            <a:ext cx="3691676" cy="20347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id="{0FBE1B1F-6751-41DE-9D88-577B4B83A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022" y="3209968"/>
            <a:ext cx="3691676" cy="1900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B73B2E5-2B28-4287-9804-B3EAC783A9C4}"/>
              </a:ext>
            </a:extLst>
          </p:cNvPr>
          <p:cNvPicPr>
            <a:picLocks noChangeAspect="1"/>
          </p:cNvPicPr>
          <p:nvPr/>
        </p:nvPicPr>
        <p:blipFill>
          <a:blip r:embed="rId7"/>
          <a:stretch>
            <a:fillRect/>
          </a:stretch>
        </p:blipFill>
        <p:spPr>
          <a:xfrm>
            <a:off x="1114505" y="985361"/>
            <a:ext cx="1704378" cy="1721770"/>
          </a:xfrm>
          <a:prstGeom prst="rect">
            <a:avLst/>
          </a:prstGeom>
        </p:spPr>
      </p:pic>
      <p:sp>
        <p:nvSpPr>
          <p:cNvPr id="4" name="TextBox 3">
            <a:extLst>
              <a:ext uri="{FF2B5EF4-FFF2-40B4-BE49-F238E27FC236}">
                <a16:creationId xmlns:a16="http://schemas.microsoft.com/office/drawing/2014/main" id="{9920AD4E-6CB5-4932-8078-87DE053C7916}"/>
              </a:ext>
            </a:extLst>
          </p:cNvPr>
          <p:cNvSpPr txBox="1"/>
          <p:nvPr/>
        </p:nvSpPr>
        <p:spPr>
          <a:xfrm rot="10800000" flipV="1">
            <a:off x="166255" y="5407759"/>
            <a:ext cx="11040480" cy="830997"/>
          </a:xfrm>
          <a:prstGeom prst="rect">
            <a:avLst/>
          </a:prstGeom>
          <a:noFill/>
        </p:spPr>
        <p:txBody>
          <a:bodyPr wrap="square" rtlCol="0">
            <a:spAutoFit/>
          </a:bodyPr>
          <a:lstStyle/>
          <a:p>
            <a:r>
              <a:rPr lang="en-ZA" sz="2400" dirty="0"/>
              <a:t>Mismatch of perceptions or conflict of rationalities (normative vs reality)</a:t>
            </a:r>
          </a:p>
          <a:p>
            <a:r>
              <a:rPr lang="en-ZA" sz="2400" dirty="0"/>
              <a:t>Who’s reality really counts? Urban poor, the norm or the state?</a:t>
            </a:r>
          </a:p>
        </p:txBody>
      </p:sp>
      <p:pic>
        <p:nvPicPr>
          <p:cNvPr id="17" name="Picture 16">
            <a:extLst>
              <a:ext uri="{FF2B5EF4-FFF2-40B4-BE49-F238E27FC236}">
                <a16:creationId xmlns:a16="http://schemas.microsoft.com/office/drawing/2014/main" id="{BD7F93EC-E912-41FF-9F5C-1F162EDD4E95}"/>
              </a:ext>
            </a:extLst>
          </p:cNvPr>
          <p:cNvPicPr>
            <a:picLocks noChangeAspect="1"/>
          </p:cNvPicPr>
          <p:nvPr/>
        </p:nvPicPr>
        <p:blipFill>
          <a:blip r:embed="rId8"/>
          <a:stretch>
            <a:fillRect/>
          </a:stretch>
        </p:blipFill>
        <p:spPr>
          <a:xfrm>
            <a:off x="166255" y="3209968"/>
            <a:ext cx="3696850" cy="1900704"/>
          </a:xfrm>
          <a:prstGeom prst="rect">
            <a:avLst/>
          </a:prstGeom>
        </p:spPr>
      </p:pic>
    </p:spTree>
    <p:extLst>
      <p:ext uri="{BB962C8B-B14F-4D97-AF65-F5344CB8AC3E}">
        <p14:creationId xmlns:p14="http://schemas.microsoft.com/office/powerpoint/2010/main" val="51394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Study area: Lagos</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769ED0-C863-4919-BCF8-0099E3F123AB}"/>
              </a:ext>
            </a:extLst>
          </p:cNvPr>
          <p:cNvPicPr/>
          <p:nvPr/>
        </p:nvPicPr>
        <p:blipFill>
          <a:blip r:embed="rId3" cstate="print"/>
          <a:stretch>
            <a:fillRect/>
          </a:stretch>
        </p:blipFill>
        <p:spPr>
          <a:xfrm>
            <a:off x="189350" y="958971"/>
            <a:ext cx="7174345" cy="5304439"/>
          </a:xfrm>
          <a:prstGeom prst="rect">
            <a:avLst/>
          </a:prstGeom>
        </p:spPr>
      </p:pic>
      <p:sp>
        <p:nvSpPr>
          <p:cNvPr id="2" name="Rectangle 1">
            <a:extLst>
              <a:ext uri="{FF2B5EF4-FFF2-40B4-BE49-F238E27FC236}">
                <a16:creationId xmlns:a16="http://schemas.microsoft.com/office/drawing/2014/main" id="{B466E624-93E5-4B8E-8F07-07B1C4E69237}"/>
              </a:ext>
            </a:extLst>
          </p:cNvPr>
          <p:cNvSpPr/>
          <p:nvPr/>
        </p:nvSpPr>
        <p:spPr>
          <a:xfrm>
            <a:off x="7363695" y="748761"/>
            <a:ext cx="4754413" cy="5262979"/>
          </a:xfrm>
          <a:prstGeom prst="rect">
            <a:avLst/>
          </a:prstGeom>
        </p:spPr>
        <p:txBody>
          <a:bodyPr wrap="square">
            <a:spAutoFit/>
          </a:bodyPr>
          <a:lstStyle/>
          <a:p>
            <a:pPr marL="457200" indent="-457200">
              <a:buFont typeface="Wingdings" panose="05000000000000000000" pitchFamily="2" charset="2"/>
              <a:buChar char="§"/>
            </a:pPr>
            <a:r>
              <a:rPr lang="en-US" sz="2400" dirty="0"/>
              <a:t> 3,577km2 space</a:t>
            </a:r>
          </a:p>
          <a:p>
            <a:pPr marL="457200" indent="-457200">
              <a:buFont typeface="Wingdings" panose="05000000000000000000" pitchFamily="2" charset="2"/>
              <a:buChar char="§"/>
            </a:pPr>
            <a:r>
              <a:rPr lang="en-US" sz="2400" dirty="0"/>
              <a:t>0.4 % of Nigeria’s land mass</a:t>
            </a:r>
          </a:p>
          <a:p>
            <a:pPr marL="457200" indent="-457200">
              <a:buFont typeface="Wingdings" panose="05000000000000000000" pitchFamily="2" charset="2"/>
              <a:buChar char="§"/>
            </a:pPr>
            <a:r>
              <a:rPr lang="en-US" sz="2400" dirty="0"/>
              <a:t>20 LGAs &amp; 37 LCDAs </a:t>
            </a:r>
          </a:p>
          <a:p>
            <a:pPr marL="457200" indent="-457200">
              <a:buFont typeface="Wingdings" panose="05000000000000000000" pitchFamily="2" charset="2"/>
              <a:buChar char="§"/>
            </a:pPr>
            <a:r>
              <a:rPr lang="en-US" sz="2400" dirty="0"/>
              <a:t>180km coastline</a:t>
            </a:r>
          </a:p>
          <a:p>
            <a:pPr marL="457200" indent="-457200">
              <a:buFont typeface="Wingdings" panose="05000000000000000000" pitchFamily="2" charset="2"/>
              <a:buChar char="§"/>
            </a:pPr>
            <a:r>
              <a:rPr lang="en-US" sz="2400" dirty="0"/>
              <a:t>low lying (0-3m)</a:t>
            </a:r>
          </a:p>
          <a:p>
            <a:pPr marL="457200" indent="-457200">
              <a:buFont typeface="Wingdings" panose="05000000000000000000" pitchFamily="2" charset="2"/>
              <a:buChar char="§"/>
            </a:pPr>
            <a:r>
              <a:rPr lang="en-US" sz="2400" dirty="0"/>
              <a:t>Population: 23million</a:t>
            </a:r>
          </a:p>
          <a:p>
            <a:pPr marL="457200" indent="-457200">
              <a:buFont typeface="Wingdings" panose="05000000000000000000" pitchFamily="2" charset="2"/>
              <a:buChar char="§"/>
            </a:pPr>
            <a:r>
              <a:rPr lang="en-US" sz="2400" dirty="0"/>
              <a:t> 27.4% of Nigeria’s urban population rapidly </a:t>
            </a:r>
          </a:p>
          <a:p>
            <a:pPr marL="457200" indent="-457200">
              <a:buFont typeface="Wingdings" panose="05000000000000000000" pitchFamily="2" charset="2"/>
              <a:buChar char="§"/>
            </a:pPr>
            <a:r>
              <a:rPr lang="en-US" sz="2400" dirty="0"/>
              <a:t>Growing at  6%-8%</a:t>
            </a:r>
          </a:p>
          <a:p>
            <a:pPr marL="457200" indent="-457200">
              <a:buFont typeface="Wingdings" panose="05000000000000000000" pitchFamily="2" charset="2"/>
              <a:buChar char="§"/>
            </a:pPr>
            <a:r>
              <a:rPr lang="en-US" sz="2400" dirty="0"/>
              <a:t>Highest economic activities;.</a:t>
            </a:r>
          </a:p>
          <a:p>
            <a:pPr marL="457200" indent="-457200">
              <a:buFont typeface="Wingdings" panose="05000000000000000000" pitchFamily="2" charset="2"/>
              <a:buChar char="§"/>
            </a:pPr>
            <a:r>
              <a:rPr lang="en-US" sz="2400" dirty="0"/>
              <a:t>Very high population density (6,000 persons/km2).</a:t>
            </a:r>
          </a:p>
        </p:txBody>
      </p:sp>
    </p:spTree>
    <p:extLst>
      <p:ext uri="{BB962C8B-B14F-4D97-AF65-F5344CB8AC3E}">
        <p14:creationId xmlns:p14="http://schemas.microsoft.com/office/powerpoint/2010/main" val="277955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Nature of the problem</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582736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2800" dirty="0"/>
              <a:t>7</a:t>
            </a:r>
            <a:r>
              <a:rPr lang="en-US" sz="2800" baseline="30000" dirty="0"/>
              <a:t>th </a:t>
            </a:r>
            <a:r>
              <a:rPr lang="en-US" sz="2800" dirty="0"/>
              <a:t>most populous country now, to be the 3</a:t>
            </a:r>
            <a:r>
              <a:rPr lang="en-US" sz="2800" baseline="30000" dirty="0"/>
              <a:t>rd</a:t>
            </a:r>
            <a:r>
              <a:rPr lang="en-US" sz="2800" dirty="0"/>
              <a:t> by 2050</a:t>
            </a:r>
          </a:p>
          <a:p>
            <a:pPr marL="571500" indent="-571500" algn="just">
              <a:lnSpc>
                <a:spcPct val="150000"/>
              </a:lnSpc>
              <a:buFont typeface="Wingdings" panose="05000000000000000000" pitchFamily="2" charset="2"/>
              <a:buChar char="§"/>
            </a:pPr>
            <a:r>
              <a:rPr lang="en-ZA" sz="2800" dirty="0"/>
              <a:t>As a developing country, faced with poverty, infrastructure, housing, and urbanization</a:t>
            </a:r>
            <a:r>
              <a:rPr lang="en-US" sz="2800" dirty="0"/>
              <a:t> issues</a:t>
            </a:r>
          </a:p>
          <a:p>
            <a:pPr marL="571500" indent="-571500" algn="just">
              <a:lnSpc>
                <a:spcPct val="150000"/>
              </a:lnSpc>
              <a:buFont typeface="Wingdings" panose="05000000000000000000" pitchFamily="2" charset="2"/>
              <a:buChar char="§"/>
            </a:pPr>
            <a:r>
              <a:rPr lang="en-ZA" sz="2800" dirty="0"/>
              <a:t>Former capital yet …</a:t>
            </a:r>
          </a:p>
          <a:p>
            <a:pPr marL="571500" indent="-571500" algn="just">
              <a:lnSpc>
                <a:spcPct val="150000"/>
              </a:lnSpc>
              <a:buFont typeface="Wingdings" panose="05000000000000000000" pitchFamily="2" charset="2"/>
              <a:buChar char="§"/>
            </a:pPr>
            <a:r>
              <a:rPr lang="en-ZA" sz="2800" dirty="0"/>
              <a:t>Inadequate to accommodate future development</a:t>
            </a:r>
          </a:p>
          <a:p>
            <a:pPr marL="571500" indent="-571500" algn="just">
              <a:lnSpc>
                <a:spcPct val="150000"/>
              </a:lnSpc>
              <a:buFont typeface="Wingdings" panose="05000000000000000000" pitchFamily="2" charset="2"/>
              <a:buChar char="§"/>
            </a:pPr>
            <a:r>
              <a:rPr lang="en-US" sz="2800" dirty="0"/>
              <a:t>Lack of access to adequate and basic infrastructure </a:t>
            </a:r>
            <a:endParaRPr lang="en-ZA" sz="2800" dirty="0"/>
          </a:p>
          <a:p>
            <a:pPr marL="571500" indent="-571500" algn="just">
              <a:lnSpc>
                <a:spcPct val="150000"/>
              </a:lnSpc>
              <a:buFont typeface="Wingdings" panose="05000000000000000000" pitchFamily="2" charset="2"/>
              <a:buChar char="§"/>
            </a:pPr>
            <a:r>
              <a:rPr lang="en-US" sz="2800" dirty="0"/>
              <a:t>75% of Lagos populace live in substandard housing areas</a:t>
            </a:r>
          </a:p>
          <a:p>
            <a:pPr marL="571500" indent="-571500" algn="just">
              <a:lnSpc>
                <a:spcPct val="150000"/>
              </a:lnSpc>
              <a:buFont typeface="Wingdings" panose="05000000000000000000" pitchFamily="2" charset="2"/>
              <a:buChar char="§"/>
            </a:pPr>
            <a:r>
              <a:rPr lang="en-US" sz="2800" dirty="0"/>
              <a:t>70% of Nigerian populace living in unplanned settlements</a:t>
            </a:r>
          </a:p>
          <a:p>
            <a:pPr marL="571500" indent="-571500" algn="just">
              <a:lnSpc>
                <a:spcPct val="150000"/>
              </a:lnSpc>
              <a:buFont typeface="Wingdings" panose="05000000000000000000" pitchFamily="2" charset="2"/>
              <a:buChar char="§"/>
            </a:pPr>
            <a:r>
              <a:rPr lang="en-ZA" sz="2800" dirty="0"/>
              <a:t>The coastal nature of the city limits its expansion</a:t>
            </a:r>
          </a:p>
        </p:txBody>
      </p:sp>
    </p:spTree>
    <p:extLst>
      <p:ext uri="{BB962C8B-B14F-4D97-AF65-F5344CB8AC3E}">
        <p14:creationId xmlns:p14="http://schemas.microsoft.com/office/powerpoint/2010/main" val="96088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Methodology</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254000" y="1212963"/>
            <a:ext cx="11563928" cy="4401205"/>
          </a:xfrm>
          <a:prstGeom prst="rect">
            <a:avLst/>
          </a:prstGeom>
        </p:spPr>
        <p:txBody>
          <a:bodyPr wrap="square">
            <a:spAutoFit/>
          </a:bodyPr>
          <a:lstStyle/>
          <a:p>
            <a:pPr marL="342900" indent="-342900">
              <a:buFont typeface="Wingdings" panose="05000000000000000000" pitchFamily="2" charset="2"/>
              <a:buChar char="§"/>
            </a:pPr>
            <a:r>
              <a:rPr lang="en-US" sz="2800" dirty="0"/>
              <a:t>Qualitative approach</a:t>
            </a:r>
          </a:p>
          <a:p>
            <a:pPr marL="342900" indent="-342900">
              <a:buFont typeface="Wingdings" panose="05000000000000000000" pitchFamily="2" charset="2"/>
              <a:buChar char="§"/>
            </a:pPr>
            <a:endParaRPr lang="en-US" sz="2800" dirty="0"/>
          </a:p>
          <a:p>
            <a:pPr marL="342900" indent="-342900">
              <a:buFont typeface="Wingdings" panose="05000000000000000000" pitchFamily="2" charset="2"/>
              <a:buChar char="§"/>
            </a:pPr>
            <a:r>
              <a:rPr lang="en-ZA" sz="2800" dirty="0"/>
              <a:t>policy document analysis </a:t>
            </a:r>
          </a:p>
          <a:p>
            <a:pPr marL="342900" indent="-342900">
              <a:buFont typeface="Wingdings" panose="05000000000000000000" pitchFamily="2" charset="2"/>
              <a:buChar char="§"/>
            </a:pPr>
            <a:endParaRPr lang="en-US" sz="2800" dirty="0"/>
          </a:p>
          <a:p>
            <a:pPr marL="342900" indent="-342900">
              <a:buFont typeface="Wingdings" panose="05000000000000000000" pitchFamily="2" charset="2"/>
              <a:buChar char="§"/>
            </a:pPr>
            <a:r>
              <a:rPr lang="en-ZA" sz="2800" dirty="0"/>
              <a:t>12 semi-structured interviews</a:t>
            </a:r>
          </a:p>
          <a:p>
            <a:pPr marL="342900" indent="-342900">
              <a:buFont typeface="Wingdings" panose="05000000000000000000" pitchFamily="2" charset="2"/>
              <a:buChar char="§"/>
            </a:pPr>
            <a:endParaRPr lang="en-ZA" sz="2800" dirty="0"/>
          </a:p>
          <a:p>
            <a:pPr marL="342900" indent="-342900">
              <a:buFont typeface="Wingdings" panose="05000000000000000000" pitchFamily="2" charset="2"/>
              <a:buChar char="§"/>
            </a:pPr>
            <a:r>
              <a:rPr lang="en-ZA" sz="2800" dirty="0"/>
              <a:t>An empirical urban renewal intervention of </a:t>
            </a:r>
            <a:r>
              <a:rPr lang="en-ZA" sz="2800" dirty="0" err="1"/>
              <a:t>Isale</a:t>
            </a:r>
            <a:r>
              <a:rPr lang="en-ZA" sz="2800" dirty="0"/>
              <a:t> </a:t>
            </a:r>
            <a:r>
              <a:rPr lang="en-ZA" sz="2800" dirty="0" err="1"/>
              <a:t>Gangan</a:t>
            </a:r>
            <a:r>
              <a:rPr lang="en-ZA" sz="2800" dirty="0"/>
              <a:t> Towers and Gardens</a:t>
            </a:r>
          </a:p>
          <a:p>
            <a:pPr marL="342900" indent="-342900">
              <a:buFont typeface="Wingdings" panose="05000000000000000000" pitchFamily="2" charset="2"/>
              <a:buChar char="§"/>
            </a:pPr>
            <a:endParaRPr lang="en-US" sz="2800" dirty="0"/>
          </a:p>
          <a:p>
            <a:pPr marL="342900" indent="-342900">
              <a:buFont typeface="Wingdings" panose="05000000000000000000" pitchFamily="2" charset="2"/>
              <a:buChar char="§"/>
            </a:pPr>
            <a:r>
              <a:rPr lang="en-ZA" sz="2800" dirty="0"/>
              <a:t>Ethical considerations and anonymity of respondents.</a:t>
            </a:r>
            <a:endParaRPr lang="en-US" sz="2800" dirty="0"/>
          </a:p>
        </p:txBody>
      </p:sp>
    </p:spTree>
    <p:extLst>
      <p:ext uri="{BB962C8B-B14F-4D97-AF65-F5344CB8AC3E}">
        <p14:creationId xmlns:p14="http://schemas.microsoft.com/office/powerpoint/2010/main" val="110717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Methodology</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5262979"/>
          </a:xfrm>
          <a:prstGeom prst="rect">
            <a:avLst/>
          </a:prstGeom>
        </p:spPr>
        <p:txBody>
          <a:bodyPr wrap="square">
            <a:spAutoFit/>
          </a:bodyPr>
          <a:lstStyle/>
          <a:p>
            <a:r>
              <a:rPr lang="en-ZA" sz="2400" b="1" dirty="0">
                <a:latin typeface="Times New Roman" panose="02020603050405020304" pitchFamily="18" charset="0"/>
                <a:ea typeface="Calibri" panose="020F0502020204030204" pitchFamily="34" charset="0"/>
              </a:rPr>
              <a:t>LASURA: Lagos State Urban Renewal Agency</a:t>
            </a:r>
          </a:p>
          <a:p>
            <a:r>
              <a:rPr lang="en-ZA" sz="2400" dirty="0">
                <a:latin typeface="Times New Roman" panose="02020603050405020304" pitchFamily="18" charset="0"/>
                <a:ea typeface="Calibri" panose="020F0502020204030204" pitchFamily="34" charset="0"/>
              </a:rPr>
              <a:t>-Implementation of government policies on urban renewal and of upgrading slums within the State” . Its objectives include “facilitating improved living conditions, the upgrade of infrastructure in slum areas and the provision of decent housing for slum dwellers” </a:t>
            </a:r>
          </a:p>
          <a:p>
            <a:endParaRPr lang="en-ZA" sz="2400" dirty="0">
              <a:latin typeface="Times New Roman" panose="02020603050405020304" pitchFamily="18" charset="0"/>
              <a:ea typeface="Calibri" panose="020F0502020204030204" pitchFamily="34" charset="0"/>
            </a:endParaRPr>
          </a:p>
          <a:p>
            <a:r>
              <a:rPr lang="en-ZA" sz="2400" b="1" dirty="0">
                <a:latin typeface="Times New Roman" pitchFamily="18" charset="0"/>
                <a:cs typeface="Times New Roman" pitchFamily="18" charset="0"/>
              </a:rPr>
              <a:t>MOH: Ministry of Housing – Lagos State</a:t>
            </a:r>
          </a:p>
          <a:p>
            <a:r>
              <a:rPr lang="en-ZA" sz="2400" dirty="0">
                <a:latin typeface="Times New Roman" pitchFamily="18" charset="0"/>
                <a:cs typeface="Times New Roman" pitchFamily="18" charset="0"/>
              </a:rPr>
              <a:t>-Entrusted with the duty of delivering sufficient, affordable, and qualitative housing for all.</a:t>
            </a:r>
          </a:p>
          <a:p>
            <a:endParaRPr lang="en-ZA" sz="2400" dirty="0">
              <a:latin typeface="Times New Roman" pitchFamily="18" charset="0"/>
              <a:ea typeface="Calibri" panose="020F0502020204030204" pitchFamily="34" charset="0"/>
              <a:cs typeface="Times New Roman" pitchFamily="18" charset="0"/>
            </a:endParaRPr>
          </a:p>
          <a:p>
            <a:r>
              <a:rPr lang="en-ZA" sz="2400" b="1" dirty="0">
                <a:latin typeface="Times New Roman" pitchFamily="18" charset="0"/>
                <a:ea typeface="Calibri" panose="020F0502020204030204" pitchFamily="34" charset="0"/>
                <a:cs typeface="Times New Roman" pitchFamily="18" charset="0"/>
              </a:rPr>
              <a:t>JEI-</a:t>
            </a:r>
            <a:r>
              <a:rPr lang="en-ZA" sz="2400" b="1" dirty="0">
                <a:latin typeface="Times New Roman" pitchFamily="18" charset="0"/>
                <a:cs typeface="Times New Roman" pitchFamily="18" charset="0"/>
              </a:rPr>
              <a:t>Justice and Empowerment Initiative </a:t>
            </a:r>
          </a:p>
          <a:p>
            <a:r>
              <a:rPr lang="en-ZA" sz="2400" dirty="0">
                <a:latin typeface="Times New Roman" pitchFamily="18" charset="0"/>
                <a:cs typeface="Times New Roman" pitchFamily="18" charset="0"/>
              </a:rPr>
              <a:t>JEI is an NGO that is non-profit based in Lagos and Rivers state of Nigeria that supports a coalition of slums and informal settlements in Nigeria called Federation (JEI, 2017). </a:t>
            </a:r>
          </a:p>
          <a:p>
            <a:endParaRPr lang="en-ZA" sz="2400" dirty="0">
              <a:latin typeface="Times New Roman" pitchFamily="18" charset="0"/>
              <a:cs typeface="Times New Roman" pitchFamily="18" charset="0"/>
            </a:endParaRPr>
          </a:p>
          <a:p>
            <a:r>
              <a:rPr lang="en-ZA" sz="2400" dirty="0">
                <a:latin typeface="Times New Roman" pitchFamily="18" charset="0"/>
                <a:cs typeface="Times New Roman" pitchFamily="18" charset="0"/>
              </a:rPr>
              <a:t>Urban practitioners and academics</a:t>
            </a:r>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15275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Findings and discussion</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461665"/>
          </a:xfrm>
          <a:prstGeom prst="rect">
            <a:avLst/>
          </a:prstGeom>
        </p:spPr>
        <p:txBody>
          <a:bodyPr wrap="square">
            <a:spAutoFit/>
          </a:bodyPr>
          <a:lstStyle/>
          <a:p>
            <a:endParaRPr lang="en-ZA" sz="2400" b="1" dirty="0">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1CF6123A-2A92-450C-AACB-CD74688F2116}"/>
              </a:ext>
            </a:extLst>
          </p:cNvPr>
          <p:cNvPicPr>
            <a:picLocks noChangeAspect="1"/>
          </p:cNvPicPr>
          <p:nvPr/>
        </p:nvPicPr>
        <p:blipFill>
          <a:blip r:embed="rId3"/>
          <a:stretch>
            <a:fillRect/>
          </a:stretch>
        </p:blipFill>
        <p:spPr>
          <a:xfrm>
            <a:off x="259241" y="3817132"/>
            <a:ext cx="8665683" cy="2964455"/>
          </a:xfrm>
          <a:prstGeom prst="rect">
            <a:avLst/>
          </a:prstGeom>
        </p:spPr>
      </p:pic>
      <p:sp>
        <p:nvSpPr>
          <p:cNvPr id="9" name="Rectangle 8">
            <a:extLst>
              <a:ext uri="{FF2B5EF4-FFF2-40B4-BE49-F238E27FC236}">
                <a16:creationId xmlns:a16="http://schemas.microsoft.com/office/drawing/2014/main" id="{863F6B27-BF6F-4F7B-B45E-430D1C71AD6E}"/>
              </a:ext>
            </a:extLst>
          </p:cNvPr>
          <p:cNvSpPr/>
          <p:nvPr/>
        </p:nvSpPr>
        <p:spPr>
          <a:xfrm>
            <a:off x="424458" y="2131259"/>
            <a:ext cx="11398501" cy="523220"/>
          </a:xfrm>
          <a:prstGeom prst="rect">
            <a:avLst/>
          </a:prstGeom>
        </p:spPr>
        <p:txBody>
          <a:bodyPr wrap="square">
            <a:spAutoFit/>
          </a:bodyPr>
          <a:lstStyle/>
          <a:p>
            <a:endParaRPr lang="en-ZA" sz="2800" dirty="0"/>
          </a:p>
        </p:txBody>
      </p:sp>
      <p:sp>
        <p:nvSpPr>
          <p:cNvPr id="2" name="Rectangle 1">
            <a:extLst>
              <a:ext uri="{FF2B5EF4-FFF2-40B4-BE49-F238E27FC236}">
                <a16:creationId xmlns:a16="http://schemas.microsoft.com/office/drawing/2014/main" id="{9256BBC2-E7CE-44B0-8C6B-4A523C8A2CB3}"/>
              </a:ext>
            </a:extLst>
          </p:cNvPr>
          <p:cNvSpPr/>
          <p:nvPr/>
        </p:nvSpPr>
        <p:spPr>
          <a:xfrm>
            <a:off x="193413" y="692447"/>
            <a:ext cx="11252883" cy="3816429"/>
          </a:xfrm>
          <a:prstGeom prst="rect">
            <a:avLst/>
          </a:prstGeom>
        </p:spPr>
        <p:txBody>
          <a:bodyPr wrap="square">
            <a:spAutoFit/>
          </a:bodyPr>
          <a:lstStyle/>
          <a:p>
            <a:r>
              <a:rPr lang="en-ZA" sz="2200" dirty="0">
                <a:ea typeface="Times New Roman" panose="02020603050405020304" pitchFamily="18" charset="0"/>
              </a:rPr>
              <a:t>Chapter II of the Nigerian 1999 Constitution, Section 16(2) (d) stipulates that the “</a:t>
            </a:r>
            <a:r>
              <a:rPr lang="en-ZA" sz="2200" dirty="0">
                <a:solidFill>
                  <a:srgbClr val="FF0000"/>
                </a:solidFill>
              </a:rPr>
              <a:t>shall direct its policy towards ensuring  that suitable and adequate shelter, are provided for all citizens</a:t>
            </a:r>
            <a:r>
              <a:rPr lang="en-ZA" sz="2200" b="1" dirty="0">
                <a:ea typeface="Times New Roman" panose="02020603050405020304" pitchFamily="18" charset="0"/>
              </a:rPr>
              <a:t>”</a:t>
            </a:r>
            <a:r>
              <a:rPr lang="en-ZA" sz="2200" dirty="0">
                <a:ea typeface="Times New Roman" panose="02020603050405020304" pitchFamily="18" charset="0"/>
              </a:rPr>
              <a:t>. - </a:t>
            </a:r>
            <a:r>
              <a:rPr lang="en-ZA" sz="2200" dirty="0">
                <a:ea typeface="Calibri" panose="020F0502020204030204" pitchFamily="34" charset="0"/>
              </a:rPr>
              <a:t>Vagueness of the Constitution and NHP</a:t>
            </a:r>
          </a:p>
          <a:p>
            <a:endParaRPr lang="en-ZA" sz="2200" dirty="0">
              <a:ea typeface="Calibri" panose="020F0502020204030204" pitchFamily="34" charset="0"/>
            </a:endParaRPr>
          </a:p>
          <a:p>
            <a:r>
              <a:rPr lang="en-ZA" sz="2200" dirty="0">
                <a:ea typeface="Calibri" panose="020F0502020204030204" pitchFamily="34" charset="0"/>
              </a:rPr>
              <a:t>-The LSDP 2012-2025</a:t>
            </a:r>
          </a:p>
          <a:p>
            <a:r>
              <a:rPr lang="en-ZA" sz="2200" dirty="0">
                <a:ea typeface="Times New Roman" panose="02020603050405020304" pitchFamily="18" charset="0"/>
              </a:rPr>
              <a:t>-Lagos State Development Plan 2012-2025</a:t>
            </a:r>
          </a:p>
          <a:p>
            <a:r>
              <a:rPr lang="en-ZA" sz="2200" dirty="0">
                <a:ea typeface="Times New Roman" panose="02020603050405020304" pitchFamily="18" charset="0"/>
              </a:rPr>
              <a:t>-Lagos State Tenancy Law, 2011 </a:t>
            </a:r>
          </a:p>
          <a:p>
            <a:r>
              <a:rPr lang="en-ZA" sz="2200" dirty="0">
                <a:ea typeface="Times New Roman" panose="02020603050405020304" pitchFamily="18" charset="0"/>
              </a:rPr>
              <a:t>-Lagos State Urban and Regional Planning and Development Laws, 2010 </a:t>
            </a:r>
          </a:p>
          <a:p>
            <a:r>
              <a:rPr lang="en-ZA" sz="2200" dirty="0">
                <a:ea typeface="Times New Roman" panose="02020603050405020304" pitchFamily="18" charset="0"/>
              </a:rPr>
              <a:t>-Lagos State Mortgage and Property Law, 2010 </a:t>
            </a:r>
            <a:endParaRPr lang="en-ZA" sz="2200" dirty="0"/>
          </a:p>
          <a:p>
            <a:pPr marL="342900" indent="-342900">
              <a:buFontTx/>
              <a:buChar char="-"/>
            </a:pPr>
            <a:endParaRPr lang="en-ZA" sz="2200" dirty="0"/>
          </a:p>
          <a:p>
            <a:endParaRPr lang="en-ZA" sz="2200" dirty="0"/>
          </a:p>
        </p:txBody>
      </p:sp>
    </p:spTree>
    <p:extLst>
      <p:ext uri="{BB962C8B-B14F-4D97-AF65-F5344CB8AC3E}">
        <p14:creationId xmlns:p14="http://schemas.microsoft.com/office/powerpoint/2010/main" val="56821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Findings and discussion</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461665"/>
          </a:xfrm>
          <a:prstGeom prst="rect">
            <a:avLst/>
          </a:prstGeom>
        </p:spPr>
        <p:txBody>
          <a:bodyPr wrap="square">
            <a:spAutoFit/>
          </a:bodyPr>
          <a:lstStyle/>
          <a:p>
            <a:endParaRPr lang="en-ZA" sz="2400" b="1"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863F6B27-BF6F-4F7B-B45E-430D1C71AD6E}"/>
              </a:ext>
            </a:extLst>
          </p:cNvPr>
          <p:cNvSpPr/>
          <p:nvPr/>
        </p:nvSpPr>
        <p:spPr>
          <a:xfrm>
            <a:off x="166255" y="786785"/>
            <a:ext cx="8368145" cy="4893647"/>
          </a:xfrm>
          <a:prstGeom prst="rect">
            <a:avLst/>
          </a:prstGeom>
        </p:spPr>
        <p:txBody>
          <a:bodyPr wrap="square">
            <a:spAutoFit/>
          </a:bodyPr>
          <a:lstStyle/>
          <a:p>
            <a:pPr lvl="1"/>
            <a:r>
              <a:rPr lang="en-ZA" sz="2400" dirty="0">
                <a:solidFill>
                  <a:srgbClr val="FF0000"/>
                </a:solidFill>
              </a:rPr>
              <a:t>Empirical urban renewal intervention </a:t>
            </a:r>
          </a:p>
          <a:p>
            <a:pPr lvl="1"/>
            <a:r>
              <a:rPr lang="en-ZA" sz="2400" dirty="0">
                <a:solidFill>
                  <a:srgbClr val="FF0000"/>
                </a:solidFill>
              </a:rPr>
              <a:t>: </a:t>
            </a:r>
            <a:r>
              <a:rPr lang="en-ZA" sz="2400" dirty="0" err="1">
                <a:solidFill>
                  <a:srgbClr val="FF0000"/>
                </a:solidFill>
              </a:rPr>
              <a:t>Isale</a:t>
            </a:r>
            <a:r>
              <a:rPr lang="en-ZA" sz="2400" dirty="0">
                <a:solidFill>
                  <a:srgbClr val="FF0000"/>
                </a:solidFill>
              </a:rPr>
              <a:t> </a:t>
            </a:r>
            <a:r>
              <a:rPr lang="en-ZA" sz="2400" dirty="0" err="1">
                <a:solidFill>
                  <a:srgbClr val="FF0000"/>
                </a:solidFill>
              </a:rPr>
              <a:t>Gangan</a:t>
            </a:r>
            <a:r>
              <a:rPr lang="en-ZA" sz="2400" dirty="0">
                <a:solidFill>
                  <a:srgbClr val="FF0000"/>
                </a:solidFill>
              </a:rPr>
              <a:t> Towers and Gardens</a:t>
            </a:r>
          </a:p>
          <a:p>
            <a:pPr marL="1371600" lvl="2" indent="-457200">
              <a:buFont typeface="Wingdings" panose="05000000000000000000" pitchFamily="2" charset="2"/>
              <a:buChar char="§"/>
            </a:pPr>
            <a:r>
              <a:rPr lang="en-ZA" sz="2200" dirty="0"/>
              <a:t>land pooling system from 12 land-owning families</a:t>
            </a:r>
          </a:p>
          <a:p>
            <a:pPr marL="1371600" lvl="2" indent="-457200">
              <a:buFont typeface="Wingdings" panose="05000000000000000000" pitchFamily="2" charset="2"/>
              <a:buChar char="§"/>
            </a:pPr>
            <a:r>
              <a:rPr lang="en-ZA" sz="2200" dirty="0"/>
              <a:t>48 luxury flats on 11 floors comprising of 2/3 bedrooms units </a:t>
            </a:r>
          </a:p>
          <a:p>
            <a:pPr marL="1371600" lvl="2" indent="-457200">
              <a:buFont typeface="Wingdings" panose="05000000000000000000" pitchFamily="2" charset="2"/>
              <a:buChar char="§"/>
            </a:pPr>
            <a:r>
              <a:rPr lang="en-ZA" sz="2200" dirty="0"/>
              <a:t>with facilities such as water, power and generators. </a:t>
            </a:r>
          </a:p>
          <a:p>
            <a:pPr marL="1371600" lvl="2" indent="-457200">
              <a:buFont typeface="Wingdings" panose="05000000000000000000" pitchFamily="2" charset="2"/>
              <a:buChar char="§"/>
            </a:pPr>
            <a:r>
              <a:rPr lang="en-ZA" sz="2200" dirty="0"/>
              <a:t>2-bedroom apartments each for resettlement and compensated</a:t>
            </a:r>
          </a:p>
          <a:p>
            <a:pPr marL="1371600" lvl="2" indent="-457200">
              <a:buFont typeface="Wingdings" panose="05000000000000000000" pitchFamily="2" charset="2"/>
              <a:buChar char="§"/>
            </a:pPr>
            <a:r>
              <a:rPr lang="en-ZA" sz="2200" dirty="0"/>
              <a:t>each of the families to be compensated with 1unit in the new project</a:t>
            </a:r>
          </a:p>
          <a:p>
            <a:pPr marL="1371600" lvl="2" indent="-457200">
              <a:buFont typeface="Wingdings" panose="05000000000000000000" pitchFamily="2" charset="2"/>
              <a:buChar char="§"/>
            </a:pPr>
            <a:r>
              <a:rPr lang="en-ZA" sz="2200" dirty="0"/>
              <a:t>2 and 3 bedrooms  open for sale since February 2017 at </a:t>
            </a:r>
            <a:r>
              <a:rPr lang="en-ZA" sz="2200" dirty="0">
                <a:solidFill>
                  <a:srgbClr val="FF0000"/>
                </a:solidFill>
              </a:rPr>
              <a:t>N38, 000,000.00 ($105,260.00) </a:t>
            </a:r>
            <a:r>
              <a:rPr lang="en-ZA" sz="2200" dirty="0"/>
              <a:t>and </a:t>
            </a:r>
            <a:r>
              <a:rPr lang="en-ZA" sz="2200" dirty="0">
                <a:solidFill>
                  <a:srgbClr val="FF0000"/>
                </a:solidFill>
              </a:rPr>
              <a:t>N50, 000,000.00 ($138,500.00)</a:t>
            </a:r>
            <a:r>
              <a:rPr lang="en-ZA" sz="2200" dirty="0"/>
              <a:t> respectively </a:t>
            </a:r>
          </a:p>
        </p:txBody>
      </p:sp>
      <p:pic>
        <p:nvPicPr>
          <p:cNvPr id="10" name="Picture 9">
            <a:extLst>
              <a:ext uri="{FF2B5EF4-FFF2-40B4-BE49-F238E27FC236}">
                <a16:creationId xmlns:a16="http://schemas.microsoft.com/office/drawing/2014/main" id="{88DD42B8-8590-4C1C-BEEB-97C4C9E0F50A}"/>
              </a:ext>
            </a:extLst>
          </p:cNvPr>
          <p:cNvPicPr/>
          <p:nvPr/>
        </p:nvPicPr>
        <p:blipFill>
          <a:blip r:embed="rId3">
            <a:extLst>
              <a:ext uri="{28A0092B-C50C-407E-A947-70E740481C1C}">
                <a14:useLocalDpi xmlns:a14="http://schemas.microsoft.com/office/drawing/2010/main" val="0"/>
              </a:ext>
            </a:extLst>
          </a:blip>
          <a:stretch>
            <a:fillRect/>
          </a:stretch>
        </p:blipFill>
        <p:spPr>
          <a:xfrm>
            <a:off x="8534400" y="1539590"/>
            <a:ext cx="3276600" cy="3642010"/>
          </a:xfrm>
          <a:prstGeom prst="rect">
            <a:avLst/>
          </a:prstGeom>
        </p:spPr>
      </p:pic>
    </p:spTree>
    <p:extLst>
      <p:ext uri="{BB962C8B-B14F-4D97-AF65-F5344CB8AC3E}">
        <p14:creationId xmlns:p14="http://schemas.microsoft.com/office/powerpoint/2010/main" val="260336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52894" y="6125837"/>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2152073" cy="515610"/>
          </a:xfrm>
        </p:spPr>
        <p:txBody>
          <a:bodyPr>
            <a:normAutofit fontScale="77500" lnSpcReduction="20000"/>
          </a:bodyPr>
          <a:lstStyle/>
          <a:p>
            <a:r>
              <a:rPr lang="en-ZA" sz="3600" b="1" dirty="0">
                <a:solidFill>
                  <a:schemeClr val="tx1"/>
                </a:solidFill>
                <a:latin typeface="+mj-lt"/>
              </a:rPr>
              <a:t>Outline</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1A127D9-E700-4ACC-9C72-E658E84821F8}"/>
              </a:ext>
            </a:extLst>
          </p:cNvPr>
          <p:cNvSpPr/>
          <p:nvPr/>
        </p:nvSpPr>
        <p:spPr>
          <a:xfrm>
            <a:off x="5989787" y="1372673"/>
            <a:ext cx="6049818" cy="3970318"/>
          </a:xfrm>
          <a:prstGeom prst="rect">
            <a:avLst/>
          </a:prstGeom>
        </p:spPr>
        <p:txBody>
          <a:bodyPr wrap="square">
            <a:spAutoFit/>
          </a:bodyPr>
          <a:lstStyle/>
          <a:p>
            <a:pPr marL="342900" indent="-342900">
              <a:buFont typeface="Wingdings" panose="05000000000000000000" pitchFamily="2" charset="2"/>
              <a:buChar char="§"/>
            </a:pPr>
            <a:r>
              <a:rPr lang="en-US" sz="2800" dirty="0">
                <a:latin typeface="+mj-lt"/>
              </a:rPr>
              <a:t>Introduction</a:t>
            </a:r>
          </a:p>
          <a:p>
            <a:pPr marL="342900" indent="-342900">
              <a:buFont typeface="Wingdings" panose="05000000000000000000" pitchFamily="2" charset="2"/>
              <a:buChar char="§"/>
            </a:pPr>
            <a:r>
              <a:rPr lang="en-US" sz="2800" dirty="0">
                <a:latin typeface="+mj-lt"/>
              </a:rPr>
              <a:t>The concept of urban regeneration and renewal</a:t>
            </a:r>
          </a:p>
          <a:p>
            <a:pPr marL="342900" indent="-342900">
              <a:buFont typeface="Wingdings" panose="05000000000000000000" pitchFamily="2" charset="2"/>
              <a:buChar char="§"/>
            </a:pPr>
            <a:r>
              <a:rPr lang="en-US" sz="2800" dirty="0">
                <a:latin typeface="+mj-lt"/>
              </a:rPr>
              <a:t>SDG for cities</a:t>
            </a:r>
          </a:p>
          <a:p>
            <a:pPr marL="342900" indent="-342900">
              <a:buFont typeface="Wingdings" panose="05000000000000000000" pitchFamily="2" charset="2"/>
              <a:buChar char="§"/>
            </a:pPr>
            <a:r>
              <a:rPr lang="en-US" sz="2800" dirty="0">
                <a:latin typeface="+mj-lt"/>
              </a:rPr>
              <a:t>Study area </a:t>
            </a:r>
          </a:p>
          <a:p>
            <a:pPr marL="342900" indent="-342900">
              <a:buFont typeface="Wingdings" panose="05000000000000000000" pitchFamily="2" charset="2"/>
              <a:buChar char="§"/>
            </a:pPr>
            <a:r>
              <a:rPr lang="en-US" sz="2800" dirty="0">
                <a:latin typeface="+mj-lt"/>
              </a:rPr>
              <a:t>Nature of Problem</a:t>
            </a:r>
          </a:p>
          <a:p>
            <a:pPr marL="342900" indent="-342900">
              <a:buFont typeface="Wingdings" panose="05000000000000000000" pitchFamily="2" charset="2"/>
              <a:buChar char="§"/>
            </a:pPr>
            <a:r>
              <a:rPr lang="en-US" sz="2800" dirty="0">
                <a:latin typeface="+mj-lt"/>
              </a:rPr>
              <a:t>Findings and discussion</a:t>
            </a:r>
          </a:p>
          <a:p>
            <a:pPr marL="342900" indent="-342900">
              <a:buFont typeface="Wingdings" panose="05000000000000000000" pitchFamily="2" charset="2"/>
              <a:buChar char="§"/>
            </a:pPr>
            <a:r>
              <a:rPr lang="en-US" sz="2800" dirty="0">
                <a:latin typeface="+mj-lt"/>
              </a:rPr>
              <a:t>Conclusion</a:t>
            </a:r>
          </a:p>
          <a:p>
            <a:pPr marL="342900" indent="-342900">
              <a:buFont typeface="Wingdings" panose="05000000000000000000" pitchFamily="2" charset="2"/>
              <a:buChar char="§"/>
            </a:pPr>
            <a:r>
              <a:rPr lang="en-US" sz="2800" dirty="0">
                <a:latin typeface="+mj-lt"/>
              </a:rPr>
              <a:t>Acknowledgement</a:t>
            </a:r>
          </a:p>
        </p:txBody>
      </p:sp>
      <p:pic>
        <p:nvPicPr>
          <p:cNvPr id="2" name="Picture 1">
            <a:extLst>
              <a:ext uri="{FF2B5EF4-FFF2-40B4-BE49-F238E27FC236}">
                <a16:creationId xmlns:a16="http://schemas.microsoft.com/office/drawing/2014/main" id="{DFE8DC5E-BA7B-43C0-8672-53AE33F338B9}"/>
              </a:ext>
            </a:extLst>
          </p:cNvPr>
          <p:cNvPicPr>
            <a:picLocks noChangeAspect="1"/>
          </p:cNvPicPr>
          <p:nvPr/>
        </p:nvPicPr>
        <p:blipFill>
          <a:blip r:embed="rId3"/>
          <a:stretch>
            <a:fillRect/>
          </a:stretch>
        </p:blipFill>
        <p:spPr>
          <a:xfrm>
            <a:off x="189350" y="1534597"/>
            <a:ext cx="5723161" cy="3970311"/>
          </a:xfrm>
          <a:prstGeom prst="rect">
            <a:avLst/>
          </a:prstGeom>
        </p:spPr>
      </p:pic>
    </p:spTree>
    <p:extLst>
      <p:ext uri="{BB962C8B-B14F-4D97-AF65-F5344CB8AC3E}">
        <p14:creationId xmlns:p14="http://schemas.microsoft.com/office/powerpoint/2010/main" val="19476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Findings and discussion</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461665"/>
          </a:xfrm>
          <a:prstGeom prst="rect">
            <a:avLst/>
          </a:prstGeom>
        </p:spPr>
        <p:txBody>
          <a:bodyPr wrap="square">
            <a:spAutoFit/>
          </a:bodyPr>
          <a:lstStyle/>
          <a:p>
            <a:endParaRPr lang="en-ZA" sz="2400" b="1"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863F6B27-BF6F-4F7B-B45E-430D1C71AD6E}"/>
              </a:ext>
            </a:extLst>
          </p:cNvPr>
          <p:cNvSpPr/>
          <p:nvPr/>
        </p:nvSpPr>
        <p:spPr>
          <a:xfrm>
            <a:off x="166255" y="786785"/>
            <a:ext cx="11563928" cy="5755422"/>
          </a:xfrm>
          <a:prstGeom prst="rect">
            <a:avLst/>
          </a:prstGeom>
        </p:spPr>
        <p:txBody>
          <a:bodyPr wrap="square">
            <a:spAutoFit/>
          </a:bodyPr>
          <a:lstStyle/>
          <a:p>
            <a:pPr marL="457200" indent="-457200">
              <a:buFont typeface="Wingdings" panose="05000000000000000000" pitchFamily="2" charset="2"/>
              <a:buChar char="§"/>
            </a:pPr>
            <a:r>
              <a:rPr lang="en-ZA" sz="2300" dirty="0"/>
              <a:t>Disregard to the SNC Lavalin study /UNDP</a:t>
            </a:r>
          </a:p>
          <a:p>
            <a:pPr marL="457200" indent="-457200">
              <a:buFont typeface="Wingdings" panose="05000000000000000000" pitchFamily="2" charset="2"/>
              <a:buChar char="§"/>
            </a:pPr>
            <a:r>
              <a:rPr lang="en-ZA" sz="2300" dirty="0">
                <a:solidFill>
                  <a:srgbClr val="FF0000"/>
                </a:solidFill>
              </a:rPr>
              <a:t>1980-2000 Development guide and plans were not followed </a:t>
            </a:r>
            <a:endParaRPr lang="en-ZA" sz="2300" dirty="0"/>
          </a:p>
          <a:p>
            <a:pPr marL="457200" indent="-457200">
              <a:buFont typeface="Wingdings" panose="05000000000000000000" pitchFamily="2" charset="2"/>
              <a:buChar char="§"/>
            </a:pPr>
            <a:r>
              <a:rPr lang="en-ZA" sz="2300" dirty="0"/>
              <a:t>military incursion with little or no regard for urban development and planning </a:t>
            </a:r>
          </a:p>
          <a:p>
            <a:pPr marL="457200" indent="-457200">
              <a:buFont typeface="Wingdings" panose="05000000000000000000" pitchFamily="2" charset="2"/>
              <a:buChar char="§"/>
            </a:pPr>
            <a:r>
              <a:rPr lang="en-ZA" sz="2300" dirty="0"/>
              <a:t>Challenges of Urban renewal  </a:t>
            </a:r>
          </a:p>
          <a:p>
            <a:pPr marL="914400" lvl="1" indent="-457200">
              <a:buFont typeface="Wingdings" panose="05000000000000000000" pitchFamily="2" charset="2"/>
              <a:buChar char="§"/>
            </a:pPr>
            <a:r>
              <a:rPr lang="en-ZA" sz="2300" dirty="0"/>
              <a:t>Funding / Budget capture</a:t>
            </a:r>
          </a:p>
          <a:p>
            <a:pPr marL="914400" lvl="1" indent="-457200">
              <a:buFont typeface="Wingdings" panose="05000000000000000000" pitchFamily="2" charset="2"/>
              <a:buChar char="§"/>
            </a:pPr>
            <a:r>
              <a:rPr lang="en-ZA" sz="2300" dirty="0"/>
              <a:t>Lack of trust in government based on previous experience</a:t>
            </a:r>
          </a:p>
          <a:p>
            <a:pPr marL="914400" lvl="1" indent="-457200">
              <a:buFont typeface="Wingdings" panose="05000000000000000000" pitchFamily="2" charset="2"/>
              <a:buChar char="§"/>
            </a:pPr>
            <a:r>
              <a:rPr lang="en-ZA" sz="2300" dirty="0"/>
              <a:t>Land Tenure System</a:t>
            </a:r>
          </a:p>
          <a:p>
            <a:pPr marL="457200" indent="-457200">
              <a:buFont typeface="Wingdings" panose="05000000000000000000" pitchFamily="2" charset="2"/>
              <a:buChar char="§"/>
            </a:pPr>
            <a:r>
              <a:rPr lang="en-ZA" sz="2300" dirty="0">
                <a:solidFill>
                  <a:srgbClr val="FF0000"/>
                </a:solidFill>
              </a:rPr>
              <a:t>Level of responsiveness to urban regeneration drive</a:t>
            </a:r>
          </a:p>
          <a:p>
            <a:pPr marL="914400" lvl="1" indent="-457200">
              <a:buFont typeface="Wingdings" panose="05000000000000000000" pitchFamily="2" charset="2"/>
              <a:buChar char="§"/>
            </a:pPr>
            <a:r>
              <a:rPr lang="en-US" sz="2300" dirty="0"/>
              <a:t>The government’s  body-language is </a:t>
            </a:r>
          </a:p>
          <a:p>
            <a:pPr marL="1371600" lvl="2" indent="-457200">
              <a:buFont typeface="Wingdings" panose="05000000000000000000" pitchFamily="2" charset="2"/>
              <a:buChar char="§"/>
            </a:pPr>
            <a:r>
              <a:rPr lang="en-US" sz="2300" dirty="0"/>
              <a:t>anti-slum</a:t>
            </a:r>
          </a:p>
          <a:p>
            <a:pPr marL="1371600" lvl="2" indent="-457200">
              <a:buFont typeface="Wingdings" panose="05000000000000000000" pitchFamily="2" charset="2"/>
              <a:buChar char="§"/>
            </a:pPr>
            <a:r>
              <a:rPr lang="en-ZA" sz="2300" dirty="0"/>
              <a:t>has been towards making the city look attractive for investors. </a:t>
            </a:r>
          </a:p>
          <a:p>
            <a:pPr lvl="2"/>
            <a:r>
              <a:rPr lang="en-ZA" sz="2300" dirty="0">
                <a:solidFill>
                  <a:srgbClr val="FF0000"/>
                </a:solidFill>
              </a:rPr>
              <a:t>Projects</a:t>
            </a:r>
          </a:p>
          <a:p>
            <a:pPr marL="1371600" lvl="2" indent="-457200">
              <a:buFont typeface="Wingdings" panose="05000000000000000000" pitchFamily="2" charset="2"/>
              <a:buChar char="§"/>
            </a:pPr>
            <a:r>
              <a:rPr lang="en-ZA" sz="2300" dirty="0" err="1"/>
              <a:t>Eko</a:t>
            </a:r>
            <a:r>
              <a:rPr lang="en-ZA" sz="2300" dirty="0"/>
              <a:t> Atlantic City, Lekki Free Trade Zone, Bus Rapid Transport project </a:t>
            </a:r>
          </a:p>
          <a:p>
            <a:pPr marL="1371600" lvl="2" indent="-457200">
              <a:buFont typeface="Wingdings" panose="05000000000000000000" pitchFamily="2" charset="2"/>
              <a:buChar char="§"/>
            </a:pPr>
            <a:r>
              <a:rPr lang="en-ZA" sz="2300" dirty="0"/>
              <a:t>Housing projects, Ongoing construction of Blue and Red Rail lines</a:t>
            </a:r>
          </a:p>
          <a:p>
            <a:pPr marL="914400" lvl="1" indent="-457200">
              <a:buFont typeface="Wingdings" panose="05000000000000000000" pitchFamily="2" charset="2"/>
              <a:buChar char="§"/>
            </a:pPr>
            <a:endParaRPr lang="en-ZA" sz="2300" dirty="0"/>
          </a:p>
          <a:p>
            <a:pPr lvl="1"/>
            <a:endParaRPr lang="en-ZA" sz="2300" dirty="0"/>
          </a:p>
        </p:txBody>
      </p:sp>
    </p:spTree>
    <p:extLst>
      <p:ext uri="{BB962C8B-B14F-4D97-AF65-F5344CB8AC3E}">
        <p14:creationId xmlns:p14="http://schemas.microsoft.com/office/powerpoint/2010/main" val="79817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Findings and discussion</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461665"/>
          </a:xfrm>
          <a:prstGeom prst="rect">
            <a:avLst/>
          </a:prstGeom>
        </p:spPr>
        <p:txBody>
          <a:bodyPr wrap="square">
            <a:spAutoFit/>
          </a:bodyPr>
          <a:lstStyle/>
          <a:p>
            <a:endParaRPr lang="en-ZA" sz="2400" b="1"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863F6B27-BF6F-4F7B-B45E-430D1C71AD6E}"/>
              </a:ext>
            </a:extLst>
          </p:cNvPr>
          <p:cNvSpPr/>
          <p:nvPr/>
        </p:nvSpPr>
        <p:spPr>
          <a:xfrm>
            <a:off x="166255" y="786785"/>
            <a:ext cx="11563928" cy="5401479"/>
          </a:xfrm>
          <a:prstGeom prst="rect">
            <a:avLst/>
          </a:prstGeom>
        </p:spPr>
        <p:txBody>
          <a:bodyPr wrap="square">
            <a:spAutoFit/>
          </a:bodyPr>
          <a:lstStyle/>
          <a:p>
            <a:r>
              <a:rPr lang="en-ZA" sz="2300" dirty="0">
                <a:solidFill>
                  <a:srgbClr val="FF0000"/>
                </a:solidFill>
              </a:rPr>
              <a:t>Level of responsiveness to urban regeneration drive</a:t>
            </a:r>
          </a:p>
          <a:p>
            <a:r>
              <a:rPr lang="en-ZA" sz="2300" i="1" dirty="0"/>
              <a:t>“until the city vision includes catering to the needs and the potentials within that demographic majority, then our processes and policies will continue to be skewed” because of our peculiarity and teeming population (Respondent C1).</a:t>
            </a:r>
            <a:endParaRPr lang="en-ZA" sz="2300" dirty="0"/>
          </a:p>
          <a:p>
            <a:r>
              <a:rPr lang="en-ZA" sz="2300" b="1" i="1" dirty="0"/>
              <a:t> </a:t>
            </a:r>
            <a:endParaRPr lang="en-ZA" sz="2300" dirty="0"/>
          </a:p>
          <a:p>
            <a:r>
              <a:rPr lang="en-ZA" sz="2300" i="1" dirty="0"/>
              <a:t>“, the only approach we have seen government taking in Lagos when it comes to slums and informal settlements is to demolish or ignore them, even though there seem to be some changes in that regards”</a:t>
            </a:r>
            <a:r>
              <a:rPr lang="en-ZA" sz="2300" dirty="0"/>
              <a:t> (Respondent D1).</a:t>
            </a:r>
          </a:p>
          <a:p>
            <a:r>
              <a:rPr lang="en-ZA" sz="2300" dirty="0"/>
              <a:t> </a:t>
            </a:r>
          </a:p>
          <a:p>
            <a:r>
              <a:rPr lang="en-ZA" sz="2300" i="1" dirty="0"/>
              <a:t>“government’s policy reflection on the housing situation in Lagos State which is inadequate, as it were, consists more in unending stories of regeneration, lacks historical data on planning and development, lacks disaggregated data on communities in Lagos, regeneration is not based on the principles of integration and inclusion, …(which) lacks a housing delivery structure to accommodate the low-income groups”</a:t>
            </a:r>
            <a:r>
              <a:rPr lang="en-ZA" sz="2300" dirty="0"/>
              <a:t> (Oshodi, 2016).</a:t>
            </a:r>
          </a:p>
        </p:txBody>
      </p:sp>
    </p:spTree>
    <p:extLst>
      <p:ext uri="{BB962C8B-B14F-4D97-AF65-F5344CB8AC3E}">
        <p14:creationId xmlns:p14="http://schemas.microsoft.com/office/powerpoint/2010/main" val="426385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85000" lnSpcReduction="20000"/>
          </a:bodyPr>
          <a:lstStyle/>
          <a:p>
            <a:r>
              <a:rPr lang="en-ZA" sz="3600" b="1" dirty="0">
                <a:solidFill>
                  <a:schemeClr val="tx1"/>
                </a:solidFill>
                <a:latin typeface="+mj-lt"/>
              </a:rPr>
              <a:t>Conclusion</a:t>
            </a: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73FA0AA-1489-499D-AFB7-C7D0FD612EF4}"/>
              </a:ext>
            </a:extLst>
          </p:cNvPr>
          <p:cNvSpPr/>
          <p:nvPr/>
        </p:nvSpPr>
        <p:spPr>
          <a:xfrm>
            <a:off x="341745" y="797574"/>
            <a:ext cx="11563928" cy="461665"/>
          </a:xfrm>
          <a:prstGeom prst="rect">
            <a:avLst/>
          </a:prstGeom>
        </p:spPr>
        <p:txBody>
          <a:bodyPr wrap="square">
            <a:spAutoFit/>
          </a:bodyPr>
          <a:lstStyle/>
          <a:p>
            <a:endParaRPr lang="en-ZA" sz="2400" b="1"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863F6B27-BF6F-4F7B-B45E-430D1C71AD6E}"/>
              </a:ext>
            </a:extLst>
          </p:cNvPr>
          <p:cNvSpPr/>
          <p:nvPr/>
        </p:nvSpPr>
        <p:spPr>
          <a:xfrm>
            <a:off x="166255" y="786785"/>
            <a:ext cx="11563928" cy="5601533"/>
          </a:xfrm>
          <a:prstGeom prst="rect">
            <a:avLst/>
          </a:prstGeom>
        </p:spPr>
        <p:txBody>
          <a:bodyPr wrap="square">
            <a:spAutoFit/>
          </a:bodyPr>
          <a:lstStyle/>
          <a:p>
            <a:pPr marL="342900" indent="-342900">
              <a:buFont typeface="Wingdings" panose="05000000000000000000" pitchFamily="2" charset="2"/>
              <a:buChar char="§"/>
            </a:pPr>
            <a:r>
              <a:rPr lang="en-ZA" sz="2400" dirty="0"/>
              <a:t>LASURA and MOH are overwhelmed in addressing the issues of slums &amp; housing</a:t>
            </a:r>
          </a:p>
          <a:p>
            <a:pPr marL="342900" indent="-342900">
              <a:buFont typeface="Wingdings" panose="05000000000000000000" pitchFamily="2" charset="2"/>
              <a:buChar char="§"/>
            </a:pPr>
            <a:r>
              <a:rPr lang="en-ZA" sz="2400" dirty="0"/>
              <a:t>The city’s regenerative approach is driven by the pursuit of economic interests </a:t>
            </a:r>
            <a:r>
              <a:rPr lang="en-ZA" sz="2400" dirty="0">
                <a:solidFill>
                  <a:srgbClr val="FF0000"/>
                </a:solidFill>
              </a:rPr>
              <a:t>as against ensuring inclusivity, access to affordable housing and basic infrastructure</a:t>
            </a:r>
            <a:r>
              <a:rPr lang="en-ZA" sz="2400" dirty="0"/>
              <a:t>. </a:t>
            </a:r>
          </a:p>
          <a:p>
            <a:pPr marL="342900" indent="-342900">
              <a:buFont typeface="Wingdings" panose="05000000000000000000" pitchFamily="2" charset="2"/>
              <a:buChar char="§"/>
            </a:pPr>
            <a:r>
              <a:rPr lang="en-ZA" sz="2400" dirty="0"/>
              <a:t>conflict in rationality between economic improvement vs social well-being  </a:t>
            </a:r>
          </a:p>
          <a:p>
            <a:pPr marL="342900" indent="-342900">
              <a:buFont typeface="Wingdings" panose="05000000000000000000" pitchFamily="2" charset="2"/>
              <a:buChar char="§"/>
            </a:pPr>
            <a:r>
              <a:rPr lang="en-ZA" sz="2400" dirty="0"/>
              <a:t>urban planning processes adopted in the global South sometimes “serve to promote social and spatial exclusion, are anti-poor, and are doing little to secure environmental sustainability”. Watson (2009:151).</a:t>
            </a:r>
          </a:p>
          <a:p>
            <a:pPr marL="342900" indent="-342900">
              <a:buFont typeface="Wingdings" panose="05000000000000000000" pitchFamily="2" charset="2"/>
              <a:buChar char="§"/>
            </a:pPr>
            <a:r>
              <a:rPr lang="en-ZA" sz="2400" dirty="0"/>
              <a:t>…to make Lagos state “Africa’s Model Mega City and Global Economic and Financial Hub” (Lagos State Vision) … need for human face to align with the SDGs.</a:t>
            </a:r>
          </a:p>
          <a:p>
            <a:pPr marL="342900" indent="-342900">
              <a:buFont typeface="Wingdings" panose="05000000000000000000" pitchFamily="2" charset="2"/>
              <a:buChar char="§"/>
            </a:pPr>
            <a:r>
              <a:rPr lang="en-ZA" sz="2400" dirty="0"/>
              <a:t>Need for co-production in solving urban-related issues to promote inclusivity and protection of livelihood for the urban poor.</a:t>
            </a:r>
          </a:p>
          <a:p>
            <a:pPr marL="342900" indent="-342900">
              <a:buFont typeface="Wingdings" panose="05000000000000000000" pitchFamily="2" charset="2"/>
              <a:buChar char="§"/>
            </a:pPr>
            <a:endParaRPr lang="en-ZA" sz="2200" dirty="0"/>
          </a:p>
        </p:txBody>
      </p:sp>
    </p:spTree>
    <p:extLst>
      <p:ext uri="{BB962C8B-B14F-4D97-AF65-F5344CB8AC3E}">
        <p14:creationId xmlns:p14="http://schemas.microsoft.com/office/powerpoint/2010/main" val="219332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r>
              <a:rPr lang="en-ZA" sz="5900" b="1" dirty="0">
                <a:solidFill>
                  <a:schemeClr val="tx1"/>
                </a:solidFill>
                <a:latin typeface="+mj-lt"/>
              </a:rPr>
              <a:t>List of references</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A751127-DB7C-42F8-AE83-BF3E052564BE}"/>
              </a:ext>
            </a:extLst>
          </p:cNvPr>
          <p:cNvSpPr/>
          <p:nvPr/>
        </p:nvSpPr>
        <p:spPr>
          <a:xfrm>
            <a:off x="32332" y="628088"/>
            <a:ext cx="11896436" cy="6494085"/>
          </a:xfrm>
          <a:prstGeom prst="rect">
            <a:avLst/>
          </a:prstGeom>
        </p:spPr>
        <p:txBody>
          <a:bodyPr wrap="square">
            <a:spAutoFit/>
          </a:bodyPr>
          <a:lstStyle/>
          <a:p>
            <a:r>
              <a:rPr lang="en-ZA" sz="1600" dirty="0">
                <a:ea typeface="Calibri" panose="020F0502020204030204" pitchFamily="34" charset="0"/>
                <a:cs typeface="Times New Roman" panose="02020603050405020304" pitchFamily="18" charset="0"/>
              </a:rPr>
              <a:t>Daramola, A. and </a:t>
            </a:r>
            <a:r>
              <a:rPr lang="en-ZA" sz="1600" dirty="0" err="1">
                <a:ea typeface="Calibri" panose="020F0502020204030204" pitchFamily="34" charset="0"/>
                <a:cs typeface="Times New Roman" panose="02020603050405020304" pitchFamily="18" charset="0"/>
              </a:rPr>
              <a:t>Ibem</a:t>
            </a:r>
            <a:r>
              <a:rPr lang="en-ZA" sz="1600" dirty="0">
                <a:ea typeface="Calibri" panose="020F0502020204030204" pitchFamily="34" charset="0"/>
                <a:cs typeface="Times New Roman" panose="02020603050405020304" pitchFamily="18" charset="0"/>
              </a:rPr>
              <a:t>, E.O., 2010. Urban environmental problems in Nigeria: Implications for sustainable development. </a:t>
            </a:r>
            <a:r>
              <a:rPr lang="en-ZA" sz="1600" i="1" dirty="0">
                <a:ea typeface="Calibri" panose="020F0502020204030204" pitchFamily="34" charset="0"/>
                <a:cs typeface="Times New Roman" panose="02020603050405020304" pitchFamily="18" charset="0"/>
              </a:rPr>
              <a:t>Journal of Sustainable Development in Africa</a:t>
            </a:r>
            <a:r>
              <a:rPr lang="en-ZA" sz="1600" dirty="0">
                <a:ea typeface="Calibri" panose="020F0502020204030204" pitchFamily="34" charset="0"/>
                <a:cs typeface="Times New Roman" panose="02020603050405020304" pitchFamily="18" charset="0"/>
              </a:rPr>
              <a:t>, 12(1), pp.124–145.</a:t>
            </a:r>
          </a:p>
          <a:p>
            <a:r>
              <a:rPr lang="en-ZA" sz="1600" dirty="0"/>
              <a:t>Granger, R., 2010. What now for urban regeneration? In: </a:t>
            </a:r>
            <a:r>
              <a:rPr lang="en-ZA" sz="1600" i="1" dirty="0"/>
              <a:t>Proceedings of the ICE-Urban Design and Planning, 163,1</a:t>
            </a:r>
            <a:r>
              <a:rPr lang="en-ZA" sz="1600" dirty="0"/>
              <a:t>. pp.9–16.</a:t>
            </a:r>
          </a:p>
          <a:p>
            <a:r>
              <a:rPr lang="en-ZA" sz="1600" dirty="0" err="1">
                <a:ea typeface="Calibri" panose="020F0502020204030204" pitchFamily="34" charset="0"/>
                <a:cs typeface="Times New Roman" panose="02020603050405020304" pitchFamily="18" charset="0"/>
              </a:rPr>
              <a:t>Hardoy</a:t>
            </a:r>
            <a:r>
              <a:rPr lang="en-ZA" sz="1600" dirty="0">
                <a:ea typeface="Calibri" panose="020F0502020204030204" pitchFamily="34" charset="0"/>
                <a:cs typeface="Times New Roman" panose="02020603050405020304" pitchFamily="18" charset="0"/>
              </a:rPr>
              <a:t>, J. and Satterthwaite, D., 2014. </a:t>
            </a:r>
            <a:r>
              <a:rPr lang="en-ZA" sz="1600" i="1" dirty="0">
                <a:ea typeface="Calibri" panose="020F0502020204030204" pitchFamily="34" charset="0"/>
                <a:cs typeface="Times New Roman" panose="02020603050405020304" pitchFamily="18" charset="0"/>
              </a:rPr>
              <a:t>Squatter citizen: life in the urban third world</a:t>
            </a:r>
            <a:r>
              <a:rPr lang="en-ZA" sz="1600" dirty="0">
                <a:ea typeface="Calibri" panose="020F0502020204030204" pitchFamily="34" charset="0"/>
                <a:cs typeface="Times New Roman" panose="02020603050405020304" pitchFamily="18" charset="0"/>
              </a:rPr>
              <a:t>. Routledge.</a:t>
            </a:r>
          </a:p>
          <a:p>
            <a:r>
              <a:rPr lang="en-ZA" sz="1600" dirty="0" err="1"/>
              <a:t>Huchzermeyer</a:t>
            </a:r>
            <a:r>
              <a:rPr lang="en-ZA" sz="1600" dirty="0"/>
              <a:t>, M., 2008. Housing in informal settlements: A disjuncture between policy and implementation. </a:t>
            </a:r>
            <a:r>
              <a:rPr lang="en-ZA" sz="1600" i="1" dirty="0"/>
              <a:t>Risk and opportunity</a:t>
            </a:r>
            <a:r>
              <a:rPr lang="en-ZA" sz="1600" dirty="0"/>
              <a:t>, pp.94–101.</a:t>
            </a:r>
            <a:endParaRPr lang="en-ZA" sz="1600" dirty="0">
              <a:ea typeface="Calibri" panose="020F0502020204030204" pitchFamily="34" charset="0"/>
              <a:cs typeface="Times New Roman" panose="02020603050405020304" pitchFamily="18" charset="0"/>
            </a:endParaRPr>
          </a:p>
          <a:p>
            <a:r>
              <a:rPr lang="en-ZA" sz="1600" dirty="0"/>
              <a:t>Klopp, J.M. and </a:t>
            </a:r>
            <a:r>
              <a:rPr lang="en-ZA" sz="1600" dirty="0" err="1"/>
              <a:t>Petretta</a:t>
            </a:r>
            <a:r>
              <a:rPr lang="en-ZA" sz="1600" dirty="0"/>
              <a:t>, D.L., 2017. The urban sustainable development goal: Indicators, complexity and the politics of measuring cities. </a:t>
            </a:r>
            <a:r>
              <a:rPr lang="en-ZA" sz="1600" i="1" dirty="0"/>
              <a:t>Cities</a:t>
            </a:r>
            <a:r>
              <a:rPr lang="en-ZA" sz="1600" dirty="0"/>
              <a:t>, 63, pp.92–97.</a:t>
            </a:r>
            <a:endParaRPr lang="en-ZA" sz="1600" dirty="0">
              <a:ea typeface="Calibri" panose="020F0502020204030204" pitchFamily="34" charset="0"/>
              <a:cs typeface="Times New Roman" panose="02020603050405020304" pitchFamily="18" charset="0"/>
            </a:endParaRPr>
          </a:p>
          <a:p>
            <a:r>
              <a:rPr lang="en-ZA" sz="1600" dirty="0" err="1"/>
              <a:t>Mabogunje</a:t>
            </a:r>
            <a:r>
              <a:rPr lang="en-ZA" sz="1600" dirty="0"/>
              <a:t>, A.L., 1990. Urban Planning and the Post-Colonial State in Africa: A Research Overview 1. </a:t>
            </a:r>
            <a:r>
              <a:rPr lang="en-ZA" sz="1600" i="1" dirty="0"/>
              <a:t>African Studies Review</a:t>
            </a:r>
            <a:r>
              <a:rPr lang="en-ZA" sz="1600" dirty="0"/>
              <a:t>, 33(2), pp.121–203.</a:t>
            </a:r>
          </a:p>
          <a:p>
            <a:r>
              <a:rPr lang="en-ZA" sz="1600" dirty="0"/>
              <a:t>Parnell, S., 2016. Defining a Global Urban Development Agenda. </a:t>
            </a:r>
            <a:r>
              <a:rPr lang="en-ZA" sz="1600" i="1" dirty="0"/>
              <a:t>World Development</a:t>
            </a:r>
            <a:r>
              <a:rPr lang="en-ZA" sz="1600" dirty="0"/>
              <a:t>, 78, pp.529–540.</a:t>
            </a:r>
          </a:p>
          <a:p>
            <a:r>
              <a:rPr lang="en-ZA" sz="1600" i="1" dirty="0"/>
              <a:t>Population Prospects The 2017 Revision: The 2017 Revision, Key Findings and Advance Tables. Working Paper No. ESA/P/WP/248</a:t>
            </a:r>
            <a:r>
              <a:rPr lang="en-ZA" sz="1600" dirty="0"/>
              <a:t>.</a:t>
            </a:r>
          </a:p>
          <a:p>
            <a:r>
              <a:rPr lang="en-ZA" sz="1600" dirty="0"/>
              <a:t>Roberts, P., 2000. The evolution, definition and purpose of urban regeneration. </a:t>
            </a:r>
            <a:r>
              <a:rPr lang="en-ZA" sz="1600" i="1" dirty="0"/>
              <a:t>Urban regeneration</a:t>
            </a:r>
            <a:r>
              <a:rPr lang="en-ZA" sz="1600" dirty="0"/>
              <a:t>, pp.9–36.</a:t>
            </a:r>
          </a:p>
          <a:p>
            <a:r>
              <a:rPr lang="en-ZA" sz="1600" dirty="0"/>
              <a:t>UN-Habitat, 2015. </a:t>
            </a:r>
            <a:r>
              <a:rPr lang="en-ZA" sz="1600" i="1" dirty="0"/>
              <a:t>Transforming our world, the 2030 agenda for sustainable development</a:t>
            </a:r>
            <a:r>
              <a:rPr lang="en-ZA" sz="1600" dirty="0"/>
              <a:t>.</a:t>
            </a:r>
          </a:p>
          <a:p>
            <a:r>
              <a:rPr lang="en-ZA" sz="1600" dirty="0"/>
              <a:t>Valencia, S.C., Simon, D., </a:t>
            </a:r>
            <a:r>
              <a:rPr lang="en-ZA" sz="1600" dirty="0" err="1"/>
              <a:t>Croese</a:t>
            </a:r>
            <a:r>
              <a:rPr lang="en-ZA" sz="1600" dirty="0"/>
              <a:t>, S., Nordqvist, J., </a:t>
            </a:r>
            <a:r>
              <a:rPr lang="en-ZA" sz="1600" dirty="0" err="1"/>
              <a:t>Oloko</a:t>
            </a:r>
            <a:r>
              <a:rPr lang="en-ZA" sz="1600" dirty="0"/>
              <a:t>, M., Sharma, T., Taylor Buck, N. and Versace, I., 2019. Adapting the Sustainable Development Goals and the New Urban Agenda to the city level: Initial reflections from a comparative research project. </a:t>
            </a:r>
            <a:r>
              <a:rPr lang="en-ZA" sz="1600" i="1" dirty="0"/>
              <a:t>International Journal of Urban Sustainable Development</a:t>
            </a:r>
            <a:r>
              <a:rPr lang="en-ZA" sz="1600" dirty="0"/>
              <a:t>, 11(1), pp.4–23.</a:t>
            </a:r>
          </a:p>
          <a:p>
            <a:r>
              <a:rPr lang="en-ZA" sz="1600" dirty="0"/>
              <a:t>Watson, V., 2009. ‘The planned city sweeps the poor away…’: Urban planning and 21st century urbanisation. </a:t>
            </a:r>
            <a:r>
              <a:rPr lang="en-ZA" sz="1600" i="1" dirty="0"/>
              <a:t>Progress in Planning</a:t>
            </a:r>
            <a:r>
              <a:rPr lang="en-ZA" sz="1600" dirty="0"/>
              <a:t>, 72(3), pp.151–193.</a:t>
            </a:r>
          </a:p>
          <a:p>
            <a:r>
              <a:rPr lang="en-ZA" sz="1600" dirty="0"/>
              <a:t>Zheng, H., Shen, G. and Wang, H., 2014. A review of recent studies on sustainable urban renewal. </a:t>
            </a:r>
            <a:r>
              <a:rPr lang="en-ZA" sz="1600" i="1" dirty="0"/>
              <a:t>Habitat International</a:t>
            </a:r>
            <a:r>
              <a:rPr lang="en-ZA" sz="1600" dirty="0"/>
              <a:t>, 41, pp.272–279.</a:t>
            </a:r>
          </a:p>
          <a:p>
            <a:r>
              <a:rPr lang="en-ZA" sz="1600" dirty="0"/>
              <a:t>Zipp, S., 2013. The Roots and Routes of Urban Renewal. </a:t>
            </a:r>
            <a:r>
              <a:rPr lang="en-ZA" sz="1600" i="1" dirty="0"/>
              <a:t>Journal of Urban History</a:t>
            </a:r>
            <a:r>
              <a:rPr lang="en-ZA" sz="1600" dirty="0"/>
              <a:t>, 39(3), pp.366–391.</a:t>
            </a:r>
          </a:p>
          <a:p>
            <a:endParaRPr lang="en-ZA" sz="1600" dirty="0"/>
          </a:p>
          <a:p>
            <a:endParaRPr lang="en-Z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68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pPr algn="ctr"/>
            <a:r>
              <a:rPr lang="en-ZA" sz="5900" b="1" dirty="0">
                <a:solidFill>
                  <a:schemeClr val="tx1"/>
                </a:solidFill>
                <a:latin typeface="+mj-lt"/>
              </a:rPr>
              <a:t>Acknowledgement</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1A127D9-E700-4ACC-9C72-E658E84821F8}"/>
              </a:ext>
            </a:extLst>
          </p:cNvPr>
          <p:cNvSpPr/>
          <p:nvPr/>
        </p:nvSpPr>
        <p:spPr>
          <a:xfrm>
            <a:off x="360218" y="943647"/>
            <a:ext cx="10963563" cy="4832092"/>
          </a:xfrm>
          <a:prstGeom prst="rect">
            <a:avLst/>
          </a:prstGeom>
        </p:spPr>
        <p:txBody>
          <a:bodyPr wrap="square">
            <a:spAutoFit/>
          </a:bodyPr>
          <a:lstStyle/>
          <a:p>
            <a:r>
              <a:rPr lang="en-ZA" sz="2800" dirty="0"/>
              <a:t>-</a:t>
            </a:r>
            <a:r>
              <a:rPr lang="en-US" sz="2800" dirty="0"/>
              <a:t>African Centre for Cities International Urban Conference, Cape Town </a:t>
            </a:r>
          </a:p>
          <a:p>
            <a:endParaRPr lang="en-US" sz="2800" dirty="0"/>
          </a:p>
          <a:p>
            <a:r>
              <a:rPr lang="en-US" sz="2800" dirty="0"/>
              <a:t>-Master of Built Environment in the field of Housing at the University of Witwatersrand Research Report  </a:t>
            </a:r>
          </a:p>
          <a:p>
            <a:endParaRPr lang="en-US" sz="2800" dirty="0"/>
          </a:p>
          <a:p>
            <a:r>
              <a:rPr lang="en-US" sz="2800" dirty="0"/>
              <a:t>-Wits-TUB Urban Lab which was supported and funded by </a:t>
            </a:r>
            <a:r>
              <a:rPr lang="en-ZA" sz="2800" dirty="0"/>
              <a:t>the </a:t>
            </a:r>
            <a:r>
              <a:rPr lang="en-GB" sz="2800" dirty="0"/>
              <a:t>German Academic Exchange Network (DAAD) and Federal Ministry for Economic Cooperation and Development (BMZ). </a:t>
            </a:r>
          </a:p>
          <a:p>
            <a:endParaRPr lang="en-GB" sz="2800" dirty="0"/>
          </a:p>
          <a:p>
            <a:r>
              <a:rPr lang="en-GB" sz="2800" dirty="0"/>
              <a:t>- Board and editors of African Studies Journal</a:t>
            </a:r>
            <a:endParaRPr lang="en-ZA" sz="2800" dirty="0"/>
          </a:p>
        </p:txBody>
      </p:sp>
    </p:spTree>
    <p:extLst>
      <p:ext uri="{BB962C8B-B14F-4D97-AF65-F5344CB8AC3E}">
        <p14:creationId xmlns:p14="http://schemas.microsoft.com/office/powerpoint/2010/main" val="61845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4" name="Rectangle 3">
            <a:extLst>
              <a:ext uri="{FF2B5EF4-FFF2-40B4-BE49-F238E27FC236}">
                <a16:creationId xmlns:a16="http://schemas.microsoft.com/office/drawing/2014/main" id="{AD5FAF3D-BC04-4E2D-AAB1-D1D6ABA595A2}"/>
              </a:ext>
            </a:extLst>
          </p:cNvPr>
          <p:cNvSpPr/>
          <p:nvPr/>
        </p:nvSpPr>
        <p:spPr>
          <a:xfrm>
            <a:off x="3405007" y="2948770"/>
            <a:ext cx="4033476" cy="369332"/>
          </a:xfrm>
          <a:prstGeom prst="rect">
            <a:avLst/>
          </a:prstGeom>
        </p:spPr>
        <p:txBody>
          <a:bodyPr wrap="none">
            <a:spAutoFit/>
          </a:bodyPr>
          <a:lstStyle/>
          <a:p>
            <a:pPr>
              <a:spcBef>
                <a:spcPts val="0"/>
              </a:spcBef>
              <a:spcAft>
                <a:spcPts val="0"/>
              </a:spcAft>
            </a:pPr>
            <a:r>
              <a:rPr lang="en-ZA" b="1"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taiwo.afinowi1@students.wits.ac.za</a:t>
            </a:r>
            <a:endParaRPr lang="en-ZA" b="1" dirty="0">
              <a:solidFill>
                <a:schemeClr val="accent1">
                  <a:lumMod val="60000"/>
                  <a:lumOff val="40000"/>
                </a:schemeClr>
              </a:solidFill>
            </a:endParaRPr>
          </a:p>
        </p:txBody>
      </p:sp>
      <p:sp>
        <p:nvSpPr>
          <p:cNvPr id="5" name="TextBox 4">
            <a:extLst>
              <a:ext uri="{FF2B5EF4-FFF2-40B4-BE49-F238E27FC236}">
                <a16:creationId xmlns:a16="http://schemas.microsoft.com/office/drawing/2014/main" id="{3A52E50E-4742-4ED6-9235-CCE6969D8C07}"/>
              </a:ext>
            </a:extLst>
          </p:cNvPr>
          <p:cNvSpPr txBox="1"/>
          <p:nvPr/>
        </p:nvSpPr>
        <p:spPr>
          <a:xfrm>
            <a:off x="2987963" y="1745672"/>
            <a:ext cx="6216073" cy="523220"/>
          </a:xfrm>
          <a:prstGeom prst="rect">
            <a:avLst/>
          </a:prstGeom>
          <a:noFill/>
        </p:spPr>
        <p:txBody>
          <a:bodyPr wrap="square" rtlCol="0">
            <a:spAutoFit/>
          </a:bodyPr>
          <a:lstStyle/>
          <a:p>
            <a:r>
              <a:rPr lang="en-ZA" sz="2800" dirty="0"/>
              <a:t>Thank you for your attention</a:t>
            </a:r>
          </a:p>
        </p:txBody>
      </p:sp>
    </p:spTree>
    <p:extLst>
      <p:ext uri="{BB962C8B-B14F-4D97-AF65-F5344CB8AC3E}">
        <p14:creationId xmlns:p14="http://schemas.microsoft.com/office/powerpoint/2010/main" val="199427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pPr algn="ctr"/>
            <a:r>
              <a:rPr lang="en-ZA" sz="5900" b="1" dirty="0">
                <a:solidFill>
                  <a:schemeClr val="tx1"/>
                </a:solidFill>
                <a:latin typeface="+mj-lt"/>
              </a:rPr>
              <a:t>Research Project</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1A127D9-E700-4ACC-9C72-E658E84821F8}"/>
              </a:ext>
            </a:extLst>
          </p:cNvPr>
          <p:cNvSpPr/>
          <p:nvPr/>
        </p:nvSpPr>
        <p:spPr>
          <a:xfrm>
            <a:off x="189349" y="1227516"/>
            <a:ext cx="11466941" cy="1384995"/>
          </a:xfrm>
          <a:prstGeom prst="rect">
            <a:avLst/>
          </a:prstGeom>
        </p:spPr>
        <p:txBody>
          <a:bodyPr wrap="square">
            <a:spAutoFit/>
          </a:bodyPr>
          <a:lstStyle/>
          <a:p>
            <a:r>
              <a:rPr lang="en-ZA" sz="2800" dirty="0">
                <a:latin typeface="+mj-lt"/>
              </a:rPr>
              <a:t>to appraise the level of government’s responsiveness in the city of Lagos towards urban regeneration in line with SDGs to address urban housing and infrastructure towards the urban poor.</a:t>
            </a:r>
          </a:p>
        </p:txBody>
      </p:sp>
      <p:sp>
        <p:nvSpPr>
          <p:cNvPr id="10" name="Rectangle 9">
            <a:extLst>
              <a:ext uri="{FF2B5EF4-FFF2-40B4-BE49-F238E27FC236}">
                <a16:creationId xmlns:a16="http://schemas.microsoft.com/office/drawing/2014/main" id="{2080E787-492E-4CF7-9B1F-E6D8E34BF75B}"/>
              </a:ext>
            </a:extLst>
          </p:cNvPr>
          <p:cNvSpPr/>
          <p:nvPr/>
        </p:nvSpPr>
        <p:spPr>
          <a:xfrm>
            <a:off x="166255" y="3237459"/>
            <a:ext cx="11194473" cy="954107"/>
          </a:xfrm>
          <a:prstGeom prst="rect">
            <a:avLst/>
          </a:prstGeom>
        </p:spPr>
        <p:txBody>
          <a:bodyPr wrap="square">
            <a:spAutoFit/>
          </a:bodyPr>
          <a:lstStyle/>
          <a:p>
            <a:r>
              <a:rPr lang="en-ZA" sz="2800" dirty="0">
                <a:latin typeface="+mj-lt"/>
              </a:rPr>
              <a:t>to what extent is the state’s government responsive to housing and infrastructural plight of the urban poor?</a:t>
            </a:r>
          </a:p>
        </p:txBody>
      </p:sp>
      <p:sp>
        <p:nvSpPr>
          <p:cNvPr id="12" name="Rectangle 11">
            <a:extLst>
              <a:ext uri="{FF2B5EF4-FFF2-40B4-BE49-F238E27FC236}">
                <a16:creationId xmlns:a16="http://schemas.microsoft.com/office/drawing/2014/main" id="{FF35D043-B544-4E11-84F4-A927EC0826D9}"/>
              </a:ext>
            </a:extLst>
          </p:cNvPr>
          <p:cNvSpPr/>
          <p:nvPr/>
        </p:nvSpPr>
        <p:spPr>
          <a:xfrm>
            <a:off x="166255" y="4857477"/>
            <a:ext cx="11009745" cy="954107"/>
          </a:xfrm>
          <a:prstGeom prst="rect">
            <a:avLst/>
          </a:prstGeom>
        </p:spPr>
        <p:txBody>
          <a:bodyPr wrap="square">
            <a:spAutoFit/>
          </a:bodyPr>
          <a:lstStyle/>
          <a:p>
            <a:r>
              <a:rPr lang="en-ZA" sz="2800" dirty="0">
                <a:latin typeface="+mj-lt"/>
              </a:rPr>
              <a:t>12 semi-structured interview, document analysis, and an empirical urban renewal intervention in Lagos.</a:t>
            </a:r>
          </a:p>
        </p:txBody>
      </p:sp>
      <p:sp>
        <p:nvSpPr>
          <p:cNvPr id="14" name="Subtitle 4">
            <a:extLst>
              <a:ext uri="{FF2B5EF4-FFF2-40B4-BE49-F238E27FC236}">
                <a16:creationId xmlns:a16="http://schemas.microsoft.com/office/drawing/2014/main" id="{2F708AC2-7E1A-4CAA-A90A-3C36178950A3}"/>
              </a:ext>
            </a:extLst>
          </p:cNvPr>
          <p:cNvSpPr txBox="1">
            <a:spLocks/>
          </p:cNvSpPr>
          <p:nvPr/>
        </p:nvSpPr>
        <p:spPr>
          <a:xfrm>
            <a:off x="-332592" y="800127"/>
            <a:ext cx="3962399" cy="515610"/>
          </a:xfrm>
          <a:prstGeom prst="rect">
            <a:avLst/>
          </a:prstGeom>
        </p:spPr>
        <p:txBody>
          <a:bodyPr vert="horz" lIns="91440" tIns="45720" rIns="91440" bIns="45720" rtlCol="0" anchor="t">
            <a:normAutofit fontScale="47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ZA" sz="5900" dirty="0">
                <a:solidFill>
                  <a:schemeClr val="accent1">
                    <a:lumMod val="60000"/>
                    <a:lumOff val="40000"/>
                  </a:schemeClr>
                </a:solidFill>
                <a:latin typeface="+mj-lt"/>
              </a:rPr>
              <a:t>Main objective</a:t>
            </a:r>
          </a:p>
          <a:p>
            <a:endParaRPr lang="en-ZA" sz="3600" b="1" dirty="0">
              <a:solidFill>
                <a:schemeClr val="tx1"/>
              </a:solidFill>
              <a:latin typeface="+mj-lt"/>
            </a:endParaRPr>
          </a:p>
        </p:txBody>
      </p:sp>
      <p:sp>
        <p:nvSpPr>
          <p:cNvPr id="15" name="Subtitle 4">
            <a:extLst>
              <a:ext uri="{FF2B5EF4-FFF2-40B4-BE49-F238E27FC236}">
                <a16:creationId xmlns:a16="http://schemas.microsoft.com/office/drawing/2014/main" id="{EEBFEAB7-2301-4634-BDAB-BB6E0BBA5F44}"/>
              </a:ext>
            </a:extLst>
          </p:cNvPr>
          <p:cNvSpPr txBox="1">
            <a:spLocks/>
          </p:cNvSpPr>
          <p:nvPr/>
        </p:nvSpPr>
        <p:spPr>
          <a:xfrm>
            <a:off x="0" y="2865625"/>
            <a:ext cx="3962399" cy="515610"/>
          </a:xfrm>
          <a:prstGeom prst="rect">
            <a:avLst/>
          </a:prstGeom>
        </p:spPr>
        <p:txBody>
          <a:bodyPr vert="horz" lIns="91440" tIns="45720" rIns="91440" bIns="45720" rtlCol="0" anchor="t">
            <a:normAutofit fontScale="47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ZA" sz="5900" dirty="0">
                <a:solidFill>
                  <a:schemeClr val="accent1">
                    <a:lumMod val="60000"/>
                    <a:lumOff val="40000"/>
                  </a:schemeClr>
                </a:solidFill>
                <a:latin typeface="+mj-lt"/>
              </a:rPr>
              <a:t>Research question</a:t>
            </a:r>
          </a:p>
          <a:p>
            <a:endParaRPr lang="en-ZA" sz="3600" b="1" dirty="0">
              <a:solidFill>
                <a:schemeClr val="tx1"/>
              </a:solidFill>
              <a:latin typeface="+mj-lt"/>
            </a:endParaRPr>
          </a:p>
        </p:txBody>
      </p:sp>
      <p:sp>
        <p:nvSpPr>
          <p:cNvPr id="17" name="Subtitle 4">
            <a:extLst>
              <a:ext uri="{FF2B5EF4-FFF2-40B4-BE49-F238E27FC236}">
                <a16:creationId xmlns:a16="http://schemas.microsoft.com/office/drawing/2014/main" id="{E42A8413-095D-4AB8-9A4A-185E001C7814}"/>
              </a:ext>
            </a:extLst>
          </p:cNvPr>
          <p:cNvSpPr txBox="1">
            <a:spLocks/>
          </p:cNvSpPr>
          <p:nvPr/>
        </p:nvSpPr>
        <p:spPr>
          <a:xfrm>
            <a:off x="-36947" y="4415513"/>
            <a:ext cx="5708074" cy="515610"/>
          </a:xfrm>
          <a:prstGeom prst="rect">
            <a:avLst/>
          </a:prstGeom>
        </p:spPr>
        <p:txBody>
          <a:bodyPr vert="horz" lIns="91440" tIns="45720" rIns="91440" bIns="45720" rtlCol="0" anchor="t">
            <a:normAutofit fontScale="47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ZA" sz="5900" dirty="0">
                <a:solidFill>
                  <a:schemeClr val="accent1">
                    <a:lumMod val="60000"/>
                    <a:lumOff val="40000"/>
                  </a:schemeClr>
                </a:solidFill>
                <a:latin typeface="+mj-lt"/>
              </a:rPr>
              <a:t>Qualitative research method</a:t>
            </a:r>
          </a:p>
          <a:p>
            <a:endParaRPr lang="en-ZA" sz="3600" b="1" dirty="0">
              <a:solidFill>
                <a:schemeClr val="tx1"/>
              </a:solidFill>
              <a:latin typeface="+mj-lt"/>
            </a:endParaRPr>
          </a:p>
        </p:txBody>
      </p:sp>
    </p:spTree>
    <p:extLst>
      <p:ext uri="{BB962C8B-B14F-4D97-AF65-F5344CB8AC3E}">
        <p14:creationId xmlns:p14="http://schemas.microsoft.com/office/powerpoint/2010/main" val="285922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r>
              <a:rPr lang="en-ZA" sz="5900" b="1" dirty="0">
                <a:solidFill>
                  <a:schemeClr val="tx1"/>
                </a:solidFill>
                <a:latin typeface="+mj-lt"/>
              </a:rPr>
              <a:t>Introduction</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1AB3DF86-D7DD-4B64-824F-B3281BB51FB4}"/>
              </a:ext>
            </a:extLst>
          </p:cNvPr>
          <p:cNvSpPr txBox="1">
            <a:spLocks/>
          </p:cNvSpPr>
          <p:nvPr/>
        </p:nvSpPr>
        <p:spPr>
          <a:xfrm>
            <a:off x="138545" y="1212963"/>
            <a:ext cx="11472045" cy="51454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2800" dirty="0"/>
              <a:t>The concept of urban regeneration and renewal have been applied in addressing the challenges that plague cities including:</a:t>
            </a:r>
            <a:endParaRPr lang="en-ZA" sz="2800" b="1" dirty="0"/>
          </a:p>
          <a:p>
            <a:pPr marL="342900" indent="-342900" algn="l">
              <a:buFont typeface="Wingdings" panose="05000000000000000000" pitchFamily="2" charset="2"/>
              <a:buChar char="§"/>
            </a:pPr>
            <a:r>
              <a:rPr lang="en-ZA" sz="2800" dirty="0"/>
              <a:t>Poverty</a:t>
            </a:r>
          </a:p>
          <a:p>
            <a:pPr marL="342900" indent="-342900" algn="l">
              <a:buFont typeface="Wingdings" panose="05000000000000000000" pitchFamily="2" charset="2"/>
              <a:buChar char="§"/>
            </a:pPr>
            <a:r>
              <a:rPr lang="en-ZA" sz="2800" dirty="0"/>
              <a:t>inadequate housing</a:t>
            </a:r>
          </a:p>
          <a:p>
            <a:pPr marL="342900" indent="-342900" algn="l">
              <a:buFont typeface="Wingdings" panose="05000000000000000000" pitchFamily="2" charset="2"/>
              <a:buChar char="§"/>
            </a:pPr>
            <a:r>
              <a:rPr lang="en-ZA" sz="2800" dirty="0"/>
              <a:t>inadequate infrastructures</a:t>
            </a:r>
          </a:p>
          <a:p>
            <a:pPr marL="342900" indent="-342900" algn="l">
              <a:buFont typeface="Wingdings" panose="05000000000000000000" pitchFamily="2" charset="2"/>
              <a:buChar char="§"/>
            </a:pPr>
            <a:r>
              <a:rPr lang="en-ZA" sz="2800" dirty="0"/>
              <a:t>urban decay</a:t>
            </a:r>
          </a:p>
          <a:p>
            <a:pPr marL="342900" indent="-342900" algn="l">
              <a:buFont typeface="Wingdings" panose="05000000000000000000" pitchFamily="2" charset="2"/>
              <a:buChar char="§"/>
            </a:pPr>
            <a:r>
              <a:rPr lang="en-ZA" sz="2800" dirty="0"/>
              <a:t>Traffic and transportation</a:t>
            </a:r>
          </a:p>
          <a:p>
            <a:pPr marL="342900" indent="-342900" algn="l">
              <a:buFont typeface="Wingdings" panose="05000000000000000000" pitchFamily="2" charset="2"/>
              <a:buChar char="§"/>
            </a:pPr>
            <a:r>
              <a:rPr lang="en-ZA" sz="2800" dirty="0"/>
              <a:t>Crime</a:t>
            </a:r>
          </a:p>
          <a:p>
            <a:pPr marL="342900" indent="-342900" algn="l">
              <a:buFont typeface="Wingdings" panose="05000000000000000000" pitchFamily="2" charset="2"/>
              <a:buChar char="§"/>
            </a:pPr>
            <a:r>
              <a:rPr lang="en-ZA" sz="2800" dirty="0"/>
              <a:t>inefficient cities</a:t>
            </a:r>
          </a:p>
        </p:txBody>
      </p:sp>
      <p:pic>
        <p:nvPicPr>
          <p:cNvPr id="21" name="Picture 20">
            <a:extLst>
              <a:ext uri="{FF2B5EF4-FFF2-40B4-BE49-F238E27FC236}">
                <a16:creationId xmlns:a16="http://schemas.microsoft.com/office/drawing/2014/main" id="{0DB7D5B8-5FBC-43C9-9E14-D5AF87525209}"/>
              </a:ext>
            </a:extLst>
          </p:cNvPr>
          <p:cNvPicPr>
            <a:picLocks noChangeAspect="1"/>
          </p:cNvPicPr>
          <p:nvPr/>
        </p:nvPicPr>
        <p:blipFill>
          <a:blip r:embed="rId3"/>
          <a:stretch>
            <a:fillRect/>
          </a:stretch>
        </p:blipFill>
        <p:spPr>
          <a:xfrm>
            <a:off x="7866952" y="2537345"/>
            <a:ext cx="3618056" cy="2391699"/>
          </a:xfrm>
          <a:prstGeom prst="rect">
            <a:avLst/>
          </a:prstGeom>
        </p:spPr>
      </p:pic>
    </p:spTree>
    <p:extLst>
      <p:ext uri="{BB962C8B-B14F-4D97-AF65-F5344CB8AC3E}">
        <p14:creationId xmlns:p14="http://schemas.microsoft.com/office/powerpoint/2010/main" val="88837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r>
              <a:rPr lang="en-ZA" sz="5900" b="1" dirty="0">
                <a:solidFill>
                  <a:schemeClr val="tx1"/>
                </a:solidFill>
                <a:latin typeface="+mj-lt"/>
              </a:rPr>
              <a:t>Introduction</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1AB3DF86-D7DD-4B64-824F-B3281BB51FB4}"/>
              </a:ext>
            </a:extLst>
          </p:cNvPr>
          <p:cNvSpPr txBox="1">
            <a:spLocks/>
          </p:cNvSpPr>
          <p:nvPr/>
        </p:nvSpPr>
        <p:spPr>
          <a:xfrm>
            <a:off x="129309" y="944408"/>
            <a:ext cx="11924146" cy="514543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2800" dirty="0"/>
              <a:t>…cities and urban centres have become places where the majority of people struggle, they scramble for</a:t>
            </a:r>
          </a:p>
          <a:p>
            <a:pPr algn="l"/>
            <a:endParaRPr lang="en-ZA" sz="2800" dirty="0"/>
          </a:p>
          <a:p>
            <a:r>
              <a:rPr lang="en-ZA" sz="2800" i="1" dirty="0"/>
              <a:t>“for the most basic elements of life: for a </a:t>
            </a:r>
            <a:r>
              <a:rPr lang="en-ZA" sz="2800" b="1" i="1" dirty="0">
                <a:solidFill>
                  <a:srgbClr val="C00000"/>
                </a:solidFill>
              </a:rPr>
              <a:t>room</a:t>
            </a:r>
            <a:r>
              <a:rPr lang="en-ZA" sz="2800" i="1" dirty="0"/>
              <a:t> within reach of </a:t>
            </a:r>
            <a:r>
              <a:rPr lang="en-ZA" sz="2800" b="1" i="1" dirty="0">
                <a:solidFill>
                  <a:srgbClr val="C00000"/>
                </a:solidFill>
              </a:rPr>
              <a:t>employment</a:t>
            </a:r>
            <a:r>
              <a:rPr lang="en-ZA" sz="2800" i="1" dirty="0"/>
              <a:t> with an affordable rent, or vacant land on which a </a:t>
            </a:r>
            <a:r>
              <a:rPr lang="en-ZA" sz="2800" b="1" i="1" dirty="0">
                <a:solidFill>
                  <a:srgbClr val="C00000"/>
                </a:solidFill>
              </a:rPr>
              <a:t>shelter</a:t>
            </a:r>
            <a:r>
              <a:rPr lang="en-ZA" sz="2800" i="1" dirty="0"/>
              <a:t> can be erected; for places in </a:t>
            </a:r>
            <a:r>
              <a:rPr lang="en-ZA" sz="2800" b="1" i="1" dirty="0">
                <a:solidFill>
                  <a:srgbClr val="C00000"/>
                </a:solidFill>
              </a:rPr>
              <a:t>schools</a:t>
            </a:r>
            <a:r>
              <a:rPr lang="en-ZA" sz="2800" i="1" dirty="0"/>
              <a:t>; for </a:t>
            </a:r>
            <a:r>
              <a:rPr lang="en-ZA" sz="2800" b="1" i="1" dirty="0">
                <a:solidFill>
                  <a:srgbClr val="C00000"/>
                </a:solidFill>
              </a:rPr>
              <a:t>medical treatment for health</a:t>
            </a:r>
            <a:r>
              <a:rPr lang="en-ZA" sz="2800" b="1" i="1" dirty="0"/>
              <a:t> </a:t>
            </a:r>
            <a:r>
              <a:rPr lang="en-ZA" sz="2800" i="1" dirty="0"/>
              <a:t>problems or injuries, or a bed in a hospital; for access to </a:t>
            </a:r>
            <a:r>
              <a:rPr lang="en-ZA" sz="2800" b="1" i="1" dirty="0">
                <a:solidFill>
                  <a:srgbClr val="C00000"/>
                </a:solidFill>
              </a:rPr>
              <a:t>clean drinking water</a:t>
            </a:r>
            <a:r>
              <a:rPr lang="en-ZA" sz="2800" i="1" dirty="0"/>
              <a:t>; for a place on a bus or train; quite apart from the </a:t>
            </a:r>
            <a:r>
              <a:rPr lang="en-ZA" sz="2800" b="1" i="1" dirty="0">
                <a:solidFill>
                  <a:srgbClr val="C00000"/>
                </a:solidFill>
              </a:rPr>
              <a:t>enormous</a:t>
            </a:r>
            <a:r>
              <a:rPr lang="en-ZA" sz="2800" i="1" dirty="0"/>
              <a:t> </a:t>
            </a:r>
            <a:r>
              <a:rPr lang="en-ZA" sz="2800" b="1" i="1" dirty="0">
                <a:solidFill>
                  <a:srgbClr val="C00000"/>
                </a:solidFill>
              </a:rPr>
              <a:t>competition for jobs</a:t>
            </a:r>
            <a:r>
              <a:rPr lang="en-ZA" sz="2800" i="1" dirty="0"/>
              <a:t>”</a:t>
            </a:r>
          </a:p>
          <a:p>
            <a:r>
              <a:rPr lang="en-ZA" sz="2800" dirty="0"/>
              <a:t>(</a:t>
            </a:r>
            <a:r>
              <a:rPr lang="en-ZA" sz="2800" dirty="0" err="1"/>
              <a:t>Hardoy</a:t>
            </a:r>
            <a:r>
              <a:rPr lang="en-ZA" sz="2800" dirty="0"/>
              <a:t> and Satterthwaite, 2014:301)</a:t>
            </a:r>
          </a:p>
          <a:p>
            <a:endParaRPr lang="en-ZA" sz="2800" dirty="0"/>
          </a:p>
          <a:p>
            <a:pPr algn="l"/>
            <a:r>
              <a:rPr lang="en-ZA" sz="3000" b="1" dirty="0">
                <a:solidFill>
                  <a:srgbClr val="C00000"/>
                </a:solidFill>
              </a:rPr>
              <a:t>Urban centres become over burdened in the short and the long run</a:t>
            </a:r>
            <a:r>
              <a:rPr lang="en-ZA" sz="2800" dirty="0">
                <a:solidFill>
                  <a:srgbClr val="C00000"/>
                </a:solidFill>
              </a:rPr>
              <a:t>.</a:t>
            </a:r>
          </a:p>
          <a:p>
            <a:endParaRPr lang="en-ZA" sz="2800" dirty="0"/>
          </a:p>
        </p:txBody>
      </p:sp>
    </p:spTree>
    <p:extLst>
      <p:ext uri="{BB962C8B-B14F-4D97-AF65-F5344CB8AC3E}">
        <p14:creationId xmlns:p14="http://schemas.microsoft.com/office/powerpoint/2010/main" val="328503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r>
              <a:rPr lang="en-ZA" sz="5900" b="1" dirty="0">
                <a:solidFill>
                  <a:schemeClr val="tx1"/>
                </a:solidFill>
                <a:latin typeface="+mj-lt"/>
              </a:rPr>
              <a:t>Introduction</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2B5255D-38F0-4E47-A1DC-99452258E2AA}"/>
              </a:ext>
            </a:extLst>
          </p:cNvPr>
          <p:cNvGraphicFramePr>
            <a:graphicFrameLocks noGrp="1"/>
          </p:cNvGraphicFramePr>
          <p:nvPr>
            <p:extLst>
              <p:ext uri="{D42A27DB-BD31-4B8C-83A1-F6EECF244321}">
                <p14:modId xmlns:p14="http://schemas.microsoft.com/office/powerpoint/2010/main" val="2849089893"/>
              </p:ext>
            </p:extLst>
          </p:nvPr>
        </p:nvGraphicFramePr>
        <p:xfrm>
          <a:off x="306665" y="1523818"/>
          <a:ext cx="9945698" cy="4313612"/>
        </p:xfrm>
        <a:graphic>
          <a:graphicData uri="http://schemas.openxmlformats.org/drawingml/2006/table">
            <a:tbl>
              <a:tblPr firstRow="1" firstCol="1" bandRow="1">
                <a:tableStyleId>{21E4AEA4-8DFA-4A89-87EB-49C32662AFE0}</a:tableStyleId>
              </a:tblPr>
              <a:tblGrid>
                <a:gridCol w="2252364">
                  <a:extLst>
                    <a:ext uri="{9D8B030D-6E8A-4147-A177-3AD203B41FA5}">
                      <a16:colId xmlns:a16="http://schemas.microsoft.com/office/drawing/2014/main" val="2355649565"/>
                    </a:ext>
                  </a:extLst>
                </a:gridCol>
                <a:gridCol w="1677704">
                  <a:extLst>
                    <a:ext uri="{9D8B030D-6E8A-4147-A177-3AD203B41FA5}">
                      <a16:colId xmlns:a16="http://schemas.microsoft.com/office/drawing/2014/main" val="3876421531"/>
                    </a:ext>
                  </a:extLst>
                </a:gridCol>
                <a:gridCol w="1525968">
                  <a:extLst>
                    <a:ext uri="{9D8B030D-6E8A-4147-A177-3AD203B41FA5}">
                      <a16:colId xmlns:a16="http://schemas.microsoft.com/office/drawing/2014/main" val="142348322"/>
                    </a:ext>
                  </a:extLst>
                </a:gridCol>
                <a:gridCol w="1372081">
                  <a:extLst>
                    <a:ext uri="{9D8B030D-6E8A-4147-A177-3AD203B41FA5}">
                      <a16:colId xmlns:a16="http://schemas.microsoft.com/office/drawing/2014/main" val="2843993591"/>
                    </a:ext>
                  </a:extLst>
                </a:gridCol>
                <a:gridCol w="1525968">
                  <a:extLst>
                    <a:ext uri="{9D8B030D-6E8A-4147-A177-3AD203B41FA5}">
                      <a16:colId xmlns:a16="http://schemas.microsoft.com/office/drawing/2014/main" val="3815588604"/>
                    </a:ext>
                  </a:extLst>
                </a:gridCol>
                <a:gridCol w="1591613">
                  <a:extLst>
                    <a:ext uri="{9D8B030D-6E8A-4147-A177-3AD203B41FA5}">
                      <a16:colId xmlns:a16="http://schemas.microsoft.com/office/drawing/2014/main" val="2456475483"/>
                    </a:ext>
                  </a:extLst>
                </a:gridCol>
              </a:tblGrid>
              <a:tr h="1011634">
                <a:tc>
                  <a:txBody>
                    <a:bodyPr/>
                    <a:lstStyle/>
                    <a:p>
                      <a:pPr>
                        <a:lnSpc>
                          <a:spcPct val="115000"/>
                        </a:lnSpc>
                        <a:spcBef>
                          <a:spcPts val="750"/>
                        </a:spcBef>
                        <a:spcAft>
                          <a:spcPts val="750"/>
                        </a:spcAft>
                      </a:pPr>
                      <a:r>
                        <a:rPr lang="en-ZA" sz="1800">
                          <a:effectLst/>
                        </a:rPr>
                        <a:t>Year /</a:t>
                      </a:r>
                    </a:p>
                    <a:p>
                      <a:pPr>
                        <a:lnSpc>
                          <a:spcPct val="115000"/>
                        </a:lnSpc>
                        <a:spcBef>
                          <a:spcPts val="750"/>
                        </a:spcBef>
                        <a:spcAft>
                          <a:spcPts val="750"/>
                        </a:spcAft>
                      </a:pPr>
                      <a:r>
                        <a:rPr lang="en-ZA" sz="1800">
                          <a:effectLst/>
                        </a:rPr>
                        <a:t>Region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750"/>
                        </a:spcBef>
                        <a:spcAft>
                          <a:spcPts val="750"/>
                        </a:spcAft>
                      </a:pPr>
                      <a:r>
                        <a:rPr lang="en-ZA" sz="1800" dirty="0">
                          <a:effectLst/>
                        </a:rPr>
                        <a:t>2017</a:t>
                      </a:r>
                    </a:p>
                    <a:p>
                      <a:pPr>
                        <a:lnSpc>
                          <a:spcPct val="115000"/>
                        </a:lnSpc>
                        <a:spcBef>
                          <a:spcPts val="750"/>
                        </a:spcBef>
                        <a:spcAft>
                          <a:spcPts val="750"/>
                        </a:spcAft>
                      </a:pPr>
                      <a:r>
                        <a:rPr lang="en-ZA" sz="1800" dirty="0">
                          <a:effectLst/>
                        </a:rPr>
                        <a:t>Population (millions)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750"/>
                        </a:spcBef>
                        <a:spcAft>
                          <a:spcPts val="750"/>
                        </a:spcAft>
                      </a:pPr>
                      <a:r>
                        <a:rPr lang="en-ZA" sz="1800" dirty="0">
                          <a:effectLst/>
                        </a:rPr>
                        <a:t>2030</a:t>
                      </a:r>
                    </a:p>
                    <a:p>
                      <a:pPr>
                        <a:lnSpc>
                          <a:spcPct val="115000"/>
                        </a:lnSpc>
                        <a:spcBef>
                          <a:spcPts val="750"/>
                        </a:spcBef>
                        <a:spcAft>
                          <a:spcPts val="750"/>
                        </a:spcAft>
                      </a:pPr>
                      <a:r>
                        <a:rPr lang="en-ZA" sz="1800" dirty="0">
                          <a:effectLst/>
                        </a:rPr>
                        <a:t>Population (millions)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750"/>
                        </a:spcBef>
                        <a:spcAft>
                          <a:spcPts val="750"/>
                        </a:spcAft>
                      </a:pPr>
                      <a:r>
                        <a:rPr lang="en-ZA" sz="1800">
                          <a:effectLst/>
                        </a:rPr>
                        <a:t>2050</a:t>
                      </a:r>
                    </a:p>
                    <a:p>
                      <a:pPr>
                        <a:lnSpc>
                          <a:spcPct val="115000"/>
                        </a:lnSpc>
                        <a:spcBef>
                          <a:spcPts val="750"/>
                        </a:spcBef>
                        <a:spcAft>
                          <a:spcPts val="750"/>
                        </a:spcAft>
                      </a:pPr>
                      <a:r>
                        <a:rPr lang="en-ZA" sz="1800">
                          <a:effectLst/>
                        </a:rPr>
                        <a:t>Population (millions)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750"/>
                        </a:spcBef>
                        <a:spcAft>
                          <a:spcPts val="750"/>
                        </a:spcAft>
                      </a:pPr>
                      <a:r>
                        <a:rPr lang="en-ZA" sz="1800" dirty="0">
                          <a:effectLst/>
                        </a:rPr>
                        <a:t>2100</a:t>
                      </a:r>
                    </a:p>
                    <a:p>
                      <a:pPr>
                        <a:lnSpc>
                          <a:spcPct val="115000"/>
                        </a:lnSpc>
                        <a:spcBef>
                          <a:spcPts val="750"/>
                        </a:spcBef>
                        <a:spcAft>
                          <a:spcPts val="750"/>
                        </a:spcAft>
                      </a:pPr>
                      <a:r>
                        <a:rPr lang="en-ZA" sz="1800" dirty="0">
                          <a:effectLst/>
                        </a:rPr>
                        <a:t>Population (millions)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750"/>
                        </a:spcBef>
                        <a:spcAft>
                          <a:spcPts val="750"/>
                        </a:spcAft>
                      </a:pPr>
                      <a:r>
                        <a:rPr lang="en-ZA" sz="1800">
                          <a:effectLst/>
                        </a:rPr>
                        <a:t>Percentage increase by 2100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040558173"/>
                  </a:ext>
                </a:extLst>
              </a:tr>
              <a:tr h="429100">
                <a:tc>
                  <a:txBody>
                    <a:bodyPr/>
                    <a:lstStyle/>
                    <a:p>
                      <a:pPr>
                        <a:lnSpc>
                          <a:spcPct val="115000"/>
                        </a:lnSpc>
                        <a:spcBef>
                          <a:spcPts val="750"/>
                        </a:spcBef>
                        <a:spcAft>
                          <a:spcPts val="750"/>
                        </a:spcAft>
                      </a:pPr>
                      <a:r>
                        <a:rPr lang="en-ZA" sz="1800">
                          <a:effectLst/>
                        </a:rPr>
                        <a:t>World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7 550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8 551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9 772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11 184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48.1%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686932946"/>
                  </a:ext>
                </a:extLst>
              </a:tr>
              <a:tr h="429100">
                <a:tc>
                  <a:txBody>
                    <a:bodyPr/>
                    <a:lstStyle/>
                    <a:p>
                      <a:pPr>
                        <a:lnSpc>
                          <a:spcPct val="115000"/>
                        </a:lnSpc>
                        <a:spcBef>
                          <a:spcPts val="750"/>
                        </a:spcBef>
                        <a:spcAft>
                          <a:spcPts val="750"/>
                        </a:spcAft>
                      </a:pPr>
                      <a:r>
                        <a:rPr lang="en-ZA" sz="1800">
                          <a:effectLst/>
                        </a:rPr>
                        <a:t>Africa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1 256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1 704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2 528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4 468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255.7%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787440628"/>
                  </a:ext>
                </a:extLst>
              </a:tr>
              <a:tr h="429100">
                <a:tc>
                  <a:txBody>
                    <a:bodyPr/>
                    <a:lstStyle/>
                    <a:p>
                      <a:pPr>
                        <a:lnSpc>
                          <a:spcPct val="115000"/>
                        </a:lnSpc>
                        <a:spcBef>
                          <a:spcPts val="750"/>
                        </a:spcBef>
                        <a:spcAft>
                          <a:spcPts val="750"/>
                        </a:spcAft>
                      </a:pPr>
                      <a:r>
                        <a:rPr lang="en-ZA" sz="1800" dirty="0">
                          <a:effectLst/>
                        </a:rPr>
                        <a:t>Asia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4 504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4 947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5 257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4 780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6.1%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754298784"/>
                  </a:ext>
                </a:extLst>
              </a:tr>
              <a:tr h="429100">
                <a:tc>
                  <a:txBody>
                    <a:bodyPr/>
                    <a:lstStyle/>
                    <a:p>
                      <a:pPr>
                        <a:lnSpc>
                          <a:spcPct val="115000"/>
                        </a:lnSpc>
                        <a:spcBef>
                          <a:spcPts val="750"/>
                        </a:spcBef>
                        <a:spcAft>
                          <a:spcPts val="750"/>
                        </a:spcAft>
                      </a:pPr>
                      <a:r>
                        <a:rPr lang="en-ZA" sz="1800">
                          <a:effectLst/>
                        </a:rPr>
                        <a:t>Europe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742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739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653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-12.0%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199070070"/>
                  </a:ext>
                </a:extLst>
              </a:tr>
              <a:tr h="546819">
                <a:tc>
                  <a:txBody>
                    <a:bodyPr/>
                    <a:lstStyle/>
                    <a:p>
                      <a:pPr>
                        <a:lnSpc>
                          <a:spcPct val="115000"/>
                        </a:lnSpc>
                        <a:spcBef>
                          <a:spcPts val="750"/>
                        </a:spcBef>
                        <a:spcAft>
                          <a:spcPts val="750"/>
                        </a:spcAft>
                      </a:pPr>
                      <a:r>
                        <a:rPr lang="en-ZA" sz="1800">
                          <a:effectLst/>
                        </a:rPr>
                        <a:t>Latin America and the Caribbean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646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dirty="0">
                          <a:effectLst/>
                        </a:rPr>
                        <a:t>718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780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712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10.2%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885925415"/>
                  </a:ext>
                </a:extLst>
              </a:tr>
              <a:tr h="429100">
                <a:tc>
                  <a:txBody>
                    <a:bodyPr/>
                    <a:lstStyle/>
                    <a:p>
                      <a:pPr>
                        <a:lnSpc>
                          <a:spcPct val="115000"/>
                        </a:lnSpc>
                        <a:spcBef>
                          <a:spcPts val="750"/>
                        </a:spcBef>
                        <a:spcAft>
                          <a:spcPts val="750"/>
                        </a:spcAft>
                      </a:pPr>
                      <a:r>
                        <a:rPr lang="en-ZA" sz="1800">
                          <a:effectLst/>
                        </a:rPr>
                        <a:t>Northern America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361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395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435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499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dirty="0">
                          <a:effectLst/>
                        </a:rPr>
                        <a:t>38.2%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147884310"/>
                  </a:ext>
                </a:extLst>
              </a:tr>
              <a:tr h="429100">
                <a:tc>
                  <a:txBody>
                    <a:bodyPr/>
                    <a:lstStyle/>
                    <a:p>
                      <a:pPr>
                        <a:lnSpc>
                          <a:spcPct val="115000"/>
                        </a:lnSpc>
                        <a:spcBef>
                          <a:spcPts val="750"/>
                        </a:spcBef>
                        <a:spcAft>
                          <a:spcPts val="750"/>
                        </a:spcAft>
                      </a:pPr>
                      <a:r>
                        <a:rPr lang="en-ZA" sz="1800" dirty="0">
                          <a:effectLst/>
                        </a:rPr>
                        <a:t>Oceania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41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dirty="0">
                          <a:effectLst/>
                        </a:rPr>
                        <a:t>48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57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a:effectLst/>
                        </a:rPr>
                        <a:t>72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just">
                        <a:lnSpc>
                          <a:spcPct val="115000"/>
                        </a:lnSpc>
                        <a:spcBef>
                          <a:spcPts val="750"/>
                        </a:spcBef>
                        <a:spcAft>
                          <a:spcPts val="750"/>
                        </a:spcAft>
                      </a:pPr>
                      <a:r>
                        <a:rPr lang="en-ZA" sz="1800" dirty="0">
                          <a:effectLst/>
                        </a:rPr>
                        <a:t>43.1%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829054112"/>
                  </a:ext>
                </a:extLst>
              </a:tr>
            </a:tbl>
          </a:graphicData>
        </a:graphic>
      </p:graphicFrame>
      <p:sp>
        <p:nvSpPr>
          <p:cNvPr id="10" name="Rectangle 9">
            <a:extLst>
              <a:ext uri="{FF2B5EF4-FFF2-40B4-BE49-F238E27FC236}">
                <a16:creationId xmlns:a16="http://schemas.microsoft.com/office/drawing/2014/main" id="{34B01CCC-292A-4F10-A132-CA35D053D5DD}"/>
              </a:ext>
            </a:extLst>
          </p:cNvPr>
          <p:cNvSpPr/>
          <p:nvPr/>
        </p:nvSpPr>
        <p:spPr>
          <a:xfrm>
            <a:off x="189350" y="848976"/>
            <a:ext cx="11314316" cy="523220"/>
          </a:xfrm>
          <a:prstGeom prst="rect">
            <a:avLst/>
          </a:prstGeom>
        </p:spPr>
        <p:txBody>
          <a:bodyPr wrap="none">
            <a:spAutoFit/>
          </a:bodyPr>
          <a:lstStyle/>
          <a:p>
            <a:r>
              <a:rPr lang="en-ZA" sz="2800" dirty="0">
                <a:latin typeface="Century Gothic" panose="020B0502020202020204" pitchFamily="34" charset="0"/>
                <a:ea typeface="Calibri" panose="020F0502020204030204" pitchFamily="34" charset="0"/>
              </a:rPr>
              <a:t>Table 1: World and Region Populations for 2017, 2030, 2050, 2100</a:t>
            </a:r>
            <a:endParaRPr lang="en-ZA" sz="2800" dirty="0">
              <a:latin typeface="Century Gothic" panose="020B0502020202020204" pitchFamily="34" charset="0"/>
            </a:endParaRPr>
          </a:p>
        </p:txBody>
      </p:sp>
      <p:sp>
        <p:nvSpPr>
          <p:cNvPr id="12" name="Rectangle 11">
            <a:extLst>
              <a:ext uri="{FF2B5EF4-FFF2-40B4-BE49-F238E27FC236}">
                <a16:creationId xmlns:a16="http://schemas.microsoft.com/office/drawing/2014/main" id="{16D607C6-DDC4-400D-BF3C-09357F9402E1}"/>
              </a:ext>
            </a:extLst>
          </p:cNvPr>
          <p:cNvSpPr/>
          <p:nvPr/>
        </p:nvSpPr>
        <p:spPr>
          <a:xfrm>
            <a:off x="203350" y="6109460"/>
            <a:ext cx="7665881" cy="543610"/>
          </a:xfrm>
          <a:prstGeom prst="rect">
            <a:avLst/>
          </a:prstGeom>
        </p:spPr>
        <p:txBody>
          <a:bodyPr wrap="none">
            <a:spAutoFit/>
          </a:bodyPr>
          <a:lstStyle/>
          <a:p>
            <a:pPr algn="just">
              <a:lnSpc>
                <a:spcPct val="115000"/>
              </a:lnSpc>
              <a:spcBef>
                <a:spcPts val="750"/>
              </a:spcBef>
              <a:spcAft>
                <a:spcPts val="750"/>
              </a:spcAft>
            </a:pPr>
            <a:r>
              <a:rPr lang="en-ZA" sz="2800" dirty="0">
                <a:latin typeface="Century Gothic" panose="020B0502020202020204" pitchFamily="34" charset="0"/>
                <a:ea typeface="Calibri" panose="020F0502020204030204" pitchFamily="34" charset="0"/>
                <a:cs typeface="Calibri" panose="020F0502020204030204" pitchFamily="34" charset="0"/>
              </a:rPr>
              <a:t>Source: Adapted from United Nation, 2017.</a:t>
            </a:r>
            <a:endParaRPr lang="en-ZA" sz="2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51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7917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3962399" cy="515610"/>
          </a:xfrm>
        </p:spPr>
        <p:txBody>
          <a:bodyPr>
            <a:normAutofit fontScale="47500" lnSpcReduction="20000"/>
          </a:bodyPr>
          <a:lstStyle/>
          <a:p>
            <a:r>
              <a:rPr lang="en-ZA" sz="5900" b="1" dirty="0">
                <a:solidFill>
                  <a:schemeClr val="tx1"/>
                </a:solidFill>
                <a:latin typeface="+mj-lt"/>
              </a:rPr>
              <a:t>Literature ideas</a:t>
            </a:r>
          </a:p>
          <a:p>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6D9971D-26CC-42E0-A973-2B0AD302AB69}"/>
              </a:ext>
            </a:extLst>
          </p:cNvPr>
          <p:cNvSpPr/>
          <p:nvPr/>
        </p:nvSpPr>
        <p:spPr>
          <a:xfrm>
            <a:off x="341745" y="797574"/>
            <a:ext cx="11563928" cy="5632311"/>
          </a:xfrm>
          <a:prstGeom prst="rect">
            <a:avLst/>
          </a:prstGeom>
        </p:spPr>
        <p:txBody>
          <a:bodyPr wrap="square">
            <a:spAutoFit/>
          </a:bodyPr>
          <a:lstStyle/>
          <a:p>
            <a:pPr marL="571500" indent="-571500" algn="just">
              <a:buFont typeface="Wingdings" panose="05000000000000000000" pitchFamily="2" charset="2"/>
              <a:buChar char="§"/>
            </a:pPr>
            <a:r>
              <a:rPr lang="en-ZA" sz="2400" dirty="0"/>
              <a:t>African cities are experiencing a high level of urbanization.  </a:t>
            </a:r>
          </a:p>
          <a:p>
            <a:pPr marL="571500" indent="-571500" algn="just">
              <a:buFont typeface="Wingdings" panose="05000000000000000000" pitchFamily="2" charset="2"/>
              <a:buChar char="§"/>
            </a:pPr>
            <a:endParaRPr lang="en-ZA" sz="2400" dirty="0"/>
          </a:p>
          <a:p>
            <a:pPr marL="571500" indent="-571500" algn="just">
              <a:buFont typeface="Wingdings" panose="05000000000000000000" pitchFamily="2" charset="2"/>
              <a:buChar char="§"/>
            </a:pPr>
            <a:r>
              <a:rPr lang="en-ZA" sz="2400" dirty="0"/>
              <a:t>Cities in industrialised and developed countries seem to have found a way of dealing with urban issues  (Daramola and </a:t>
            </a:r>
            <a:r>
              <a:rPr lang="en-ZA" sz="2400" dirty="0" err="1"/>
              <a:t>Ibem</a:t>
            </a:r>
            <a:r>
              <a:rPr lang="en-ZA" sz="2400" dirty="0"/>
              <a:t>, 2010; UN-Habitat, 2013). </a:t>
            </a:r>
          </a:p>
          <a:p>
            <a:pPr marL="571500" indent="-571500" algn="just">
              <a:buFont typeface="Wingdings" panose="05000000000000000000" pitchFamily="2" charset="2"/>
              <a:buChar char="§"/>
            </a:pPr>
            <a:endParaRPr lang="en-ZA" sz="2400" dirty="0"/>
          </a:p>
          <a:p>
            <a:pPr marL="571500" indent="-571500" algn="just">
              <a:buFont typeface="Wingdings" panose="05000000000000000000" pitchFamily="2" charset="2"/>
              <a:buChar char="§"/>
            </a:pPr>
            <a:r>
              <a:rPr lang="en-ZA" sz="2400" dirty="0"/>
              <a:t>Urbanisation ought to be accompanied by economic prosperity.</a:t>
            </a:r>
          </a:p>
          <a:p>
            <a:pPr marL="571500" indent="-571500" algn="just">
              <a:buFont typeface="Wingdings" panose="05000000000000000000" pitchFamily="2" charset="2"/>
              <a:buChar char="§"/>
            </a:pPr>
            <a:endParaRPr lang="en-ZA" sz="2400" dirty="0"/>
          </a:p>
          <a:p>
            <a:pPr marL="571500" indent="-571500" algn="just">
              <a:buFont typeface="Wingdings" panose="05000000000000000000" pitchFamily="2" charset="2"/>
              <a:buChar char="§"/>
            </a:pPr>
            <a:r>
              <a:rPr lang="en-ZA" sz="2400" dirty="0"/>
              <a:t>City development before proper urban and regional planning (ibid). </a:t>
            </a:r>
          </a:p>
          <a:p>
            <a:pPr marL="571500" indent="-571500" algn="just">
              <a:buFont typeface="Wingdings" panose="05000000000000000000" pitchFamily="2" charset="2"/>
              <a:buChar char="§"/>
            </a:pPr>
            <a:endParaRPr lang="en-ZA" sz="2400" dirty="0">
              <a:solidFill>
                <a:srgbClr val="C00000"/>
              </a:solidFill>
            </a:endParaRPr>
          </a:p>
          <a:p>
            <a:pPr marL="571500" indent="-571500" algn="just">
              <a:buFont typeface="Wingdings" panose="05000000000000000000" pitchFamily="2" charset="2"/>
              <a:buChar char="§"/>
            </a:pPr>
            <a:r>
              <a:rPr lang="en-ZA" sz="2400" dirty="0"/>
              <a:t>Failure to apply modern planning techniques to address issues (</a:t>
            </a:r>
            <a:r>
              <a:rPr lang="en-ZA" sz="2400" dirty="0" err="1"/>
              <a:t>Huchzermeyer</a:t>
            </a:r>
            <a:r>
              <a:rPr lang="en-ZA" sz="2400" dirty="0"/>
              <a:t>, 2011). </a:t>
            </a:r>
          </a:p>
          <a:p>
            <a:pPr marL="571500" indent="-571500" algn="just">
              <a:buFont typeface="Wingdings" panose="05000000000000000000" pitchFamily="2" charset="2"/>
              <a:buChar char="§"/>
            </a:pPr>
            <a:endParaRPr lang="en-ZA" sz="2400" dirty="0"/>
          </a:p>
          <a:p>
            <a:pPr marL="571500" indent="-571500" algn="just">
              <a:buFont typeface="Wingdings" panose="05000000000000000000" pitchFamily="2" charset="2"/>
              <a:buChar char="§"/>
            </a:pPr>
            <a:r>
              <a:rPr lang="en-ZA" sz="2400" dirty="0"/>
              <a:t>Urban planning and practices still largely dominated by colonial policies (</a:t>
            </a:r>
            <a:r>
              <a:rPr lang="en-ZA" sz="2400" dirty="0" err="1"/>
              <a:t>Mabogunje</a:t>
            </a:r>
            <a:r>
              <a:rPr lang="en-ZA" sz="2400" dirty="0"/>
              <a:t>, 1990; </a:t>
            </a:r>
            <a:r>
              <a:rPr lang="en-ZA" sz="2400" dirty="0" err="1"/>
              <a:t>Coquery-Vidrovitch</a:t>
            </a:r>
            <a:r>
              <a:rPr lang="en-ZA" sz="2400" dirty="0"/>
              <a:t>, 1991).</a:t>
            </a:r>
          </a:p>
        </p:txBody>
      </p:sp>
    </p:spTree>
    <p:extLst>
      <p:ext uri="{BB962C8B-B14F-4D97-AF65-F5344CB8AC3E}">
        <p14:creationId xmlns:p14="http://schemas.microsoft.com/office/powerpoint/2010/main" val="251247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The concept of urban regeneration and renewal</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8107E03-EDEF-47EE-BE59-CA66C8EE016A}"/>
              </a:ext>
            </a:extLst>
          </p:cNvPr>
          <p:cNvSpPr/>
          <p:nvPr/>
        </p:nvSpPr>
        <p:spPr>
          <a:xfrm>
            <a:off x="87746" y="982202"/>
            <a:ext cx="11633200" cy="4185761"/>
          </a:xfrm>
          <a:prstGeom prst="rect">
            <a:avLst/>
          </a:prstGeom>
        </p:spPr>
        <p:txBody>
          <a:bodyPr wrap="square">
            <a:spAutoFit/>
          </a:bodyPr>
          <a:lstStyle/>
          <a:p>
            <a:r>
              <a:rPr lang="en-ZA" sz="2800" dirty="0">
                <a:ea typeface="Times New Roman" panose="02020603050405020304" pitchFamily="18" charset="0"/>
              </a:rPr>
              <a:t>Urban regeneration, renewal, redevelopment, and revitalisation are urban cliché </a:t>
            </a:r>
          </a:p>
          <a:p>
            <a:endParaRPr lang="en-ZA" sz="2800" dirty="0"/>
          </a:p>
          <a:p>
            <a:r>
              <a:rPr lang="en-ZA" sz="2800" dirty="0"/>
              <a:t>Urban regeneration is the comprehensive and integrated vision which seeks to resolve urban problems and bring about a lasting </a:t>
            </a:r>
            <a:r>
              <a:rPr lang="en-ZA" sz="2800" b="1" dirty="0">
                <a:solidFill>
                  <a:srgbClr val="C00000"/>
                </a:solidFill>
              </a:rPr>
              <a:t>improvement in the economic, physical, social and environmental condition of an area </a:t>
            </a:r>
            <a:r>
              <a:rPr lang="en-ZA" sz="2800" dirty="0"/>
              <a:t>to improve opportunities (Granger, 2010; Roberts, 2000). </a:t>
            </a:r>
          </a:p>
          <a:p>
            <a:endParaRPr lang="en-ZA" sz="2400" dirty="0"/>
          </a:p>
          <a:p>
            <a:endParaRPr lang="en-ZA" dirty="0"/>
          </a:p>
        </p:txBody>
      </p:sp>
    </p:spTree>
    <p:extLst>
      <p:ext uri="{BB962C8B-B14F-4D97-AF65-F5344CB8AC3E}">
        <p14:creationId xmlns:p14="http://schemas.microsoft.com/office/powerpoint/2010/main" val="422160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50B208-5C56-42FE-BDD9-4F07F65DBBFB}"/>
              </a:ext>
            </a:extLst>
          </p:cNvPr>
          <p:cNvPicPr>
            <a:picLocks noChangeAspect="1"/>
          </p:cNvPicPr>
          <p:nvPr/>
        </p:nvPicPr>
        <p:blipFill>
          <a:blip r:embed="rId2"/>
          <a:stretch>
            <a:fillRect/>
          </a:stretch>
        </p:blipFill>
        <p:spPr>
          <a:xfrm>
            <a:off x="9675980" y="6089843"/>
            <a:ext cx="2386711" cy="582844"/>
          </a:xfrm>
          <a:prstGeom prst="rect">
            <a:avLst/>
          </a:prstGeom>
        </p:spPr>
      </p:pic>
      <p:sp>
        <p:nvSpPr>
          <p:cNvPr id="13" name="Subtitle 4">
            <a:extLst>
              <a:ext uri="{FF2B5EF4-FFF2-40B4-BE49-F238E27FC236}">
                <a16:creationId xmlns:a16="http://schemas.microsoft.com/office/drawing/2014/main" id="{D28FFB42-743B-4BAE-A8D7-F43C4063D992}"/>
              </a:ext>
            </a:extLst>
          </p:cNvPr>
          <p:cNvSpPr>
            <a:spLocks noGrp="1"/>
          </p:cNvSpPr>
          <p:nvPr>
            <p:ph type="subTitle" idx="1"/>
          </p:nvPr>
        </p:nvSpPr>
        <p:spPr>
          <a:xfrm>
            <a:off x="73892" y="251009"/>
            <a:ext cx="9602088" cy="515610"/>
          </a:xfrm>
        </p:spPr>
        <p:txBody>
          <a:bodyPr>
            <a:normAutofit fontScale="70000" lnSpcReduction="20000"/>
          </a:bodyPr>
          <a:lstStyle/>
          <a:p>
            <a:r>
              <a:rPr lang="en-ZA" sz="4500" b="1" dirty="0">
                <a:solidFill>
                  <a:schemeClr val="tx1"/>
                </a:solidFill>
                <a:latin typeface="+mj-lt"/>
              </a:rPr>
              <a:t>The concept of urban regeneration and renewal</a:t>
            </a:r>
            <a:endParaRPr lang="en-ZA" sz="3600" b="1" dirty="0">
              <a:solidFill>
                <a:schemeClr val="tx1"/>
              </a:solidFill>
              <a:latin typeface="+mj-lt"/>
            </a:endParaRPr>
          </a:p>
        </p:txBody>
      </p:sp>
      <p:cxnSp>
        <p:nvCxnSpPr>
          <p:cNvPr id="16" name="Straight Connector 15">
            <a:extLst>
              <a:ext uri="{FF2B5EF4-FFF2-40B4-BE49-F238E27FC236}">
                <a16:creationId xmlns:a16="http://schemas.microsoft.com/office/drawing/2014/main" id="{7D55DF5A-45BD-47F8-BE8B-C7EA1D9CF715}"/>
              </a:ext>
            </a:extLst>
          </p:cNvPr>
          <p:cNvCxnSpPr>
            <a:cxnSpLocks/>
          </p:cNvCxnSpPr>
          <p:nvPr/>
        </p:nvCxnSpPr>
        <p:spPr>
          <a:xfrm>
            <a:off x="166255" y="697353"/>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076BF-C26C-4749-AA32-E6A085111302}"/>
              </a:ext>
            </a:extLst>
          </p:cNvPr>
          <p:cNvCxnSpPr>
            <a:cxnSpLocks/>
          </p:cNvCxnSpPr>
          <p:nvPr/>
        </p:nvCxnSpPr>
        <p:spPr>
          <a:xfrm>
            <a:off x="189350" y="157017"/>
            <a:ext cx="1173941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8107E03-EDEF-47EE-BE59-CA66C8EE016A}"/>
              </a:ext>
            </a:extLst>
          </p:cNvPr>
          <p:cNvSpPr/>
          <p:nvPr/>
        </p:nvSpPr>
        <p:spPr>
          <a:xfrm>
            <a:off x="189350" y="860610"/>
            <a:ext cx="11610110" cy="4893647"/>
          </a:xfrm>
          <a:prstGeom prst="rect">
            <a:avLst/>
          </a:prstGeom>
        </p:spPr>
        <p:txBody>
          <a:bodyPr wrap="square">
            <a:spAutoFit/>
          </a:bodyPr>
          <a:lstStyle/>
          <a:p>
            <a:r>
              <a:rPr lang="en-ZA" sz="2400" dirty="0"/>
              <a:t>Urban renewal is the process of clearing slums and replacing them with physical development with social, cultural and economic considerations  </a:t>
            </a:r>
          </a:p>
          <a:p>
            <a:endParaRPr lang="en-ZA" sz="2400" dirty="0"/>
          </a:p>
          <a:p>
            <a:r>
              <a:rPr lang="en-ZA" sz="2400" dirty="0"/>
              <a:t>Urban renewal was used as a tool to address urban issues such as overcrowding and high-density challenges</a:t>
            </a:r>
          </a:p>
          <a:p>
            <a:endParaRPr lang="en-ZA" sz="2400" dirty="0"/>
          </a:p>
          <a:p>
            <a:pPr marL="457200" indent="-457200">
              <a:buFont typeface="Wingdings" panose="05000000000000000000" pitchFamily="2" charset="2"/>
              <a:buChar char="§"/>
            </a:pPr>
            <a:r>
              <a:rPr lang="en-ZA" sz="2400" dirty="0"/>
              <a:t>it aids the rectification of urban decay</a:t>
            </a:r>
          </a:p>
          <a:p>
            <a:pPr marL="457200" indent="-457200">
              <a:buFont typeface="Wingdings" panose="05000000000000000000" pitchFamily="2" charset="2"/>
              <a:buChar char="§"/>
            </a:pPr>
            <a:r>
              <a:rPr lang="en-ZA" sz="2400" dirty="0"/>
              <a:t>It also enhances the social network and the inclusion of vulnerable groups  </a:t>
            </a:r>
          </a:p>
          <a:p>
            <a:pPr marL="457200" indent="-457200">
              <a:buFont typeface="Wingdings" panose="05000000000000000000" pitchFamily="2" charset="2"/>
              <a:buChar char="§"/>
            </a:pPr>
            <a:r>
              <a:rPr lang="en-ZA" sz="2400" dirty="0"/>
              <a:t>It reduces the negative impacts of unwholesome and dilapidated living environments   </a:t>
            </a:r>
          </a:p>
          <a:p>
            <a:pPr marL="457200" indent="-457200">
              <a:buFont typeface="Wingdings" panose="05000000000000000000" pitchFamily="2" charset="2"/>
              <a:buChar char="§"/>
            </a:pPr>
            <a:r>
              <a:rPr lang="en-ZA" sz="2400" dirty="0"/>
              <a:t>It improves the quality of the environment within communities </a:t>
            </a:r>
          </a:p>
          <a:p>
            <a:r>
              <a:rPr lang="en-ZA" sz="2400" dirty="0"/>
              <a:t>     (Zipp, 2013, Zheng</a:t>
            </a:r>
            <a:r>
              <a:rPr lang="en-ZA" sz="2400" i="1" dirty="0"/>
              <a:t> et al</a:t>
            </a:r>
            <a:r>
              <a:rPr lang="en-ZA" sz="2400" dirty="0"/>
              <a:t>., 2014). </a:t>
            </a:r>
          </a:p>
          <a:p>
            <a:endParaRPr lang="en-ZA" sz="2400" dirty="0"/>
          </a:p>
        </p:txBody>
      </p:sp>
    </p:spTree>
    <p:extLst>
      <p:ext uri="{BB962C8B-B14F-4D97-AF65-F5344CB8AC3E}">
        <p14:creationId xmlns:p14="http://schemas.microsoft.com/office/powerpoint/2010/main" val="49025548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5220</TotalTime>
  <Words>2076</Words>
  <Application>Microsoft Office PowerPoint</Application>
  <PresentationFormat>Widescreen</PresentationFormat>
  <Paragraphs>259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Taiwo Afinowi</dc:creator>
  <cp:lastModifiedBy>Taiwo Afinowi</cp:lastModifiedBy>
  <cp:revision>86</cp:revision>
  <dcterms:created xsi:type="dcterms:W3CDTF">2019-04-29T10:55:18Z</dcterms:created>
  <dcterms:modified xsi:type="dcterms:W3CDTF">2019-05-06T06:50:42Z</dcterms:modified>
</cp:coreProperties>
</file>