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31463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22540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0369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7925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71132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408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6CE31C2-2EB5-4424-9BC7-7B565E7DFE8A}" type="datetimeFigureOut">
              <a:rPr lang="en-ZA" smtClean="0"/>
              <a:t>2019/05/05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9526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6CE31C2-2EB5-4424-9BC7-7B565E7DFE8A}" type="datetimeFigureOut">
              <a:rPr lang="en-ZA" smtClean="0"/>
              <a:t>2019/05/05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2149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E31C2-2EB5-4424-9BC7-7B565E7DFE8A}" type="datetimeFigureOut">
              <a:rPr lang="en-ZA" smtClean="0"/>
              <a:t>2019/05/05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19597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68133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54407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E31C2-2EB5-4424-9BC7-7B565E7DFE8A}" type="datetimeFigureOut">
              <a:rPr lang="en-ZA" smtClean="0"/>
              <a:t>2019/05/05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EEE69-5FF2-4F41-8471-80065DC6A7E6}" type="slidenum">
              <a:rPr lang="en-ZA" smtClean="0"/>
              <a:t>‹#›</a:t>
            </a:fld>
            <a:endParaRPr lang="en-ZA"/>
          </a:p>
        </p:txBody>
      </p:sp>
    </p:spTree>
    <p:extLst>
      <p:ext uri="{BB962C8B-B14F-4D97-AF65-F5344CB8AC3E}">
        <p14:creationId xmlns:p14="http://schemas.microsoft.com/office/powerpoint/2010/main" val="330924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rot="10800000">
            <a:off x="153739" y="9845"/>
            <a:ext cx="12032159" cy="3391792"/>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600" dirty="0">
                <a:solidFill>
                  <a:srgbClr val="FFFFFF"/>
                </a:solidFill>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sp>
        <p:nvSpPr>
          <p:cNvPr id="8" name="Text Box 2"/>
          <p:cNvSpPr txBox="1">
            <a:spLocks noGrp="1" noChangeArrowheads="1"/>
          </p:cNvSpPr>
          <p:nvPr>
            <p:ph type="subTitle" idx="1"/>
          </p:nvPr>
        </p:nvSpPr>
        <p:spPr bwMode="auto">
          <a:xfrm rot="16200000">
            <a:off x="-1879476" y="1889321"/>
            <a:ext cx="6028350" cy="2269397"/>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7658100" y="2108980"/>
            <a:ext cx="4527798" cy="4713538"/>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7299779" y="1697614"/>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255081" y="1212790"/>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descr="https://sasuf2019.mandela.ac.za/getmedia/c2ede9b9-f764-4fcf-b450-18a9b4cffa2a/SASUF-Symposium-2019-ABSTRACT-REVIEW-FORM?width=224&amp;height=100"/>
          <p:cNvPicPr/>
          <p:nvPr/>
        </p:nvPicPr>
        <p:blipFill>
          <a:blip r:embed="rId5">
            <a:extLst>
              <a:ext uri="{28A0092B-C50C-407E-A947-70E740481C1C}">
                <a14:useLocalDpi xmlns:a14="http://schemas.microsoft.com/office/drawing/2010/main" val="0"/>
              </a:ext>
            </a:extLst>
          </a:blip>
          <a:srcRect/>
          <a:stretch>
            <a:fillRect/>
          </a:stretch>
        </p:blipFill>
        <p:spPr bwMode="auto">
          <a:xfrm>
            <a:off x="196180" y="640856"/>
            <a:ext cx="1898650" cy="847725"/>
          </a:xfrm>
          <a:prstGeom prst="rect">
            <a:avLst/>
          </a:prstGeom>
          <a:ln>
            <a:noFill/>
          </a:ln>
          <a:effectLst>
            <a:outerShdw blurRad="190500" algn="tl" rotWithShape="0">
              <a:srgbClr val="000000">
                <a:alpha val="70000"/>
              </a:srgbClr>
            </a:outerShdw>
          </a:effectLst>
        </p:spPr>
      </p:pic>
      <p:pic>
        <p:nvPicPr>
          <p:cNvPr id="13" name="Picture 12" descr="https://sasuf2019.mandela.ac.za/getmedia/5d38cee8-f724-42d1-a68f-f010c7013e4d/human-settlents-national?width=207&amp;height=100"/>
          <p:cNvPicPr/>
          <p:nvPr/>
        </p:nvPicPr>
        <p:blipFill>
          <a:blip r:embed="rId6">
            <a:extLst>
              <a:ext uri="{28A0092B-C50C-407E-A947-70E740481C1C}">
                <a14:useLocalDpi xmlns:a14="http://schemas.microsoft.com/office/drawing/2010/main" val="0"/>
              </a:ext>
            </a:extLst>
          </a:blip>
          <a:srcRect/>
          <a:stretch>
            <a:fillRect/>
          </a:stretch>
        </p:blipFill>
        <p:spPr bwMode="auto">
          <a:xfrm>
            <a:off x="218026" y="3670256"/>
            <a:ext cx="1876804" cy="629416"/>
          </a:xfrm>
          <a:prstGeom prst="rect">
            <a:avLst/>
          </a:prstGeom>
          <a:noFill/>
          <a:ln>
            <a:noFill/>
          </a:ln>
        </p:spPr>
      </p:pic>
      <p:pic>
        <p:nvPicPr>
          <p:cNvPr id="14" name="Picture 13" descr="https://sasuf2019.mandela.ac.za/getmedia/c7b981bb-ef0b-43cc-9c53-d20d23e24d68/Logo-of-Department-of-Science-and-Technology?width=253&amp;height=100"/>
          <p:cNvPicPr/>
          <p:nvPr/>
        </p:nvPicPr>
        <p:blipFill>
          <a:blip r:embed="rId7">
            <a:extLst>
              <a:ext uri="{28A0092B-C50C-407E-A947-70E740481C1C}">
                <a14:useLocalDpi xmlns:a14="http://schemas.microsoft.com/office/drawing/2010/main" val="0"/>
              </a:ext>
            </a:extLst>
          </a:blip>
          <a:srcRect/>
          <a:stretch>
            <a:fillRect/>
          </a:stretch>
        </p:blipFill>
        <p:spPr bwMode="auto">
          <a:xfrm>
            <a:off x="197237" y="2684834"/>
            <a:ext cx="1908175" cy="678369"/>
          </a:xfrm>
          <a:prstGeom prst="rect">
            <a:avLst/>
          </a:prstGeom>
          <a:noFill/>
          <a:ln>
            <a:noFill/>
          </a:ln>
        </p:spPr>
      </p:pic>
      <p:pic>
        <p:nvPicPr>
          <p:cNvPr id="15" name="Picture 14"/>
          <p:cNvPicPr/>
          <p:nvPr/>
        </p:nvPicPr>
        <p:blipFill>
          <a:blip r:embed="rId8" cstate="print">
            <a:extLst>
              <a:ext uri="{28A0092B-C50C-407E-A947-70E740481C1C}">
                <a14:useLocalDpi xmlns:a14="http://schemas.microsoft.com/office/drawing/2010/main" val="0"/>
              </a:ext>
            </a:extLst>
          </a:blip>
          <a:stretch>
            <a:fillRect/>
          </a:stretch>
        </p:blipFill>
        <p:spPr>
          <a:xfrm>
            <a:off x="213595" y="1757199"/>
            <a:ext cx="1905000" cy="631190"/>
          </a:xfrm>
          <a:prstGeom prst="rect">
            <a:avLst/>
          </a:prstGeom>
        </p:spPr>
      </p:pic>
      <p:sp>
        <p:nvSpPr>
          <p:cNvPr id="4" name="Right Triangle 3"/>
          <p:cNvSpPr/>
          <p:nvPr/>
        </p:nvSpPr>
        <p:spPr>
          <a:xfrm>
            <a:off x="0" y="4336863"/>
            <a:ext cx="12147799" cy="3196057"/>
          </a:xfrm>
          <a:prstGeom prst="rtTriangl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
        <p:nvSpPr>
          <p:cNvPr id="16" name="Title 1"/>
          <p:cNvSpPr txBox="1">
            <a:spLocks/>
          </p:cNvSpPr>
          <p:nvPr/>
        </p:nvSpPr>
        <p:spPr>
          <a:xfrm>
            <a:off x="7286728" y="1105582"/>
            <a:ext cx="5328212" cy="911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SENATE HALL– North Campus </a:t>
            </a:r>
            <a:b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br>
            <a:endParaRPr lang="en-ZA"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 name="Title 1"/>
          <p:cNvSpPr>
            <a:spLocks noGrp="1"/>
          </p:cNvSpPr>
          <p:nvPr>
            <p:ph type="ctrTitle"/>
          </p:nvPr>
        </p:nvSpPr>
        <p:spPr>
          <a:xfrm rot="900000">
            <a:off x="2576755" y="2195922"/>
            <a:ext cx="5048853" cy="2784633"/>
          </a:xfrm>
        </p:spPr>
        <p:txBody>
          <a:bodyPr>
            <a:noAutofit/>
          </a:bodyPr>
          <a:lstStyle/>
          <a:p>
            <a:pPr>
              <a:lnSpc>
                <a:spcPct val="100000"/>
              </a:lnSpc>
              <a:spcAft>
                <a:spcPts val="600"/>
              </a:spcAft>
            </a:pPr>
            <a:r>
              <a:rPr lang="en-ZA" sz="1200" b="1" dirty="0" smtClean="0">
                <a:latin typeface="Arial" panose="020B0604020202020204" pitchFamily="34" charset="0"/>
                <a:cs typeface="Arial" panose="020B0604020202020204" pitchFamily="34" charset="0"/>
              </a:rPr>
              <a:t>Nelson </a:t>
            </a:r>
            <a:r>
              <a:rPr lang="en-ZA" sz="1200" b="1" dirty="0">
                <a:latin typeface="Arial" panose="020B0604020202020204" pitchFamily="34" charset="0"/>
                <a:cs typeface="Arial" panose="020B0604020202020204" pitchFamily="34" charset="0"/>
              </a:rPr>
              <a:t>Mandela </a:t>
            </a:r>
            <a:r>
              <a:rPr lang="en-ZA" sz="1200" b="1" dirty="0" smtClean="0">
                <a:latin typeface="Arial" panose="020B0604020202020204" pitchFamily="34" charset="0"/>
                <a:cs typeface="Arial" panose="020B0604020202020204" pitchFamily="34" charset="0"/>
              </a:rPr>
              <a:t>University</a:t>
            </a:r>
            <a:r>
              <a:rPr lang="en-ZA" sz="1200" dirty="0" smtClean="0">
                <a:latin typeface="Arial" panose="020B0604020202020204" pitchFamily="34" charset="0"/>
                <a:cs typeface="Arial" panose="020B0604020202020204" pitchFamily="34" charset="0"/>
              </a:rPr>
              <a:t>,</a:t>
            </a:r>
            <a:br>
              <a:rPr lang="en-ZA" sz="1200" dirty="0" smtClean="0">
                <a:latin typeface="Arial" panose="020B0604020202020204" pitchFamily="34" charset="0"/>
                <a:cs typeface="Arial" panose="020B0604020202020204" pitchFamily="34" charset="0"/>
              </a:rPr>
            </a:br>
            <a:r>
              <a:rPr lang="en-ZA" sz="1200" dirty="0" smtClean="0">
                <a:latin typeface="Arial" panose="020B0604020202020204" pitchFamily="34" charset="0"/>
                <a:cs typeface="Arial" panose="020B0604020202020204" pitchFamily="34" charset="0"/>
              </a:rPr>
              <a:t>in </a:t>
            </a:r>
            <a:r>
              <a:rPr lang="en-ZA" sz="1200" dirty="0">
                <a:latin typeface="Arial" panose="020B0604020202020204" pitchFamily="34" charset="0"/>
                <a:cs typeface="Arial" panose="020B0604020202020204" pitchFamily="34" charset="0"/>
              </a:rPr>
              <a:t>collaboration with,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South Africa Sweden Universities Forum (SASUF),</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Science and Technology</a:t>
            </a:r>
            <a:r>
              <a:rPr lang="en-ZA" sz="1200" dirty="0">
                <a:latin typeface="Arial" panose="020B0604020202020204" pitchFamily="34" charset="0"/>
                <a:cs typeface="Arial" panose="020B0604020202020204" pitchFamily="34" charset="0"/>
              </a:rPr>
              <a:t>, and</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Human Settlements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HOSTING</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Sustainable Urbanisation </a:t>
            </a:r>
            <a:r>
              <a:rPr lang="en-ZA" sz="1200" b="1" dirty="0" smtClean="0">
                <a:latin typeface="Arial" panose="020B0604020202020204" pitchFamily="34" charset="0"/>
                <a:cs typeface="Arial" panose="020B0604020202020204" pitchFamily="34" charset="0"/>
              </a:rPr>
              <a:t>Symposium</a:t>
            </a:r>
            <a:br>
              <a:rPr lang="en-ZA" sz="1200" b="1" dirty="0" smtClean="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r>
            <a:br>
              <a:rPr lang="en-ZA" sz="1200" b="1" dirty="0">
                <a:latin typeface="Arial" panose="020B0604020202020204" pitchFamily="34" charset="0"/>
                <a:cs typeface="Arial" panose="020B0604020202020204" pitchFamily="34" charset="0"/>
              </a:rPr>
            </a:br>
            <a:r>
              <a:rPr lang="en-ZA" sz="1800" b="1" dirty="0" err="1">
                <a:solidFill>
                  <a:srgbClr val="FFC000"/>
                </a:solidFill>
                <a:latin typeface="Arial" panose="020B0604020202020204" pitchFamily="34" charset="0"/>
                <a:ea typeface="Calibri" panose="020F0502020204030204" pitchFamily="34" charset="0"/>
                <a:cs typeface="Arial" panose="020B0604020202020204" pitchFamily="34" charset="0"/>
              </a:rPr>
              <a:t>SYMPOSIUM</a:t>
            </a:r>
            <a:r>
              <a:rPr lang="en-ZA" sz="1800" b="1" dirty="0">
                <a:solidFill>
                  <a:srgbClr val="FFC000"/>
                </a:solidFill>
                <a:latin typeface="Arial" panose="020B0604020202020204" pitchFamily="34" charset="0"/>
                <a:ea typeface="Calibri" panose="020F0502020204030204" pitchFamily="34" charset="0"/>
                <a:cs typeface="Arial" panose="020B0604020202020204" pitchFamily="34" charset="0"/>
              </a:rPr>
              <a:t> THEME:</a:t>
            </a:r>
            <a: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t> </a:t>
            </a:r>
            <a:b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br>
            <a:r>
              <a:rPr lang="en-ZA" sz="1800" b="1" dirty="0">
                <a:latin typeface="Arial" panose="020B0604020202020204" pitchFamily="34" charset="0"/>
                <a:ea typeface="Calibri" panose="020F0502020204030204" pitchFamily="34" charset="0"/>
                <a:cs typeface="Arial" panose="020B0604020202020204" pitchFamily="34" charset="0"/>
              </a:rPr>
              <a:t>Sustainable urbanization through research, innovations and partnerships</a:t>
            </a:r>
            <a:r>
              <a:rPr lang="en-ZA" sz="1600" dirty="0">
                <a:latin typeface="Arial" panose="020B0604020202020204" pitchFamily="34" charset="0"/>
                <a:ea typeface="Calibri" panose="020F0502020204030204" pitchFamily="34" charset="0"/>
                <a:cs typeface="Arial" panose="020B0604020202020204" pitchFamily="34" charset="0"/>
              </a:rPr>
              <a:t/>
            </a:r>
            <a:br>
              <a:rPr lang="en-ZA" sz="1600" dirty="0">
                <a:latin typeface="Arial" panose="020B0604020202020204" pitchFamily="34" charset="0"/>
                <a:ea typeface="Calibri" panose="020F050202020403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9"/>
          <a:stretch>
            <a:fillRect/>
          </a:stretch>
        </p:blipFill>
        <p:spPr>
          <a:xfrm>
            <a:off x="248418" y="4976091"/>
            <a:ext cx="5455688" cy="1817334"/>
          </a:xfrm>
          <a:prstGeom prst="rect">
            <a:avLst/>
          </a:prstGeom>
        </p:spPr>
      </p:pic>
    </p:spTree>
    <p:extLst>
      <p:ext uri="{BB962C8B-B14F-4D97-AF65-F5344CB8AC3E}">
        <p14:creationId xmlns:p14="http://schemas.microsoft.com/office/powerpoint/2010/main" val="369448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2682" y="2758773"/>
            <a:ext cx="11326636" cy="3475975"/>
          </a:xfrm>
          <a:prstGeom prst="rect">
            <a:avLst/>
          </a:prstGeom>
        </p:spPr>
      </p:pic>
      <p:pic>
        <p:nvPicPr>
          <p:cNvPr id="4" name="Picture 3"/>
          <p:cNvPicPr>
            <a:picLocks noChangeAspect="1"/>
          </p:cNvPicPr>
          <p:nvPr/>
        </p:nvPicPr>
        <p:blipFill>
          <a:blip r:embed="rId3"/>
          <a:stretch>
            <a:fillRect/>
          </a:stretch>
        </p:blipFill>
        <p:spPr>
          <a:xfrm>
            <a:off x="0" y="7520"/>
            <a:ext cx="12192000" cy="2751254"/>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60851" y="-33317"/>
            <a:ext cx="3972542" cy="2144749"/>
          </a:xfrm>
          <a:prstGeom prst="rect">
            <a:avLst/>
          </a:prstGeom>
        </p:spPr>
      </p:pic>
      <p:pic>
        <p:nvPicPr>
          <p:cNvPr id="8" name="Picture 7"/>
          <p:cNvPicPr>
            <a:picLocks noChangeAspect="1"/>
          </p:cNvPicPr>
          <p:nvPr/>
        </p:nvPicPr>
        <p:blipFill>
          <a:blip r:embed="rId5"/>
          <a:stretch>
            <a:fillRect/>
          </a:stretch>
        </p:blipFill>
        <p:spPr>
          <a:xfrm>
            <a:off x="10406554" y="1012482"/>
            <a:ext cx="1780186" cy="2158171"/>
          </a:xfrm>
          <a:prstGeom prst="rect">
            <a:avLst/>
          </a:prstGeom>
        </p:spPr>
      </p:pic>
      <p:pic>
        <p:nvPicPr>
          <p:cNvPr id="7" name="Picture 6"/>
          <p:cNvPicPr>
            <a:picLocks noChangeAspect="1"/>
          </p:cNvPicPr>
          <p:nvPr/>
        </p:nvPicPr>
        <p:blipFill>
          <a:blip r:embed="rId6"/>
          <a:stretch>
            <a:fillRect/>
          </a:stretch>
        </p:blipFill>
        <p:spPr>
          <a:xfrm>
            <a:off x="9738062" y="1933108"/>
            <a:ext cx="1780186" cy="2158171"/>
          </a:xfrm>
          <a:prstGeom prst="rect">
            <a:avLst/>
          </a:prstGeom>
        </p:spPr>
      </p:pic>
    </p:spTree>
    <p:extLst>
      <p:ext uri="{BB962C8B-B14F-4D97-AF65-F5344CB8AC3E}">
        <p14:creationId xmlns:p14="http://schemas.microsoft.com/office/powerpoint/2010/main" val="174284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1683" y="2402379"/>
            <a:ext cx="11453431" cy="4105362"/>
          </a:xfrm>
          <a:prstGeom prst="rect">
            <a:avLst/>
          </a:prstGeom>
        </p:spPr>
      </p:pic>
      <p:pic>
        <p:nvPicPr>
          <p:cNvPr id="4" name="Picture 3"/>
          <p:cNvPicPr>
            <a:picLocks noChangeAspect="1"/>
          </p:cNvPicPr>
          <p:nvPr/>
        </p:nvPicPr>
        <p:blipFill>
          <a:blip r:embed="rId3"/>
          <a:stretch>
            <a:fillRect/>
          </a:stretch>
        </p:blipFill>
        <p:spPr>
          <a:xfrm>
            <a:off x="0" y="0"/>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114315" y="-1"/>
            <a:ext cx="3867133" cy="2087839"/>
          </a:xfrm>
          <a:prstGeom prst="rect">
            <a:avLst/>
          </a:prstGeom>
        </p:spPr>
      </p:pic>
      <p:pic>
        <p:nvPicPr>
          <p:cNvPr id="8" name="Picture 7"/>
          <p:cNvPicPr>
            <a:picLocks noChangeAspect="1"/>
          </p:cNvPicPr>
          <p:nvPr/>
        </p:nvPicPr>
        <p:blipFill>
          <a:blip r:embed="rId5"/>
          <a:stretch>
            <a:fillRect/>
          </a:stretch>
        </p:blipFill>
        <p:spPr>
          <a:xfrm>
            <a:off x="10496611" y="978152"/>
            <a:ext cx="1780186" cy="2158171"/>
          </a:xfrm>
          <a:prstGeom prst="rect">
            <a:avLst/>
          </a:prstGeom>
        </p:spPr>
      </p:pic>
      <p:pic>
        <p:nvPicPr>
          <p:cNvPr id="7" name="Picture 6"/>
          <p:cNvPicPr>
            <a:picLocks noChangeAspect="1"/>
          </p:cNvPicPr>
          <p:nvPr/>
        </p:nvPicPr>
        <p:blipFill>
          <a:blip r:embed="rId6"/>
          <a:stretch>
            <a:fillRect/>
          </a:stretch>
        </p:blipFill>
        <p:spPr>
          <a:xfrm>
            <a:off x="9878957" y="1884169"/>
            <a:ext cx="1780186" cy="2158171"/>
          </a:xfrm>
          <a:prstGeom prst="rect">
            <a:avLst/>
          </a:prstGeom>
        </p:spPr>
      </p:pic>
    </p:spTree>
    <p:extLst>
      <p:ext uri="{BB962C8B-B14F-4D97-AF65-F5344CB8AC3E}">
        <p14:creationId xmlns:p14="http://schemas.microsoft.com/office/powerpoint/2010/main" val="5255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9603" y="2215789"/>
            <a:ext cx="11317574" cy="4126821"/>
          </a:xfrm>
          <a:prstGeom prst="rect">
            <a:avLst/>
          </a:prstGeom>
        </p:spPr>
      </p:pic>
      <p:pic>
        <p:nvPicPr>
          <p:cNvPr id="4" name="Picture 3"/>
          <p:cNvPicPr>
            <a:picLocks noChangeAspect="1"/>
          </p:cNvPicPr>
          <p:nvPr/>
        </p:nvPicPr>
        <p:blipFill>
          <a:blip r:embed="rId3"/>
          <a:stretch>
            <a:fillRect/>
          </a:stretch>
        </p:blipFill>
        <p:spPr>
          <a:xfrm>
            <a:off x="0" y="0"/>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299757" y="9672"/>
            <a:ext cx="3602893" cy="1945178"/>
          </a:xfrm>
          <a:prstGeom prst="rect">
            <a:avLst/>
          </a:prstGeom>
        </p:spPr>
      </p:pic>
      <p:pic>
        <p:nvPicPr>
          <p:cNvPr id="8" name="Picture 7"/>
          <p:cNvPicPr>
            <a:picLocks noChangeAspect="1"/>
          </p:cNvPicPr>
          <p:nvPr/>
        </p:nvPicPr>
        <p:blipFill>
          <a:blip r:embed="rId5"/>
          <a:stretch>
            <a:fillRect/>
          </a:stretch>
        </p:blipFill>
        <p:spPr>
          <a:xfrm>
            <a:off x="10411814" y="1170808"/>
            <a:ext cx="1780186" cy="2158171"/>
          </a:xfrm>
          <a:prstGeom prst="rect">
            <a:avLst/>
          </a:prstGeom>
        </p:spPr>
      </p:pic>
      <p:pic>
        <p:nvPicPr>
          <p:cNvPr id="7" name="Picture 6"/>
          <p:cNvPicPr>
            <a:picLocks noChangeAspect="1"/>
          </p:cNvPicPr>
          <p:nvPr/>
        </p:nvPicPr>
        <p:blipFill>
          <a:blip r:embed="rId6"/>
          <a:stretch>
            <a:fillRect/>
          </a:stretch>
        </p:blipFill>
        <p:spPr>
          <a:xfrm>
            <a:off x="9835381" y="1982984"/>
            <a:ext cx="1780186" cy="2158171"/>
          </a:xfrm>
          <a:prstGeom prst="rect">
            <a:avLst/>
          </a:prstGeom>
        </p:spPr>
      </p:pic>
    </p:spTree>
    <p:extLst>
      <p:ext uri="{BB962C8B-B14F-4D97-AF65-F5344CB8AC3E}">
        <p14:creationId xmlns:p14="http://schemas.microsoft.com/office/powerpoint/2010/main" val="15015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49</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Nelson Mandela University, in collaboration with,  South Africa Sweden Universities Forum (SASUF), Department of Science and Technology, and Department of Human Settlements    HOSTING   Sustainable Urbanisation Symposium  SYMPOSIUM THEME:  Sustainable urbanization through research, innovations and partnerships </vt:lpstr>
      <vt:lpstr>PowerPoint Presentation</vt:lpstr>
      <vt:lpstr>PowerPoint Presentation</vt:lpstr>
      <vt:lpstr>PowerPoint Presentation</vt:lpstr>
    </vt:vector>
  </TitlesOfParts>
  <Company>Nelson Mandela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African Sweden University Forum (SASUF) 2019 Symposium   Nelson Mandela University, in collaboration with,  South Africa Sweden Universities Forum (SASUF), Department of Science and Technology, and Department of Human Settlements    HOSTING   Sustainable Urbanisation Symposium</dc:title>
  <dc:creator>Dale, Charlene (Ms) (Summerstrand Campus North)</dc:creator>
  <cp:lastModifiedBy>Dale, Charlene (Ms) (Summerstrand Campus North)</cp:lastModifiedBy>
  <cp:revision>11</cp:revision>
  <dcterms:created xsi:type="dcterms:W3CDTF">2019-05-05T12:42:05Z</dcterms:created>
  <dcterms:modified xsi:type="dcterms:W3CDTF">2019-05-05T18:59:27Z</dcterms:modified>
</cp:coreProperties>
</file>