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1" r:id="rId4"/>
    <p:sldId id="273" r:id="rId5"/>
    <p:sldId id="275" r:id="rId6"/>
    <p:sldId id="272" r:id="rId7"/>
    <p:sldId id="257" r:id="rId8"/>
    <p:sldId id="274" r:id="rId9"/>
    <p:sldId id="283" r:id="rId10"/>
    <p:sldId id="280" r:id="rId11"/>
    <p:sldId id="270" r:id="rId12"/>
    <p:sldId id="266" r:id="rId13"/>
    <p:sldId id="278" r:id="rId14"/>
    <p:sldId id="276" r:id="rId15"/>
    <p:sldId id="259" r:id="rId16"/>
    <p:sldId id="277" r:id="rId17"/>
    <p:sldId id="265" r:id="rId18"/>
    <p:sldId id="262" r:id="rId19"/>
    <p:sldId id="279" r:id="rId20"/>
    <p:sldId id="258" r:id="rId21"/>
    <p:sldId id="282" r:id="rId22"/>
    <p:sldId id="267"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003" y="515155"/>
            <a:ext cx="11333408" cy="5885645"/>
          </a:xfrm>
        </p:spPr>
        <p:txBody>
          <a:bodyPr/>
          <a:lstStyle/>
          <a:p>
            <a:pPr algn="ctr"/>
            <a:r>
              <a:rPr lang="en-ZA" sz="3200" b="1" i="1" dirty="0"/>
              <a:t>URBAN RENEWAL AND DESIGN IN DURBAN </a:t>
            </a:r>
            <a:br>
              <a:rPr lang="en-ZA" sz="3200" b="1" i="1" dirty="0"/>
            </a:br>
            <a:r>
              <a:rPr lang="en-ZA" sz="3200" b="1" i="1" dirty="0"/>
              <a:t>“THE AEROTROPOLIS WAY”                                         </a:t>
            </a:r>
            <a:br>
              <a:rPr lang="en-ZA" sz="3200" i="1" dirty="0"/>
            </a:br>
            <a:br>
              <a:rPr lang="en-ZA" sz="3200" i="1" dirty="0"/>
            </a:br>
            <a:br>
              <a:rPr lang="en-ZA" sz="3200" i="1" dirty="0"/>
            </a:br>
            <a:br>
              <a:rPr lang="en-ZA" sz="3200" i="1" dirty="0"/>
            </a:br>
            <a:r>
              <a:rPr lang="en-ZA" sz="2800" b="1" i="1" dirty="0"/>
              <a:t>ONGEZWA G NTSHIQA</a:t>
            </a:r>
            <a:br>
              <a:rPr lang="en-ZA" sz="2800" b="1" i="1" dirty="0"/>
            </a:br>
            <a:r>
              <a:rPr lang="en-ZA" sz="2800" b="1" i="1" dirty="0"/>
              <a:t>PhD</a:t>
            </a:r>
            <a:r>
              <a:rPr lang="en-ZA" sz="2800" b="1" i="1" dirty="0">
                <a:solidFill>
                  <a:srgbClr val="EBEBEB"/>
                </a:solidFill>
              </a:rPr>
              <a:t> CANDIDATE: </a:t>
            </a:r>
            <a:r>
              <a:rPr lang="en-ZA" sz="2800" b="1" i="1" dirty="0" err="1">
                <a:solidFill>
                  <a:srgbClr val="EBEBEB"/>
                </a:solidFill>
              </a:rPr>
              <a:t>DhP</a:t>
            </a:r>
            <a:r>
              <a:rPr lang="en-ZA" sz="2800" b="1" i="1" dirty="0">
                <a:solidFill>
                  <a:srgbClr val="EBEBEB"/>
                </a:solidFill>
              </a:rPr>
              <a:t> in Science with Urban and Regional Planning</a:t>
            </a:r>
            <a:br>
              <a:rPr lang="en-ZA" sz="2800" b="1" i="1" dirty="0">
                <a:solidFill>
                  <a:srgbClr val="EBEBEB"/>
                </a:solidFill>
              </a:rPr>
            </a:br>
            <a:r>
              <a:rPr lang="en-ZA" sz="2800" b="1" i="1" dirty="0">
                <a:solidFill>
                  <a:srgbClr val="EBEBEB"/>
                </a:solidFill>
              </a:rPr>
              <a:t>UNIVERSITY OF NORTH WEST </a:t>
            </a:r>
            <a:br>
              <a:rPr lang="en-ZA" sz="2800" b="1" i="1" dirty="0">
                <a:solidFill>
                  <a:srgbClr val="EBEBEB"/>
                </a:solidFill>
              </a:rPr>
            </a:br>
            <a:br>
              <a:rPr lang="en-ZA" sz="2800" b="1" i="1" dirty="0">
                <a:solidFill>
                  <a:srgbClr val="EBEBEB"/>
                </a:solidFill>
              </a:rPr>
            </a:br>
            <a:r>
              <a:rPr lang="en-ZA" sz="2800" b="1" i="1" dirty="0">
                <a:solidFill>
                  <a:srgbClr val="EBEBEB"/>
                </a:solidFill>
              </a:rPr>
              <a:t>CANDIDATE TOWN PLANNER</a:t>
            </a:r>
            <a:br>
              <a:rPr lang="en-ZA" sz="2800" b="1" i="1" dirty="0">
                <a:solidFill>
                  <a:srgbClr val="EBEBEB"/>
                </a:solidFill>
              </a:rPr>
            </a:br>
            <a:r>
              <a:rPr lang="en-ZA" sz="2800" b="1" i="1" dirty="0">
                <a:solidFill>
                  <a:srgbClr val="EBEBEB"/>
                </a:solidFill>
              </a:rPr>
              <a:t>ETHEKWINI MUNICIPALITY</a:t>
            </a:r>
            <a:br>
              <a:rPr lang="en-US" sz="2800" dirty="0"/>
            </a:br>
            <a:endParaRPr lang="en-ZA" sz="2800" dirty="0"/>
          </a:p>
        </p:txBody>
      </p:sp>
    </p:spTree>
    <p:extLst>
      <p:ext uri="{BB962C8B-B14F-4D97-AF65-F5344CB8AC3E}">
        <p14:creationId xmlns:p14="http://schemas.microsoft.com/office/powerpoint/2010/main" val="47918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342" y="90151"/>
            <a:ext cx="10586434" cy="579549"/>
          </a:xfrm>
        </p:spPr>
        <p:txBody>
          <a:bodyPr/>
          <a:lstStyle/>
          <a:p>
            <a:r>
              <a:rPr lang="en-US" dirty="0"/>
              <a:t>URBAN DESIGN IN ETHEKWINI REGION </a:t>
            </a:r>
          </a:p>
        </p:txBody>
      </p:sp>
      <p:sp>
        <p:nvSpPr>
          <p:cNvPr id="3" name="Text Placeholder 2"/>
          <p:cNvSpPr>
            <a:spLocks noGrp="1"/>
          </p:cNvSpPr>
          <p:nvPr>
            <p:ph type="body" idx="1"/>
          </p:nvPr>
        </p:nvSpPr>
        <p:spPr>
          <a:xfrm>
            <a:off x="141665" y="669700"/>
            <a:ext cx="11797049" cy="6027314"/>
          </a:xfrm>
        </p:spPr>
        <p:txBody>
          <a:bodyPr/>
          <a:lstStyle/>
          <a:p>
            <a:endParaRPr lang="en-US" dirty="0"/>
          </a:p>
          <a:p>
            <a:r>
              <a:rPr lang="en-US" dirty="0"/>
              <a:t>The eThekwini region has undergone SIGNIFICANT SPATIAL CHANGE WHICH IS NECESSARY FOR ECONOMIC DEVELOPMENT THROUGH THE KSIA. THE AIRPORT WAS A GREENFILED DEVELOPMENT WHICH NEEDED CONSIDERABLE INVESTMENTS BY THE MUNICIPALITY, PROVINCIAL GOVERNMENT AND THE PRIVATE INVESTORS. </a:t>
            </a:r>
          </a:p>
          <a:p>
            <a:r>
              <a:rPr lang="en-US" dirty="0"/>
              <a:t>The city of Durban was developed as a port city and has been the primary harbor of KwaZulu natal.</a:t>
            </a:r>
          </a:p>
          <a:p>
            <a:r>
              <a:rPr lang="en-US" dirty="0"/>
              <a:t>The stakeholders of the airport include </a:t>
            </a:r>
            <a:r>
              <a:rPr lang="en-US" dirty="0" err="1"/>
              <a:t>neighbouring</a:t>
            </a:r>
            <a:r>
              <a:rPr lang="en-US" dirty="0"/>
              <a:t> municipalities such as </a:t>
            </a:r>
            <a:r>
              <a:rPr lang="en-US" dirty="0" err="1"/>
              <a:t>Ilembe</a:t>
            </a:r>
            <a:r>
              <a:rPr lang="en-US" dirty="0"/>
              <a:t>, </a:t>
            </a:r>
            <a:r>
              <a:rPr lang="en-US" dirty="0" err="1"/>
              <a:t>msunduzi</a:t>
            </a:r>
            <a:r>
              <a:rPr lang="en-US" dirty="0"/>
              <a:t>, </a:t>
            </a:r>
            <a:r>
              <a:rPr lang="en-US" dirty="0" err="1"/>
              <a:t>kwadukuza</a:t>
            </a:r>
            <a:r>
              <a:rPr lang="en-US" dirty="0"/>
              <a:t>, </a:t>
            </a:r>
            <a:r>
              <a:rPr lang="en-US" dirty="0" err="1"/>
              <a:t>mgungundlovu</a:t>
            </a:r>
            <a:r>
              <a:rPr lang="en-US" dirty="0"/>
              <a:t> and Ndwedwe municipalities. The aerotropolis concept has been adopted by the </a:t>
            </a:r>
            <a:r>
              <a:rPr lang="en-US" dirty="0" err="1"/>
              <a:t>kzn</a:t>
            </a:r>
            <a:r>
              <a:rPr lang="en-US" dirty="0"/>
              <a:t> </a:t>
            </a:r>
            <a:r>
              <a:rPr lang="en-US" dirty="0" err="1"/>
              <a:t>edea</a:t>
            </a:r>
            <a:r>
              <a:rPr lang="en-US" dirty="0"/>
              <a:t> as a pioneer for regional economic growth. </a:t>
            </a:r>
          </a:p>
          <a:p>
            <a:r>
              <a:rPr lang="en-US" dirty="0"/>
              <a:t>This development marks a redevelopment and redesign of the city with a shift to the north. </a:t>
            </a:r>
          </a:p>
          <a:p>
            <a:r>
              <a:rPr lang="en-US" dirty="0"/>
              <a:t>The aerotropolis concept is a sustainable approach than the old Durban airport which was located in the midst of industries. </a:t>
            </a:r>
          </a:p>
          <a:p>
            <a:endParaRPr lang="en-US" dirty="0"/>
          </a:p>
        </p:txBody>
      </p:sp>
    </p:spTree>
    <p:extLst>
      <p:ext uri="{BB962C8B-B14F-4D97-AF65-F5344CB8AC3E}">
        <p14:creationId xmlns:p14="http://schemas.microsoft.com/office/powerpoint/2010/main" val="261878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38" y="0"/>
            <a:ext cx="11500833" cy="628441"/>
          </a:xfrm>
        </p:spPr>
        <p:txBody>
          <a:bodyPr/>
          <a:lstStyle/>
          <a:p>
            <a:pPr algn="ctr"/>
            <a:r>
              <a:rPr lang="en-ZA" sz="3200" dirty="0"/>
              <a:t>PRIVATIZED PLANNING</a:t>
            </a:r>
          </a:p>
        </p:txBody>
      </p:sp>
      <p:sp>
        <p:nvSpPr>
          <p:cNvPr id="3" name="Text Placeholder 2"/>
          <p:cNvSpPr>
            <a:spLocks noGrp="1"/>
          </p:cNvSpPr>
          <p:nvPr>
            <p:ph type="body" idx="1"/>
          </p:nvPr>
        </p:nvSpPr>
        <p:spPr>
          <a:xfrm>
            <a:off x="251138" y="628441"/>
            <a:ext cx="11726213" cy="6107210"/>
          </a:xfrm>
        </p:spPr>
        <p:txBody>
          <a:bodyPr/>
          <a:lstStyle/>
          <a:p>
            <a:pPr marL="342900" indent="-342900">
              <a:buFont typeface="Arial" panose="020B0604020202020204" pitchFamily="34" charset="0"/>
              <a:buChar char="•"/>
            </a:pPr>
            <a:r>
              <a:rPr lang="en-ZA" dirty="0"/>
              <a:t>the growth of </a:t>
            </a:r>
            <a:r>
              <a:rPr lang="en-ZA" dirty="0" err="1"/>
              <a:t>Umhlanga</a:t>
            </a:r>
            <a:r>
              <a:rPr lang="en-ZA" dirty="0"/>
              <a:t> Ridge on the city's northern interface repre</a:t>
            </a:r>
            <a:r>
              <a:rPr lang="en-ZA" dirty="0">
                <a:solidFill>
                  <a:schemeClr val="tx1"/>
                </a:solidFill>
              </a:rPr>
              <a:t>sents</a:t>
            </a:r>
            <a:r>
              <a:rPr lang="en-ZA" dirty="0"/>
              <a:t> the development of a typical 'edge city'; symbolising the 'privatisation of </a:t>
            </a:r>
            <a:r>
              <a:rPr lang="en-ZA" dirty="0">
                <a:solidFill>
                  <a:schemeClr val="tx1"/>
                </a:solidFill>
              </a:rPr>
              <a:t>planni</a:t>
            </a:r>
            <a:r>
              <a:rPr lang="en-ZA" dirty="0"/>
              <a:t>ng' due to the large LEVEL of planning expertise and capital investment provided by Moreland Developments - a private-sector company, (</a:t>
            </a:r>
            <a:r>
              <a:rPr lang="en-ZA" dirty="0" err="1"/>
              <a:t>Duminy</a:t>
            </a:r>
            <a:r>
              <a:rPr lang="en-ZA" dirty="0"/>
              <a:t> 2007:34).</a:t>
            </a:r>
          </a:p>
          <a:p>
            <a:pPr marL="342900" indent="-342900">
              <a:buFont typeface="Arial" panose="020B0604020202020204" pitchFamily="34" charset="0"/>
              <a:buChar char="•"/>
            </a:pPr>
            <a:r>
              <a:rPr lang="en-ZA" dirty="0"/>
              <a:t>AFTER THE GREATER UMHLANGA TOWN CENTRE DEVELOPMENT, Major economic developments surrounding Durban including THE airport region, Greater </a:t>
            </a:r>
            <a:r>
              <a:rPr lang="en-ZA" dirty="0" err="1"/>
              <a:t>Isibaya</a:t>
            </a:r>
            <a:r>
              <a:rPr lang="en-ZA" dirty="0"/>
              <a:t>, Ballito and the Greater Hillcrest EMERGED AND EXPANDED. </a:t>
            </a:r>
          </a:p>
          <a:p>
            <a:pPr marL="342900" indent="-342900">
              <a:buFont typeface="Arial" panose="020B0604020202020204" pitchFamily="34" charset="0"/>
              <a:buChar char="•"/>
            </a:pPr>
            <a:r>
              <a:rPr lang="en-ZA" dirty="0"/>
              <a:t>The privatisation of planning is a racialized planning or a high-income based planning approach which defeats the aims of all spatial and socio-economic integration strategies. </a:t>
            </a:r>
          </a:p>
          <a:p>
            <a:pPr marL="342900" indent="-342900">
              <a:buFont typeface="Arial" panose="020B0604020202020204" pitchFamily="34" charset="0"/>
              <a:buChar char="•"/>
            </a:pPr>
            <a:r>
              <a:rPr lang="en-ZA" dirty="0"/>
              <a:t>When applied to urban space, the increase in urban inequality in South Africa reflects both sides of a classic debate on the respective significance of race and class in maintaining segregation in American cities (</a:t>
            </a:r>
            <a:r>
              <a:rPr lang="en-ZA" dirty="0" err="1"/>
              <a:t>Schensul</a:t>
            </a:r>
            <a:r>
              <a:rPr lang="en-ZA" dirty="0"/>
              <a:t> and Heller, 2010).</a:t>
            </a:r>
            <a:endParaRPr lang="en-US" dirty="0"/>
          </a:p>
          <a:p>
            <a:pPr marL="342900" indent="-342900">
              <a:buFont typeface="Arial" panose="020B0604020202020204" pitchFamily="34" charset="0"/>
              <a:buChar char="•"/>
            </a:pPr>
            <a:endParaRPr lang="en-ZA" cap="none" dirty="0"/>
          </a:p>
        </p:txBody>
      </p:sp>
    </p:spTree>
    <p:extLst>
      <p:ext uri="{BB962C8B-B14F-4D97-AF65-F5344CB8AC3E}">
        <p14:creationId xmlns:p14="http://schemas.microsoft.com/office/powerpoint/2010/main" val="345859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0"/>
            <a:ext cx="11985939" cy="682580"/>
          </a:xfrm>
        </p:spPr>
        <p:txBody>
          <a:bodyPr/>
          <a:lstStyle/>
          <a:p>
            <a:pPr algn="ctr"/>
            <a:r>
              <a:rPr lang="en-ZA" sz="3200" dirty="0"/>
              <a:t>IMPACTS OF KSIA</a:t>
            </a:r>
          </a:p>
        </p:txBody>
      </p:sp>
      <p:sp>
        <p:nvSpPr>
          <p:cNvPr id="3" name="Content Placeholder 2"/>
          <p:cNvSpPr>
            <a:spLocks noGrp="1"/>
          </p:cNvSpPr>
          <p:nvPr>
            <p:ph idx="1"/>
          </p:nvPr>
        </p:nvSpPr>
        <p:spPr>
          <a:xfrm>
            <a:off x="206061" y="682580"/>
            <a:ext cx="11846417" cy="5859888"/>
          </a:xfrm>
        </p:spPr>
        <p:txBody>
          <a:bodyPr>
            <a:normAutofit lnSpcReduction="10000"/>
          </a:bodyPr>
          <a:lstStyle/>
          <a:p>
            <a:pPr>
              <a:buFont typeface="Arial" panose="020B0604020202020204" pitchFamily="34" charset="0"/>
              <a:buChar char="•"/>
            </a:pPr>
            <a:endParaRPr lang="en-US" dirty="0">
              <a:solidFill>
                <a:schemeClr val="accent1"/>
              </a:solidFill>
            </a:endParaRPr>
          </a:p>
          <a:p>
            <a:pPr>
              <a:buFont typeface="Arial" panose="020B0604020202020204" pitchFamily="34" charset="0"/>
              <a:buChar char="•"/>
            </a:pPr>
            <a:r>
              <a:rPr lang="en-US" dirty="0">
                <a:solidFill>
                  <a:schemeClr val="accent1"/>
                </a:solidFill>
              </a:rPr>
              <a:t>The relocation of KSIA to the north of Durban has resulted to a huge wind of change In the spatial form of Durban. </a:t>
            </a:r>
          </a:p>
          <a:p>
            <a:pPr>
              <a:buFont typeface="Arial" panose="020B0604020202020204" pitchFamily="34" charset="0"/>
              <a:buChar char="•"/>
            </a:pPr>
            <a:r>
              <a:rPr lang="en-US" dirty="0">
                <a:solidFill>
                  <a:schemeClr val="accent1"/>
                </a:solidFill>
              </a:rPr>
              <a:t>On the business side of things, the spatial impact of the airport relocation on renewal in Durban was premeditated and the stakeholders were well prepared for a breaking new ground airport development and business in the region.</a:t>
            </a:r>
          </a:p>
          <a:p>
            <a:pPr>
              <a:buFont typeface="Arial" panose="020B0604020202020204" pitchFamily="34" charset="0"/>
              <a:buChar char="•"/>
            </a:pPr>
            <a:r>
              <a:rPr lang="en-US" dirty="0">
                <a:solidFill>
                  <a:schemeClr val="accent1"/>
                </a:solidFill>
              </a:rPr>
              <a:t>The benefits of the airport infrastructure in the KZN region amongst others are regional economic development: improved economic infrastructure bringing in international investments, private and public residential infrastructure for bigger populations and employment opportunities. </a:t>
            </a:r>
          </a:p>
          <a:p>
            <a:pPr>
              <a:buFont typeface="Arial" panose="020B0604020202020204" pitchFamily="34" charset="0"/>
              <a:buChar char="•"/>
            </a:pPr>
            <a:r>
              <a:rPr lang="en-US" dirty="0" err="1">
                <a:solidFill>
                  <a:schemeClr val="accent1"/>
                </a:solidFill>
              </a:rPr>
              <a:t>Hewings</a:t>
            </a:r>
            <a:r>
              <a:rPr lang="en-US" dirty="0">
                <a:solidFill>
                  <a:schemeClr val="accent1"/>
                </a:solidFill>
              </a:rPr>
              <a:t> et al (1997) calculated that a capacity increase at O’Hare and Midway airports would lead to a total job increase of 522,000 in the Chicago region. </a:t>
            </a:r>
          </a:p>
          <a:p>
            <a:pPr>
              <a:buFont typeface="Arial" panose="020B0604020202020204" pitchFamily="34" charset="0"/>
              <a:buChar char="•"/>
            </a:pPr>
            <a:r>
              <a:rPr lang="en-US" dirty="0">
                <a:solidFill>
                  <a:schemeClr val="accent1"/>
                </a:solidFill>
              </a:rPr>
              <a:t>In a South African evaluation, (</a:t>
            </a:r>
            <a:r>
              <a:rPr lang="en-US" dirty="0" err="1">
                <a:solidFill>
                  <a:schemeClr val="accent1"/>
                </a:solidFill>
              </a:rPr>
              <a:t>Musakwa</a:t>
            </a:r>
            <a:r>
              <a:rPr lang="en-US" dirty="0">
                <a:solidFill>
                  <a:schemeClr val="accent1"/>
                </a:solidFill>
              </a:rPr>
              <a:t>, 2008) also believes that local development perspective promotes sustainability, participation, poverty alleviation, job creation, productivity, competitiveness and decentralization. </a:t>
            </a:r>
          </a:p>
          <a:p>
            <a:pPr>
              <a:buFont typeface="Arial" panose="020B0604020202020204" pitchFamily="34" charset="0"/>
              <a:buChar char="•"/>
            </a:pPr>
            <a:r>
              <a:rPr lang="en-US" dirty="0">
                <a:solidFill>
                  <a:schemeClr val="accent1"/>
                </a:solidFill>
              </a:rPr>
              <a:t>KSIA has a significant population of employees working is aviation and non-aviation service provision companies, police and security and the industrial hubs of Dube Trade Port. </a:t>
            </a:r>
          </a:p>
        </p:txBody>
      </p:sp>
    </p:spTree>
    <p:extLst>
      <p:ext uri="{BB962C8B-B14F-4D97-AF65-F5344CB8AC3E}">
        <p14:creationId xmlns:p14="http://schemas.microsoft.com/office/powerpoint/2010/main" val="117129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3194" y="95519"/>
            <a:ext cx="7726810" cy="574182"/>
          </a:xfrm>
        </p:spPr>
        <p:txBody>
          <a:bodyPr/>
          <a:lstStyle/>
          <a:p>
            <a:pPr algn="ctr"/>
            <a:r>
              <a:rPr lang="en-US" sz="2800" dirty="0"/>
              <a:t>CONTINUED</a:t>
            </a:r>
          </a:p>
        </p:txBody>
      </p:sp>
      <p:sp>
        <p:nvSpPr>
          <p:cNvPr id="3" name="Subtitle 2"/>
          <p:cNvSpPr>
            <a:spLocks noGrp="1"/>
          </p:cNvSpPr>
          <p:nvPr>
            <p:ph type="subTitle" idx="1"/>
          </p:nvPr>
        </p:nvSpPr>
        <p:spPr>
          <a:xfrm>
            <a:off x="206062" y="1326524"/>
            <a:ext cx="11500833" cy="5422006"/>
          </a:xfrm>
        </p:spPr>
        <p:txBody>
          <a:bodyPr/>
          <a:lstStyle/>
          <a:p>
            <a:pPr marL="342900" indent="-342900">
              <a:buFont typeface="Arial" panose="020B0604020202020204" pitchFamily="34" charset="0"/>
              <a:buChar char="•"/>
            </a:pPr>
            <a:r>
              <a:rPr lang="en-ZA" cap="none" dirty="0"/>
              <a:t>The negative impacts on the other hand are empty existing city centre due to the shift, this leaves dilapidated buildings in the inner city, drastic changes in land use patterns, and decreased economic values of properties, poor enforcement and hijacking of abandoned buildings since the KSIA wind of change.</a:t>
            </a:r>
          </a:p>
          <a:p>
            <a:pPr marL="342900" indent="-342900">
              <a:buFont typeface="Arial" panose="020B0604020202020204" pitchFamily="34" charset="0"/>
              <a:buChar char="•"/>
            </a:pPr>
            <a:r>
              <a:rPr lang="en-ZA" cap="none" dirty="0"/>
              <a:t>The causes of these reeking challenges emanates from the exclusion of the inner city in the plans of economic infrastructure and lacking proposals for town planning scheme reviews. </a:t>
            </a:r>
          </a:p>
          <a:p>
            <a:pPr marL="342900" indent="-342900">
              <a:buFont typeface="Arial" panose="020B0604020202020204" pitchFamily="34" charset="0"/>
              <a:buChar char="•"/>
            </a:pPr>
            <a:r>
              <a:rPr lang="en-ZA" cap="none" dirty="0"/>
              <a:t>If forward planning mechanisms had been followed, an anticipation of the results of the shift would have raised a concern of sustaining the economy, the property and the aesthetic value of the CBD.</a:t>
            </a:r>
          </a:p>
          <a:p>
            <a:pPr marL="342900" indent="-342900">
              <a:buFont typeface="Arial" panose="020B0604020202020204" pitchFamily="34" charset="0"/>
              <a:buChar char="•"/>
            </a:pPr>
            <a:r>
              <a:rPr lang="en-US" cap="none" dirty="0"/>
              <a:t>EThekwini Municipality has partially contributed to the city failures causing the existing dilapidated buildings by not putting in place tight measures of building maintenance towards property owners. The municipality as Local Authority in its jurisdiction has a responsibility to maintain order  through municipal by-laws –(legal action and penalties). </a:t>
            </a:r>
          </a:p>
          <a:p>
            <a:endParaRPr lang="en-ZA" cap="none" dirty="0"/>
          </a:p>
        </p:txBody>
      </p:sp>
    </p:spTree>
    <p:extLst>
      <p:ext uri="{BB962C8B-B14F-4D97-AF65-F5344CB8AC3E}">
        <p14:creationId xmlns:p14="http://schemas.microsoft.com/office/powerpoint/2010/main" val="248643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179" y="0"/>
            <a:ext cx="6900909" cy="605308"/>
          </a:xfrm>
        </p:spPr>
        <p:txBody>
          <a:bodyPr/>
          <a:lstStyle/>
          <a:p>
            <a:pPr algn="ctr"/>
            <a:r>
              <a:rPr lang="en-US" sz="3200" dirty="0"/>
              <a:t>URBAN DECAY </a:t>
            </a:r>
          </a:p>
        </p:txBody>
      </p:sp>
      <p:sp>
        <p:nvSpPr>
          <p:cNvPr id="3" name="Content Placeholder 2"/>
          <p:cNvSpPr>
            <a:spLocks noGrp="1"/>
          </p:cNvSpPr>
          <p:nvPr>
            <p:ph idx="1"/>
          </p:nvPr>
        </p:nvSpPr>
        <p:spPr>
          <a:xfrm>
            <a:off x="115911" y="734096"/>
            <a:ext cx="11977352" cy="6123904"/>
          </a:xfrm>
        </p:spPr>
        <p:txBody>
          <a:bodyPr>
            <a:normAutofit fontScale="92500" lnSpcReduction="10000"/>
          </a:bodyPr>
          <a:lstStyle/>
          <a:p>
            <a:pPr algn="just">
              <a:buFont typeface="Arial" panose="020B0604020202020204" pitchFamily="34" charset="0"/>
              <a:buChar char="•"/>
            </a:pPr>
            <a:r>
              <a:rPr lang="en-US" sz="1800" dirty="0">
                <a:solidFill>
                  <a:schemeClr val="accent1"/>
                </a:solidFill>
              </a:rPr>
              <a:t>Durban has experienced urban decay and  degeneration </a:t>
            </a:r>
            <a:r>
              <a:rPr lang="en-US" dirty="0">
                <a:solidFill>
                  <a:schemeClr val="accent1"/>
                </a:solidFill>
              </a:rPr>
              <a:t>of historical residential areas,</a:t>
            </a:r>
            <a:r>
              <a:rPr lang="en-US" dirty="0"/>
              <a:t> commercial </a:t>
            </a:r>
            <a:r>
              <a:rPr lang="en-US" dirty="0">
                <a:solidFill>
                  <a:schemeClr val="accent1"/>
                </a:solidFill>
              </a:rPr>
              <a:t>and even public open spaces and parks in the city. Durban CBD has deteriorated and lost its historic value. </a:t>
            </a:r>
          </a:p>
          <a:p>
            <a:pPr algn="just">
              <a:buFont typeface="Arial" panose="020B0604020202020204" pitchFamily="34" charset="0"/>
              <a:buChar char="•"/>
            </a:pPr>
            <a:r>
              <a:rPr lang="en-US" dirty="0">
                <a:solidFill>
                  <a:schemeClr val="accent1"/>
                </a:solidFill>
              </a:rPr>
              <a:t>Albert Park, in Durban CBD like many inner city residential areas in South Africa is generally believed to be the result of urban decay, which “in turn leads to depressed rentals and degraded living environments” (Erwin, 2011: 71). </a:t>
            </a:r>
          </a:p>
          <a:p>
            <a:pPr>
              <a:buFont typeface="Arial" panose="020B0604020202020204" pitchFamily="34" charset="0"/>
              <a:buChar char="•"/>
            </a:pPr>
            <a:r>
              <a:rPr lang="en-US" dirty="0">
                <a:solidFill>
                  <a:schemeClr val="accent1"/>
                </a:solidFill>
              </a:rPr>
              <a:t>The research carried out by Attwood (2013) found that urban decay may be the result of large-scale change in the economic structure of a city, or may reflect the socio-economic status of the residents of the area. </a:t>
            </a:r>
          </a:p>
          <a:p>
            <a:pPr>
              <a:buFont typeface="Arial" panose="020B0604020202020204" pitchFamily="34" charset="0"/>
              <a:buChar char="•"/>
            </a:pPr>
            <a:r>
              <a:rPr lang="en-US" dirty="0">
                <a:solidFill>
                  <a:schemeClr val="accent1"/>
                </a:solidFill>
              </a:rPr>
              <a:t>Historically the CBD offered residential premises of bachelor flats mostly to white student’s and old age white pensioners who wanted to downsize from suburbs. From 1994, the group areas act was no longer effective, the demand for housing stock grew dramatically, and the CBD offered an attractive price range in close proximity to work, the business district and services to young professionals. </a:t>
            </a:r>
          </a:p>
          <a:p>
            <a:pPr>
              <a:buFont typeface="Arial" panose="020B0604020202020204" pitchFamily="34" charset="0"/>
              <a:buChar char="•"/>
            </a:pPr>
            <a:r>
              <a:rPr lang="en-US" dirty="0">
                <a:solidFill>
                  <a:schemeClr val="accent1"/>
                </a:solidFill>
              </a:rPr>
              <a:t>Whites are less open to change than the other groups, they left the CBD at the down of democracy. On the other hand, Africans have become more integrated, but the majority are constrained in their choice of residential options by the general levels of poverty (Christopher, 2001:2). </a:t>
            </a:r>
          </a:p>
          <a:p>
            <a:pPr>
              <a:buFont typeface="Arial" panose="020B0604020202020204" pitchFamily="34" charset="0"/>
              <a:buChar char="•"/>
            </a:pPr>
            <a:r>
              <a:rPr lang="en-US" dirty="0">
                <a:solidFill>
                  <a:schemeClr val="accent1"/>
                </a:solidFill>
              </a:rPr>
              <a:t>The devalued property market in the city has affected the management and socio-economic environment of the city. </a:t>
            </a:r>
          </a:p>
          <a:p>
            <a:pPr>
              <a:buFont typeface="Arial" panose="020B0604020202020204" pitchFamily="34" charset="0"/>
              <a:buChar char="•"/>
            </a:pPr>
            <a:endParaRPr lang="en-US" dirty="0">
              <a:solidFill>
                <a:schemeClr val="accent1"/>
              </a:solidFill>
            </a:endParaRPr>
          </a:p>
          <a:p>
            <a:pPr>
              <a:buFont typeface="Arial" panose="020B0604020202020204" pitchFamily="34" charset="0"/>
              <a:buChar char="•"/>
            </a:pPr>
            <a:endParaRPr lang="en-US" dirty="0">
              <a:solidFill>
                <a:schemeClr val="accent1"/>
              </a:solidFill>
            </a:endParaRPr>
          </a:p>
        </p:txBody>
      </p:sp>
    </p:spTree>
    <p:extLst>
      <p:ext uri="{BB962C8B-B14F-4D97-AF65-F5344CB8AC3E}">
        <p14:creationId xmlns:p14="http://schemas.microsoft.com/office/powerpoint/2010/main" val="336635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50" y="90152"/>
            <a:ext cx="11732654" cy="618186"/>
          </a:xfrm>
        </p:spPr>
        <p:txBody>
          <a:bodyPr/>
          <a:lstStyle/>
          <a:p>
            <a:pPr algn="ctr"/>
            <a:r>
              <a:rPr lang="en-ZA" sz="3200" dirty="0"/>
              <a:t>LAND USE PATTERNS AND DILAPIDATED BUILDINGS</a:t>
            </a:r>
          </a:p>
        </p:txBody>
      </p:sp>
      <p:sp>
        <p:nvSpPr>
          <p:cNvPr id="3" name="Text Placeholder 2"/>
          <p:cNvSpPr>
            <a:spLocks noGrp="1"/>
          </p:cNvSpPr>
          <p:nvPr>
            <p:ph type="body" idx="1"/>
          </p:nvPr>
        </p:nvSpPr>
        <p:spPr>
          <a:xfrm>
            <a:off x="197550" y="824248"/>
            <a:ext cx="11732654" cy="5898524"/>
          </a:xfrm>
        </p:spPr>
        <p:txBody>
          <a:bodyPr>
            <a:normAutofit fontScale="55000" lnSpcReduction="20000"/>
          </a:bodyPr>
          <a:lstStyle/>
          <a:p>
            <a:pPr marL="342900" indent="-342900">
              <a:buFont typeface="Arial" panose="020B0604020202020204" pitchFamily="34" charset="0"/>
              <a:buChar char="•"/>
            </a:pPr>
            <a:endParaRPr lang="en-US" cap="none" dirty="0">
              <a:solidFill>
                <a:srgbClr val="ACD433"/>
              </a:solidFill>
            </a:endParaRPr>
          </a:p>
          <a:p>
            <a:pPr marL="342900" indent="-342900">
              <a:buFont typeface="Arial" panose="020B0604020202020204" pitchFamily="34" charset="0"/>
              <a:buChar char="•"/>
            </a:pPr>
            <a:r>
              <a:rPr lang="en-US" sz="3300" cap="none" dirty="0"/>
              <a:t>The drastic change of the land use patterns and spatial deterioration of the city can be attributed to the change of the socio-economic groups that moved to the city after 1994.</a:t>
            </a:r>
          </a:p>
          <a:p>
            <a:pPr marL="342900" indent="-342900">
              <a:buFont typeface="Arial" panose="020B0604020202020204" pitchFamily="34" charset="0"/>
              <a:buChar char="•"/>
            </a:pPr>
            <a:r>
              <a:rPr lang="en-ZA" sz="3300" cap="none" dirty="0"/>
              <a:t>Data from a national survey conducted in 2007 assessing the levels and relative inequality of service delivery at municipal level revealed a wide variation in absolute service delivery levels when comparing richer urban districts to poorer rural ones (Sartorius and Sartorius, 2015). When then CBD was reserved for whites, service provision was prioritised.</a:t>
            </a:r>
          </a:p>
          <a:p>
            <a:pPr marL="342900" indent="-342900" algn="just">
              <a:buFont typeface="Arial" panose="020B0604020202020204" pitchFamily="34" charset="0"/>
              <a:buChar char="•"/>
            </a:pPr>
            <a:r>
              <a:rPr lang="en-US" sz="3300" cap="none" dirty="0"/>
              <a:t>The property markets have fallen so much that it is it is common in Durban to find tuck shops (where you can buy sweets, airtime, snacks, cigarettes and other small food) in the main streets (Dr </a:t>
            </a:r>
            <a:r>
              <a:rPr lang="en-US" sz="3300" cap="none" dirty="0" err="1"/>
              <a:t>Pixely</a:t>
            </a:r>
            <a:r>
              <a:rPr lang="en-US" sz="3300" cap="none" dirty="0"/>
              <a:t> </a:t>
            </a:r>
            <a:r>
              <a:rPr lang="en-US" sz="3300" cap="none" dirty="0" err="1"/>
              <a:t>Kaseme</a:t>
            </a:r>
            <a:r>
              <a:rPr lang="en-US" sz="3300" cap="none" dirty="0"/>
              <a:t> and Anton </a:t>
            </a:r>
            <a:r>
              <a:rPr lang="en-US" sz="3300" cap="none" dirty="0" err="1"/>
              <a:t>Lembede</a:t>
            </a:r>
            <a:r>
              <a:rPr lang="en-US" sz="3300" cap="none" dirty="0"/>
              <a:t> Street).</a:t>
            </a:r>
          </a:p>
          <a:p>
            <a:pPr marL="342900" indent="-342900" algn="just">
              <a:buFont typeface="Arial" panose="020B0604020202020204" pitchFamily="34" charset="0"/>
              <a:buChar char="•"/>
            </a:pPr>
            <a:r>
              <a:rPr lang="en-US" sz="3300" cap="none" dirty="0"/>
              <a:t>According to the scheme, a tuck shop is when:</a:t>
            </a:r>
          </a:p>
          <a:p>
            <a:pPr marL="342900" indent="-342900" algn="just">
              <a:buFont typeface="Arial" panose="020B0604020202020204" pitchFamily="34" charset="0"/>
              <a:buChar char="•"/>
            </a:pPr>
            <a:r>
              <a:rPr lang="en-US" sz="3300" i="1" cap="none" dirty="0"/>
              <a:t>“An occupier of a Dwelling Unit in a residential zone sell goods required for essential day to day needs of the </a:t>
            </a:r>
            <a:r>
              <a:rPr lang="en-US" sz="3300" i="1" cap="none" dirty="0" err="1"/>
              <a:t>neighbourhood</a:t>
            </a:r>
            <a:r>
              <a:rPr lang="en-US" sz="3300" i="1" cap="none" dirty="0"/>
              <a:t>, in residential areas that are not adequately serviced by such a facility. The sale of goods is to take place through a window, doorway or hatchway. Such use shall not detract from the residential character of the </a:t>
            </a:r>
            <a:r>
              <a:rPr lang="en-US" sz="3300" i="1" cap="none" dirty="0" err="1"/>
              <a:t>neighbourhood</a:t>
            </a:r>
            <a:r>
              <a:rPr lang="en-US" sz="3300" i="1" cap="none" dirty="0"/>
              <a:t>, aesthetically or impact wise” (Appendix 9 of the Durban scheme; 2013:225).</a:t>
            </a:r>
          </a:p>
          <a:p>
            <a:pPr marL="342900" indent="-342900" algn="just">
              <a:buFont typeface="Arial" panose="020B0604020202020204" pitchFamily="34" charset="0"/>
              <a:buChar char="•"/>
            </a:pPr>
            <a:r>
              <a:rPr lang="en-US" sz="3300" cap="none" dirty="0"/>
              <a:t>According to the Durban zoning scheme the CBD is general business which permits commercial, business, restaurant, laundry, fuelling and Service Station, government/municipal, health &amp; beauty clinic, health studio, hotel, laundry, motor display area, motor workshop, museum, office, office – medical, </a:t>
            </a:r>
            <a:r>
              <a:rPr lang="en-US" sz="3300" cap="none" dirty="0" err="1"/>
              <a:t>parkade</a:t>
            </a:r>
            <a:r>
              <a:rPr lang="en-US" sz="3300" cap="none" dirty="0"/>
              <a:t>, pet grooming </a:t>
            </a:r>
            <a:r>
              <a:rPr lang="en-US" sz="3300" cap="none" dirty="0" err="1"/>
              <a:t>parlour</a:t>
            </a:r>
            <a:r>
              <a:rPr lang="en-US" sz="3300" cap="none" dirty="0"/>
              <a:t>, place of public entertainment, private open space, public open space, restaurant/ fast food outlet, shop, mortuary, museum, nature-based tourism, office, office – medical, pet grooming </a:t>
            </a:r>
            <a:r>
              <a:rPr lang="en-US" sz="3300" cap="none" dirty="0" err="1"/>
              <a:t>parlour</a:t>
            </a:r>
            <a:r>
              <a:rPr lang="en-US" sz="3300" cap="none" dirty="0"/>
              <a:t> and etc.</a:t>
            </a:r>
          </a:p>
          <a:p>
            <a:endParaRPr lang="en-ZA" sz="2800" dirty="0"/>
          </a:p>
        </p:txBody>
      </p:sp>
    </p:spTree>
    <p:extLst>
      <p:ext uri="{BB962C8B-B14F-4D97-AF65-F5344CB8AC3E}">
        <p14:creationId xmlns:p14="http://schemas.microsoft.com/office/powerpoint/2010/main" val="13597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1" y="0"/>
            <a:ext cx="9404723" cy="448804"/>
          </a:xfrm>
        </p:spPr>
        <p:txBody>
          <a:bodyPr/>
          <a:lstStyle/>
          <a:p>
            <a:pPr algn="ctr"/>
            <a:r>
              <a:rPr lang="en-US" sz="2800" dirty="0"/>
              <a:t>POWERS OF JURISDICTION OF AUTHORITY</a:t>
            </a:r>
          </a:p>
        </p:txBody>
      </p:sp>
      <p:sp>
        <p:nvSpPr>
          <p:cNvPr id="3" name="Content Placeholder 2"/>
          <p:cNvSpPr>
            <a:spLocks noGrp="1"/>
          </p:cNvSpPr>
          <p:nvPr>
            <p:ph sz="half" idx="1"/>
          </p:nvPr>
        </p:nvSpPr>
        <p:spPr>
          <a:xfrm>
            <a:off x="180304" y="565692"/>
            <a:ext cx="11771290" cy="1829778"/>
          </a:xfrm>
        </p:spPr>
        <p:txBody>
          <a:bodyPr>
            <a:normAutofit/>
          </a:bodyPr>
          <a:lstStyle/>
          <a:p>
            <a:pPr marL="0" indent="0">
              <a:buNone/>
            </a:pPr>
            <a:r>
              <a:rPr lang="en-US" dirty="0"/>
              <a:t>According to the By-law on problem buildings of the City of Johannesburg Metropolitan of 2014, </a:t>
            </a:r>
            <a:r>
              <a:rPr lang="en-US" b="1" dirty="0"/>
              <a:t>CHAPTER 2 </a:t>
            </a:r>
            <a:r>
              <a:rPr lang="en-US" dirty="0"/>
              <a:t>provides that an authorized official is identified and appointed to enforce the provisions of the bylaw. The authorized official may enter the building to inspect and determine whether the property or building complies with the by-laws and other legislations.  </a:t>
            </a:r>
            <a:r>
              <a:rPr lang="en-US" b="1" dirty="0"/>
              <a:t>SECTION 7(1) </a:t>
            </a:r>
            <a:r>
              <a:rPr lang="en-US" dirty="0"/>
              <a:t>The authorized official may, subject to the provisions of this section:     declare a property or a building or any part thereof a Problem Property, provided that   one or more of the following circumstances exist at the property:</a:t>
            </a:r>
          </a:p>
          <a:p>
            <a:endParaRPr lang="en-US" dirty="0"/>
          </a:p>
        </p:txBody>
      </p:sp>
      <p:sp>
        <p:nvSpPr>
          <p:cNvPr id="4" name="Content Placeholder 3"/>
          <p:cNvSpPr>
            <a:spLocks noGrp="1"/>
          </p:cNvSpPr>
          <p:nvPr>
            <p:ph sz="half" idx="2"/>
          </p:nvPr>
        </p:nvSpPr>
        <p:spPr>
          <a:xfrm>
            <a:off x="5943599" y="2279558"/>
            <a:ext cx="5924281" cy="4881095"/>
          </a:xfrm>
        </p:spPr>
        <p:txBody>
          <a:bodyPr>
            <a:noAutofit/>
          </a:bodyPr>
          <a:lstStyle/>
          <a:p>
            <a:pPr lvl="0">
              <a:buClr>
                <a:srgbClr val="ACD433"/>
              </a:buClr>
              <a:buFont typeface="Arial" panose="020B0604020202020204" pitchFamily="34" charset="0"/>
              <a:buChar char="•"/>
            </a:pPr>
            <a:r>
              <a:rPr lang="en-US" sz="1600" dirty="0">
                <a:solidFill>
                  <a:srgbClr val="ACD433"/>
                </a:solidFill>
              </a:rPr>
              <a:t>(e) is unhealthy, unsanitary, unsightly or objectionable as determined by the personnel in the Building Control Sub-Directorate of the City of Johannesburg with formal architectural qualifications and experience;</a:t>
            </a:r>
            <a:endParaRPr lang="en-US" sz="1600" dirty="0"/>
          </a:p>
          <a:p>
            <a:pPr>
              <a:buFont typeface="Arial" panose="020B0604020202020204" pitchFamily="34" charset="0"/>
              <a:buChar char="•"/>
            </a:pPr>
            <a:r>
              <a:rPr lang="en-US" sz="1600" dirty="0">
                <a:solidFill>
                  <a:schemeClr val="accent1"/>
                </a:solidFill>
              </a:rPr>
              <a:t>(f) has overloaded or illegally connected electricity supply;</a:t>
            </a:r>
          </a:p>
          <a:p>
            <a:pPr>
              <a:buFont typeface="Arial" panose="020B0604020202020204" pitchFamily="34" charset="0"/>
              <a:buChar char="•"/>
            </a:pPr>
            <a:r>
              <a:rPr lang="en-US" sz="1600" dirty="0">
                <a:solidFill>
                  <a:schemeClr val="accent1"/>
                </a:solidFill>
              </a:rPr>
              <a:t>(g) has illegally connected water supply;</a:t>
            </a:r>
          </a:p>
          <a:p>
            <a:pPr>
              <a:buFont typeface="Arial" panose="020B0604020202020204" pitchFamily="34" charset="0"/>
              <a:buChar char="•"/>
            </a:pPr>
            <a:r>
              <a:rPr lang="en-US" sz="1600" dirty="0">
                <a:solidFill>
                  <a:schemeClr val="accent1"/>
                </a:solidFill>
              </a:rPr>
              <a:t>(h) has no electricity supply;</a:t>
            </a:r>
          </a:p>
          <a:p>
            <a:pPr>
              <a:buFont typeface="Arial" panose="020B0604020202020204" pitchFamily="34" charset="0"/>
              <a:buChar char="•"/>
            </a:pPr>
            <a:r>
              <a:rPr lang="en-US" sz="1600" dirty="0">
                <a:solidFill>
                  <a:schemeClr val="accent1"/>
                </a:solidFill>
              </a:rPr>
              <a:t>(</a:t>
            </a:r>
            <a:r>
              <a:rPr lang="en-US" sz="1600" dirty="0" err="1">
                <a:solidFill>
                  <a:schemeClr val="accent1"/>
                </a:solidFill>
              </a:rPr>
              <a:t>i</a:t>
            </a:r>
            <a:r>
              <a:rPr lang="en-US" sz="1600" dirty="0">
                <a:solidFill>
                  <a:schemeClr val="accent1"/>
                </a:solidFill>
              </a:rPr>
              <a:t>) has no water supply;</a:t>
            </a:r>
          </a:p>
          <a:p>
            <a:pPr>
              <a:buFont typeface="Arial" panose="020B0604020202020204" pitchFamily="34" charset="0"/>
              <a:buChar char="•"/>
            </a:pPr>
            <a:r>
              <a:rPr lang="en-US" sz="1600" dirty="0">
                <a:solidFill>
                  <a:schemeClr val="accent1"/>
                </a:solidFill>
              </a:rPr>
              <a:t>(j) has illegal connections to sewer mains;</a:t>
            </a:r>
          </a:p>
          <a:p>
            <a:pPr>
              <a:buFont typeface="Arial" panose="020B0604020202020204" pitchFamily="34" charset="0"/>
              <a:buChar char="•"/>
            </a:pPr>
            <a:r>
              <a:rPr lang="en-US" sz="1600" dirty="0">
                <a:solidFill>
                  <a:schemeClr val="accent1"/>
                </a:solidFill>
              </a:rPr>
              <a:t>(k) has overflown or blocked sewer drains;</a:t>
            </a:r>
          </a:p>
          <a:p>
            <a:pPr>
              <a:buFont typeface="Arial" panose="020B0604020202020204" pitchFamily="34" charset="0"/>
              <a:buChar char="•"/>
            </a:pPr>
            <a:r>
              <a:rPr lang="en-US" sz="1600" dirty="0">
                <a:solidFill>
                  <a:schemeClr val="accent1"/>
                </a:solidFill>
              </a:rPr>
              <a:t>(I) is subject to complaints of criminal activities, including but not limited to drug dealings, prostitution, money laundering; and </a:t>
            </a:r>
            <a:r>
              <a:rPr lang="en-US" sz="1600" dirty="0" err="1">
                <a:solidFill>
                  <a:schemeClr val="accent1"/>
                </a:solidFill>
              </a:rPr>
              <a:t>etc</a:t>
            </a:r>
            <a:endParaRPr lang="en-US" sz="1600" dirty="0">
              <a:solidFill>
                <a:schemeClr val="accent1"/>
              </a:solidFill>
            </a:endParaRPr>
          </a:p>
        </p:txBody>
      </p:sp>
      <p:pic>
        <p:nvPicPr>
          <p:cNvPr id="5" name="Picture 4"/>
          <p:cNvPicPr>
            <a:picLocks noChangeAspect="1"/>
          </p:cNvPicPr>
          <p:nvPr/>
        </p:nvPicPr>
        <p:blipFill>
          <a:blip r:embed="rId2"/>
          <a:stretch>
            <a:fillRect/>
          </a:stretch>
        </p:blipFill>
        <p:spPr>
          <a:xfrm>
            <a:off x="180304" y="2794730"/>
            <a:ext cx="5525037" cy="3953799"/>
          </a:xfrm>
          <a:prstGeom prst="rect">
            <a:avLst/>
          </a:prstGeom>
        </p:spPr>
      </p:pic>
      <p:sp>
        <p:nvSpPr>
          <p:cNvPr id="6" name="Rectangle 5"/>
          <p:cNvSpPr/>
          <p:nvPr/>
        </p:nvSpPr>
        <p:spPr>
          <a:xfrm>
            <a:off x="180304" y="2440339"/>
            <a:ext cx="5679583" cy="4170372"/>
          </a:xfrm>
          <a:prstGeom prst="rect">
            <a:avLst/>
          </a:prstGeom>
        </p:spPr>
        <p:txBody>
          <a:bodyPr wrap="square">
            <a:spAutoFit/>
          </a:bodyPr>
          <a:lstStyle/>
          <a:p>
            <a:pPr marL="342900" lvl="0" indent="-342900">
              <a:spcBef>
                <a:spcPts val="1000"/>
              </a:spcBef>
              <a:buClr>
                <a:srgbClr val="ACD433"/>
              </a:buClr>
              <a:buSzPct val="80000"/>
              <a:buFont typeface="Arial" panose="020B0604020202020204" pitchFamily="34" charset="0"/>
              <a:buChar char="•"/>
            </a:pPr>
            <a:r>
              <a:rPr lang="en-US" sz="1600" dirty="0">
                <a:solidFill>
                  <a:srgbClr val="ACD433"/>
                </a:solidFill>
              </a:rPr>
              <a:t>(a) if the building appears to have been abandoned by the registered owner or responsible person with or without the consequence that rates or other municipal services/ charges have not been paid for a period of more than three (3) months during any period of twelve (12) months.</a:t>
            </a:r>
          </a:p>
          <a:p>
            <a:pPr marL="342900" lvl="0" indent="-342900">
              <a:spcBef>
                <a:spcPts val="1000"/>
              </a:spcBef>
              <a:buClr>
                <a:srgbClr val="ACD433"/>
              </a:buClr>
              <a:buSzPct val="80000"/>
              <a:buFont typeface="Arial" panose="020B0604020202020204" pitchFamily="34" charset="0"/>
              <a:buChar char="•"/>
            </a:pPr>
            <a:r>
              <a:rPr lang="en-US" sz="1600" dirty="0">
                <a:solidFill>
                  <a:srgbClr val="ACD433"/>
                </a:solidFill>
              </a:rPr>
              <a:t>(b) the building does not comply with existing legislation and/or is not maintained in accordance with the health, fire-safety and town planning and building control By-laws;</a:t>
            </a:r>
          </a:p>
          <a:p>
            <a:pPr marL="342900" lvl="0" indent="-342900">
              <a:spcBef>
                <a:spcPts val="1000"/>
              </a:spcBef>
              <a:buClr>
                <a:srgbClr val="ACD433"/>
              </a:buClr>
              <a:buSzPct val="80000"/>
              <a:buFont typeface="Arial" panose="020B0604020202020204" pitchFamily="34" charset="0"/>
              <a:buChar char="•"/>
            </a:pPr>
            <a:r>
              <a:rPr lang="en-US" sz="1600" dirty="0">
                <a:solidFill>
                  <a:srgbClr val="ACD433"/>
                </a:solidFill>
              </a:rPr>
              <a:t>(c) the building has no or limited use of lifts installed in the building; </a:t>
            </a:r>
          </a:p>
          <a:p>
            <a:pPr marL="342900" lvl="0" indent="-342900">
              <a:spcBef>
                <a:spcPts val="1000"/>
              </a:spcBef>
              <a:buClr>
                <a:srgbClr val="ACD433"/>
              </a:buClr>
              <a:buSzPct val="80000"/>
              <a:buFont typeface="Arial" panose="020B0604020202020204" pitchFamily="34" charset="0"/>
              <a:buChar char="•"/>
            </a:pPr>
            <a:r>
              <a:rPr lang="en-US" sz="1600" dirty="0">
                <a:solidFill>
                  <a:srgbClr val="ACD433"/>
                </a:solidFill>
              </a:rPr>
              <a:t>(d) is overcrowded as envisaged in any law, By-law, town planning scheme in operation or any other relevant legislation;</a:t>
            </a:r>
          </a:p>
        </p:txBody>
      </p:sp>
    </p:spTree>
    <p:extLst>
      <p:ext uri="{BB962C8B-B14F-4D97-AF65-F5344CB8AC3E}">
        <p14:creationId xmlns:p14="http://schemas.microsoft.com/office/powerpoint/2010/main" val="149036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925" y="180305"/>
            <a:ext cx="8825657" cy="502275"/>
          </a:xfrm>
        </p:spPr>
        <p:txBody>
          <a:bodyPr/>
          <a:lstStyle/>
          <a:p>
            <a:pPr algn="ctr"/>
            <a:r>
              <a:rPr lang="en-ZA" sz="3600" dirty="0"/>
              <a:t>DILAPIDATED BUILDINGS</a:t>
            </a:r>
          </a:p>
        </p:txBody>
      </p:sp>
      <p:sp>
        <p:nvSpPr>
          <p:cNvPr id="3" name="Text Placeholder 2"/>
          <p:cNvSpPr>
            <a:spLocks noGrp="1"/>
          </p:cNvSpPr>
          <p:nvPr>
            <p:ph type="body" idx="1"/>
          </p:nvPr>
        </p:nvSpPr>
        <p:spPr>
          <a:xfrm>
            <a:off x="193183" y="682580"/>
            <a:ext cx="11462197" cy="6040191"/>
          </a:xfrm>
        </p:spPr>
        <p:txBody>
          <a:bodyPr/>
          <a:lstStyle/>
          <a:p>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1555" y="682581"/>
            <a:ext cx="5653825" cy="604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726" y="682580"/>
            <a:ext cx="5636835" cy="604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1924" y="6078828"/>
            <a:ext cx="3906441" cy="528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MAHATMA GANDHI RD, DURBAN, SOURCE: </a:t>
            </a:r>
            <a:r>
              <a:rPr lang="en-US" dirty="0" err="1"/>
              <a:t>iTRUMP</a:t>
            </a:r>
            <a:endParaRPr lang="en-US" dirty="0"/>
          </a:p>
        </p:txBody>
      </p:sp>
      <p:sp>
        <p:nvSpPr>
          <p:cNvPr id="9" name="Rectangle 8"/>
          <p:cNvSpPr/>
          <p:nvPr/>
        </p:nvSpPr>
        <p:spPr>
          <a:xfrm>
            <a:off x="6682302" y="6078828"/>
            <a:ext cx="3906441" cy="528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LANGALIBALELE DUBE RD, SOURCE: </a:t>
            </a:r>
            <a:r>
              <a:rPr lang="en-US" dirty="0" err="1"/>
              <a:t>iTRUMP</a:t>
            </a:r>
            <a:endParaRPr lang="en-US" dirty="0"/>
          </a:p>
        </p:txBody>
      </p:sp>
    </p:spTree>
    <p:extLst>
      <p:ext uri="{BB962C8B-B14F-4D97-AF65-F5344CB8AC3E}">
        <p14:creationId xmlns:p14="http://schemas.microsoft.com/office/powerpoint/2010/main" val="270791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924" y="0"/>
            <a:ext cx="10346373" cy="605308"/>
          </a:xfrm>
        </p:spPr>
        <p:txBody>
          <a:bodyPr/>
          <a:lstStyle/>
          <a:p>
            <a:pPr algn="ctr"/>
            <a:r>
              <a:rPr lang="en-ZA" dirty="0"/>
              <a:t>CONTINUED </a:t>
            </a:r>
          </a:p>
        </p:txBody>
      </p:sp>
      <p:pic>
        <p:nvPicPr>
          <p:cNvPr id="3" name="Picture 2"/>
          <p:cNvPicPr>
            <a:picLocks noChangeAspect="1"/>
          </p:cNvPicPr>
          <p:nvPr/>
        </p:nvPicPr>
        <p:blipFill>
          <a:blip r:embed="rId2"/>
          <a:stretch>
            <a:fillRect/>
          </a:stretch>
        </p:blipFill>
        <p:spPr>
          <a:xfrm>
            <a:off x="57953" y="686402"/>
            <a:ext cx="6014434" cy="6161331"/>
          </a:xfrm>
          <a:prstGeom prst="rect">
            <a:avLst/>
          </a:prstGeom>
        </p:spPr>
      </p:pic>
      <p:sp>
        <p:nvSpPr>
          <p:cNvPr id="4" name="Rectangle 3"/>
          <p:cNvSpPr/>
          <p:nvPr/>
        </p:nvSpPr>
        <p:spPr>
          <a:xfrm>
            <a:off x="1111949" y="6156591"/>
            <a:ext cx="3906441" cy="528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29 PICKERING STREET, DURBAN, SOURCE: </a:t>
            </a:r>
            <a:r>
              <a:rPr lang="en-US" dirty="0" err="1"/>
              <a:t>iTRUMP</a:t>
            </a:r>
            <a:endParaRPr lang="en-US" dirty="0"/>
          </a:p>
        </p:txBody>
      </p:sp>
      <p:pic>
        <p:nvPicPr>
          <p:cNvPr id="5" name="Picture 4"/>
          <p:cNvPicPr>
            <a:picLocks noChangeAspect="1"/>
          </p:cNvPicPr>
          <p:nvPr/>
        </p:nvPicPr>
        <p:blipFill>
          <a:blip r:embed="rId3"/>
          <a:stretch>
            <a:fillRect/>
          </a:stretch>
        </p:blipFill>
        <p:spPr>
          <a:xfrm>
            <a:off x="6181858" y="696669"/>
            <a:ext cx="5872767" cy="6140799"/>
          </a:xfrm>
          <a:prstGeom prst="rect">
            <a:avLst/>
          </a:prstGeom>
        </p:spPr>
      </p:pic>
      <p:sp>
        <p:nvSpPr>
          <p:cNvPr id="6" name="Rectangle 5"/>
          <p:cNvSpPr/>
          <p:nvPr/>
        </p:nvSpPr>
        <p:spPr>
          <a:xfrm>
            <a:off x="6400800" y="5934242"/>
            <a:ext cx="5653825" cy="750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TONG LOK BUILDING IN DURBAN'S MAHATMA GANDHI ROAD</a:t>
            </a:r>
          </a:p>
          <a:p>
            <a:pPr algn="ctr"/>
            <a:r>
              <a:rPr lang="en-US" dirty="0"/>
              <a:t>, DURBAN, SOURCE: </a:t>
            </a:r>
            <a:r>
              <a:rPr lang="en-US" dirty="0" err="1"/>
              <a:t>iTRUMP</a:t>
            </a:r>
            <a:endParaRPr lang="en-US" dirty="0"/>
          </a:p>
        </p:txBody>
      </p:sp>
    </p:spTree>
    <p:extLst>
      <p:ext uri="{BB962C8B-B14F-4D97-AF65-F5344CB8AC3E}">
        <p14:creationId xmlns:p14="http://schemas.microsoft.com/office/powerpoint/2010/main" val="36647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06" y="0"/>
            <a:ext cx="9404723" cy="590471"/>
          </a:xfrm>
        </p:spPr>
        <p:txBody>
          <a:bodyPr/>
          <a:lstStyle/>
          <a:p>
            <a:pPr algn="ctr"/>
            <a:r>
              <a:rPr lang="en-US" dirty="0"/>
              <a:t>CONTINUED</a:t>
            </a:r>
          </a:p>
        </p:txBody>
      </p:sp>
      <p:pic>
        <p:nvPicPr>
          <p:cNvPr id="3" name="Picture 2"/>
          <p:cNvPicPr>
            <a:picLocks noChangeAspect="1"/>
          </p:cNvPicPr>
          <p:nvPr/>
        </p:nvPicPr>
        <p:blipFill>
          <a:blip r:embed="rId2"/>
          <a:stretch>
            <a:fillRect/>
          </a:stretch>
        </p:blipFill>
        <p:spPr>
          <a:xfrm>
            <a:off x="877931" y="590471"/>
            <a:ext cx="10455477" cy="6267529"/>
          </a:xfrm>
          <a:prstGeom prst="rect">
            <a:avLst/>
          </a:prstGeom>
        </p:spPr>
      </p:pic>
      <p:sp>
        <p:nvSpPr>
          <p:cNvPr id="5" name="Rectangle 4"/>
          <p:cNvSpPr/>
          <p:nvPr/>
        </p:nvSpPr>
        <p:spPr>
          <a:xfrm>
            <a:off x="2884868" y="6107617"/>
            <a:ext cx="5653825" cy="750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PALM BEACH HOTEL IN GILLESPIE STREET </a:t>
            </a:r>
          </a:p>
          <a:p>
            <a:pPr algn="ctr"/>
            <a:r>
              <a:rPr lang="en-US" dirty="0"/>
              <a:t>DURBAN, SOURCE: GOOGLE IMAGES</a:t>
            </a:r>
          </a:p>
        </p:txBody>
      </p:sp>
    </p:spTree>
    <p:extLst>
      <p:ext uri="{BB962C8B-B14F-4D97-AF65-F5344CB8AC3E}">
        <p14:creationId xmlns:p14="http://schemas.microsoft.com/office/powerpoint/2010/main" val="192133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1" y="128788"/>
            <a:ext cx="10406129" cy="850005"/>
          </a:xfrm>
        </p:spPr>
        <p:txBody>
          <a:bodyPr/>
          <a:lstStyle/>
          <a:p>
            <a:r>
              <a:rPr lang="en-US" sz="3200" dirty="0"/>
              <a:t>INSTITUTIONAL SUPPORT FOR AIRPORT RELOCATION.</a:t>
            </a:r>
            <a:endParaRPr lang="en-ZA" sz="3200" dirty="0"/>
          </a:p>
        </p:txBody>
      </p:sp>
      <p:sp>
        <p:nvSpPr>
          <p:cNvPr id="3" name="Text Placeholder 2"/>
          <p:cNvSpPr>
            <a:spLocks noGrp="1"/>
          </p:cNvSpPr>
          <p:nvPr>
            <p:ph type="body" idx="1"/>
          </p:nvPr>
        </p:nvSpPr>
        <p:spPr>
          <a:xfrm>
            <a:off x="412124" y="128789"/>
            <a:ext cx="11513713" cy="6284890"/>
          </a:xfrm>
        </p:spPr>
        <p:txBody>
          <a:bodyPr/>
          <a:lstStyle/>
          <a:p>
            <a:endParaRPr lang="en-US" dirty="0"/>
          </a:p>
          <a:p>
            <a:endParaRPr lang="en-US" dirty="0"/>
          </a:p>
          <a:p>
            <a:endParaRPr lang="en-US" dirty="0"/>
          </a:p>
          <a:p>
            <a:r>
              <a:rPr lang="en-US" dirty="0"/>
              <a:t>The spheres of government in South Africa are National, Provincial and local government, they have an alignment of the plans for the same purpose of service delivery. </a:t>
            </a:r>
          </a:p>
          <a:p>
            <a:r>
              <a:rPr lang="en-US" dirty="0"/>
              <a:t>The schemes and plans of development followed by municipalities in developing economic development THE ALIGNMENT OF PLANS IS FROM National Development Plans (NDP), Provisional Growth Development Plans (PGDPs), these are used to devise Integrated Development Plans (IDPs) and Spatial Development Frameworks (SDFs).</a:t>
            </a:r>
          </a:p>
          <a:p>
            <a:r>
              <a:rPr lang="en-US" dirty="0"/>
              <a:t>In 2006 the KZN-EDTEA approved the concept plan of an aerotropolis of KSIA, the Construction of the project commenced in September 2007 and was completed 52 in weeks, (completed phase: </a:t>
            </a:r>
            <a:r>
              <a:rPr lang="en-US" cap="none" dirty="0"/>
              <a:t>Dube Tradeport</a:t>
            </a:r>
            <a:r>
              <a:rPr lang="en-US" dirty="0"/>
              <a:t> and ksia)</a:t>
            </a:r>
          </a:p>
          <a:p>
            <a:r>
              <a:rPr lang="en-ZA" dirty="0"/>
              <a:t>THEREFORE, even though the aerotropolis is not yet a council adopted plan according to eThekwini municipality, the provision of infrastructure TOWARDS THE AIRPORT IS AN INDICATION THAT ULTIMATELY, THE CITY WILL APPOVE THE PLANS. </a:t>
            </a:r>
          </a:p>
        </p:txBody>
      </p:sp>
    </p:spTree>
    <p:extLst>
      <p:ext uri="{BB962C8B-B14F-4D97-AF65-F5344CB8AC3E}">
        <p14:creationId xmlns:p14="http://schemas.microsoft.com/office/powerpoint/2010/main" val="423915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59" y="90152"/>
            <a:ext cx="9444359" cy="579549"/>
          </a:xfrm>
        </p:spPr>
        <p:txBody>
          <a:bodyPr/>
          <a:lstStyle/>
          <a:p>
            <a:pPr algn="ctr"/>
            <a:r>
              <a:rPr lang="en-ZA" sz="3600" dirty="0"/>
              <a:t>KSIA AEROTROPOLIS</a:t>
            </a:r>
            <a:r>
              <a:rPr lang="en-ZA" dirty="0"/>
              <a:t> CONCEPT PLAN</a:t>
            </a:r>
          </a:p>
        </p:txBody>
      </p:sp>
      <p:pic>
        <p:nvPicPr>
          <p:cNvPr id="4" name="Picture 3"/>
          <p:cNvPicPr>
            <a:picLocks noChangeAspect="1"/>
          </p:cNvPicPr>
          <p:nvPr/>
        </p:nvPicPr>
        <p:blipFill>
          <a:blip r:embed="rId2"/>
          <a:stretch>
            <a:fillRect/>
          </a:stretch>
        </p:blipFill>
        <p:spPr>
          <a:xfrm>
            <a:off x="257577" y="579549"/>
            <a:ext cx="11686408" cy="6278451"/>
          </a:xfrm>
          <a:prstGeom prst="rect">
            <a:avLst/>
          </a:prstGeom>
        </p:spPr>
      </p:pic>
    </p:spTree>
    <p:extLst>
      <p:ext uri="{BB962C8B-B14F-4D97-AF65-F5344CB8AC3E}">
        <p14:creationId xmlns:p14="http://schemas.microsoft.com/office/powerpoint/2010/main" val="375495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25779" y="170647"/>
            <a:ext cx="10066450" cy="6687353"/>
          </a:xfrm>
          <a:prstGeom prst="rect">
            <a:avLst/>
          </a:prstGeom>
        </p:spPr>
      </p:pic>
    </p:spTree>
    <p:extLst>
      <p:ext uri="{BB962C8B-B14F-4D97-AF65-F5344CB8AC3E}">
        <p14:creationId xmlns:p14="http://schemas.microsoft.com/office/powerpoint/2010/main" val="382679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439" y="92777"/>
            <a:ext cx="9272788" cy="486772"/>
          </a:xfrm>
        </p:spPr>
        <p:txBody>
          <a:bodyPr/>
          <a:lstStyle/>
          <a:p>
            <a:r>
              <a:rPr lang="en-ZA" sz="3600" dirty="0"/>
              <a:t>TOWARDS SMART CITIES</a:t>
            </a:r>
          </a:p>
        </p:txBody>
      </p:sp>
      <p:sp>
        <p:nvSpPr>
          <p:cNvPr id="3" name="Text Placeholder 2"/>
          <p:cNvSpPr>
            <a:spLocks noGrp="1"/>
          </p:cNvSpPr>
          <p:nvPr>
            <p:ph type="body" idx="1"/>
          </p:nvPr>
        </p:nvSpPr>
        <p:spPr>
          <a:xfrm>
            <a:off x="193183" y="579549"/>
            <a:ext cx="11809927" cy="6033751"/>
          </a:xfrm>
        </p:spPr>
        <p:txBody>
          <a:bodyPr>
            <a:normAutofit/>
          </a:bodyPr>
          <a:lstStyle/>
          <a:p>
            <a:pPr marL="342900" indent="-342900">
              <a:buFont typeface="Arial" panose="020B0604020202020204" pitchFamily="34" charset="0"/>
              <a:buChar char="•"/>
            </a:pPr>
            <a:r>
              <a:rPr lang="en-ZA" cap="none" dirty="0"/>
              <a:t>The Advanced Technology In The 4</a:t>
            </a:r>
            <a:r>
              <a:rPr lang="en-ZA" cap="none" baseline="30000" dirty="0"/>
              <a:t>th</a:t>
            </a:r>
            <a:r>
              <a:rPr lang="en-ZA" cap="none" dirty="0"/>
              <a:t> IR Is The Main Wind Of Change Not Only In Airports But In The Corporate World And Government Departments.  </a:t>
            </a:r>
          </a:p>
          <a:p>
            <a:pPr marL="342900" indent="-342900">
              <a:buFont typeface="Arial" panose="020B0604020202020204" pitchFamily="34" charset="0"/>
              <a:buChar char="•"/>
            </a:pPr>
            <a:r>
              <a:rPr lang="en-ZA" cap="none" dirty="0"/>
              <a:t> Although The Economies Of Cities Have Opportunities Of Economic Growth, There Will Be Also Challenges Of Affordability Amongst The Poor Living In Smart Cities. </a:t>
            </a:r>
          </a:p>
          <a:p>
            <a:pPr marL="342900" indent="-342900">
              <a:buFont typeface="Arial" panose="020B0604020202020204" pitchFamily="34" charset="0"/>
              <a:buChar char="•"/>
            </a:pPr>
            <a:r>
              <a:rPr lang="en-ZA" cap="none" dirty="0"/>
              <a:t>The Smart City Includes Smart Mobility, Smart Technology, Smart Infrastructure, Smart Services, Smart Security, Smart Economies, Smart Governance And Etc. </a:t>
            </a:r>
          </a:p>
          <a:p>
            <a:pPr marL="342900" indent="-342900">
              <a:buFont typeface="Arial" panose="020B0604020202020204" pitchFamily="34" charset="0"/>
              <a:buChar char="•"/>
            </a:pPr>
            <a:r>
              <a:rPr lang="en-ZA" cap="none" dirty="0"/>
              <a:t>The Smart Cities Master Class Aimed To Contextualise The Implementation Of The 4</a:t>
            </a:r>
            <a:r>
              <a:rPr lang="en-ZA" cap="none" baseline="30000" dirty="0"/>
              <a:t>th</a:t>
            </a:r>
            <a:r>
              <a:rPr lang="en-ZA" cap="none" dirty="0"/>
              <a:t> Industrial Revolution In Airport Cities (Aerotropolis) In The World.</a:t>
            </a:r>
          </a:p>
          <a:p>
            <a:pPr marL="342900" indent="-342900">
              <a:buFont typeface="Arial" panose="020B0604020202020204" pitchFamily="34" charset="0"/>
              <a:buChar char="•"/>
            </a:pPr>
            <a:r>
              <a:rPr lang="en-ZA" cap="none" dirty="0"/>
              <a:t>Since Airports Are Run By Airport Companies As Businesses, This Puts Pressure For Competitiveness In Their Infrastructure And Technologies. </a:t>
            </a:r>
          </a:p>
          <a:p>
            <a:pPr marL="342900" indent="-342900">
              <a:buFont typeface="Arial" panose="020B0604020202020204" pitchFamily="34" charset="0"/>
              <a:buChar char="•"/>
            </a:pPr>
            <a:r>
              <a:rPr lang="en-ZA" cap="none" dirty="0"/>
              <a:t>The Operation Of Aviation Ad Non Aviation Transport Networks Are Undergoing Through A Massive Transformation In The Era Of “Smart Cities”.</a:t>
            </a:r>
          </a:p>
          <a:p>
            <a:pPr marL="342900" indent="-342900">
              <a:buFont typeface="Arial" panose="020B0604020202020204" pitchFamily="34" charset="0"/>
              <a:buChar char="•"/>
            </a:pPr>
            <a:r>
              <a:rPr lang="en-US" cap="none" dirty="0"/>
              <a:t>The new digital transformation is a global trend followed by airports for  competitive advantages. Technology provides positive support for process optimization in security checks, enhancement of non aeronautical revenue streams, which are now becoming commercially significant for airports.</a:t>
            </a:r>
          </a:p>
          <a:p>
            <a:pPr marL="342900" indent="-342900">
              <a:buFont typeface="Arial" panose="020B0604020202020204" pitchFamily="34" charset="0"/>
              <a:buChar char="•"/>
            </a:pPr>
            <a:endParaRPr lang="en-ZA" cap="none" dirty="0"/>
          </a:p>
          <a:p>
            <a:endParaRPr lang="en-ZA" sz="1800" cap="none" dirty="0"/>
          </a:p>
          <a:p>
            <a:endParaRPr lang="en-ZA" sz="2400" dirty="0"/>
          </a:p>
          <a:p>
            <a:endParaRPr lang="en-ZA" sz="2400" dirty="0"/>
          </a:p>
          <a:p>
            <a:endParaRPr lang="en-ZA" sz="2400" dirty="0"/>
          </a:p>
        </p:txBody>
      </p:sp>
    </p:spTree>
    <p:extLst>
      <p:ext uri="{BB962C8B-B14F-4D97-AF65-F5344CB8AC3E}">
        <p14:creationId xmlns:p14="http://schemas.microsoft.com/office/powerpoint/2010/main" val="1519227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871" y="247322"/>
            <a:ext cx="8825657" cy="499653"/>
          </a:xfrm>
        </p:spPr>
        <p:txBody>
          <a:bodyPr/>
          <a:lstStyle/>
          <a:p>
            <a:pPr algn="ctr"/>
            <a:r>
              <a:rPr lang="en-US" sz="3200" dirty="0"/>
              <a:t>CONCLUSION </a:t>
            </a:r>
          </a:p>
        </p:txBody>
      </p:sp>
      <p:sp>
        <p:nvSpPr>
          <p:cNvPr id="3" name="Text Placeholder 2"/>
          <p:cNvSpPr>
            <a:spLocks noGrp="1"/>
          </p:cNvSpPr>
          <p:nvPr>
            <p:ph type="body" idx="1"/>
          </p:nvPr>
        </p:nvSpPr>
        <p:spPr>
          <a:xfrm>
            <a:off x="141669" y="746975"/>
            <a:ext cx="11565228" cy="5731098"/>
          </a:xfrm>
        </p:spPr>
        <p:txBody>
          <a:bodyPr>
            <a:normAutofit/>
          </a:bodyPr>
          <a:lstStyle/>
          <a:p>
            <a:pPr algn="just"/>
            <a:r>
              <a:rPr lang="en-US" dirty="0"/>
              <a:t>“The idea that action should only be taken after having all the answers</a:t>
            </a:r>
          </a:p>
          <a:p>
            <a:pPr algn="just"/>
            <a:r>
              <a:rPr lang="en-US" dirty="0"/>
              <a:t>and all the resources are a sure recipe for paralysis. The planning of a</a:t>
            </a:r>
          </a:p>
          <a:p>
            <a:pPr algn="just"/>
            <a:r>
              <a:rPr lang="en-US" dirty="0"/>
              <a:t>city is a process that allows for corrections, always. It is supremely</a:t>
            </a:r>
          </a:p>
          <a:p>
            <a:pPr algn="just"/>
            <a:r>
              <a:rPr lang="en-US" dirty="0"/>
              <a:t>arrogant to believe that planning can be done only after figuring out</a:t>
            </a:r>
          </a:p>
          <a:p>
            <a:pPr algn="just"/>
            <a:r>
              <a:rPr lang="en-US" dirty="0"/>
              <a:t>every possible variable. To innovate is to start! Hence, it is necessary to</a:t>
            </a:r>
          </a:p>
          <a:p>
            <a:pPr algn="just"/>
            <a:r>
              <a:rPr lang="en-US" dirty="0"/>
              <a:t>begin the process. Imagine the ideal, but do what is possible today!”</a:t>
            </a:r>
          </a:p>
          <a:p>
            <a:pPr algn="just"/>
            <a:r>
              <a:rPr lang="en-US" dirty="0"/>
              <a:t>Jamie Lerner – Former Mayor of Curitiba, Brazil. </a:t>
            </a:r>
          </a:p>
          <a:p>
            <a:pPr algn="just"/>
            <a:r>
              <a:rPr lang="en-US" dirty="0"/>
              <a:t>Lesson learnt: urban renewal and design in Durban is two fold, it is proactive (however, single sided) and reactive (act aftermath).</a:t>
            </a:r>
          </a:p>
          <a:p>
            <a:pPr algn="just"/>
            <a:r>
              <a:rPr lang="en-US" dirty="0"/>
              <a:t>Although growth is positive the shift towards the aerotropolis excludes certain income groups(private developments) when they should have a hybrid approach.</a:t>
            </a:r>
          </a:p>
          <a:p>
            <a:pPr algn="just"/>
            <a:endParaRPr lang="en-US" dirty="0"/>
          </a:p>
        </p:txBody>
      </p:sp>
    </p:spTree>
    <p:extLst>
      <p:ext uri="{BB962C8B-B14F-4D97-AF65-F5344CB8AC3E}">
        <p14:creationId xmlns:p14="http://schemas.microsoft.com/office/powerpoint/2010/main" val="19581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0"/>
            <a:ext cx="9404723" cy="577592"/>
          </a:xfrm>
        </p:spPr>
        <p:txBody>
          <a:bodyPr/>
          <a:lstStyle/>
          <a:p>
            <a:pPr algn="ctr"/>
            <a:r>
              <a:rPr lang="en-US" dirty="0"/>
              <a:t>INTRODUCTION </a:t>
            </a:r>
          </a:p>
        </p:txBody>
      </p:sp>
      <p:sp>
        <p:nvSpPr>
          <p:cNvPr id="3" name="Content Placeholder 2"/>
          <p:cNvSpPr>
            <a:spLocks noGrp="1"/>
          </p:cNvSpPr>
          <p:nvPr>
            <p:ph idx="1"/>
          </p:nvPr>
        </p:nvSpPr>
        <p:spPr>
          <a:xfrm>
            <a:off x="334851" y="772732"/>
            <a:ext cx="11397803" cy="5937161"/>
          </a:xfrm>
        </p:spPr>
        <p:txBody>
          <a:bodyPr/>
          <a:lstStyle/>
          <a:p>
            <a:r>
              <a:rPr lang="en-US" dirty="0"/>
              <a:t>According to this paper, urban design is discussed according to approved spatial plans concerning the airport and aerotropolis by both eThekwini municipality and the provincial department of economic development, environmental affairs and tourism. </a:t>
            </a:r>
          </a:p>
          <a:p>
            <a:r>
              <a:rPr lang="en-US" dirty="0"/>
              <a:t>DEFINITIONS: An Aerotropolis is a city built around an airport offering its businesses speedy connectivity to their suppliers, customers, and enterprise partners  nationally and world wide .</a:t>
            </a:r>
          </a:p>
          <a:p>
            <a:pPr>
              <a:buFont typeface="Arial" panose="020B0604020202020204" pitchFamily="34" charset="0"/>
              <a:buChar char="•"/>
            </a:pPr>
            <a:r>
              <a:rPr lang="en-US" dirty="0"/>
              <a:t>URBAN RENEWAL</a:t>
            </a:r>
          </a:p>
          <a:p>
            <a:pPr>
              <a:buFont typeface="Arial" panose="020B0604020202020204" pitchFamily="34" charset="0"/>
              <a:buChar char="•"/>
            </a:pPr>
            <a:r>
              <a:rPr lang="en-US" dirty="0"/>
              <a:t>URBAN DESIGN</a:t>
            </a:r>
          </a:p>
          <a:p>
            <a:pPr marL="0" indent="0">
              <a:buNone/>
            </a:pPr>
            <a:r>
              <a:rPr lang="en-US" dirty="0"/>
              <a:t> HISTORICAL OVERVIEW OF LAND ADMINISTRATION IN DURBAN</a:t>
            </a:r>
          </a:p>
          <a:p>
            <a:pPr marL="0" indent="0">
              <a:buNone/>
            </a:pPr>
            <a:r>
              <a:rPr lang="en-US" dirty="0"/>
              <a:t>URBAN RENEWAL AND DESIGN OF DURBAN “THE AEROTROPOLIS WAY”</a:t>
            </a:r>
          </a:p>
          <a:p>
            <a:pPr marL="0" indent="0">
              <a:buNone/>
            </a:pPr>
            <a:r>
              <a:rPr lang="en-US" dirty="0"/>
              <a:t>WHY URBAN RENEWAL PROGRAMMES?</a:t>
            </a:r>
          </a:p>
          <a:p>
            <a:pPr marL="0" indent="0">
              <a:buNone/>
            </a:pPr>
            <a:r>
              <a:rPr lang="en-US" dirty="0"/>
              <a:t>PRIVATIZED PLANNING</a:t>
            </a:r>
          </a:p>
          <a:p>
            <a:pPr marL="0" indent="0">
              <a:buNone/>
            </a:pPr>
            <a:r>
              <a:rPr lang="en-US" dirty="0"/>
              <a:t>IMPACTS OF KSIA</a:t>
            </a:r>
          </a:p>
          <a:p>
            <a:pPr marL="0" indent="0">
              <a:buNone/>
            </a:pPr>
            <a:r>
              <a:rPr lang="en-US" dirty="0"/>
              <a:t>LAND USE PATTERNS AND DILAPIDATED BUILDINGS</a:t>
            </a:r>
          </a:p>
          <a:p>
            <a:pPr marL="0" indent="0">
              <a:buNone/>
            </a:pPr>
            <a:r>
              <a:rPr lang="en-US" dirty="0"/>
              <a:t>POWERS OF JURISDICTION OF AUTHORITY</a:t>
            </a:r>
          </a:p>
          <a:p>
            <a:pPr marL="0" indent="0">
              <a:buNone/>
            </a:pPr>
            <a:endParaRPr lang="en-US" dirty="0"/>
          </a:p>
        </p:txBody>
      </p:sp>
    </p:spTree>
    <p:extLst>
      <p:ext uri="{BB962C8B-B14F-4D97-AF65-F5344CB8AC3E}">
        <p14:creationId xmlns:p14="http://schemas.microsoft.com/office/powerpoint/2010/main" val="392850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456" y="103031"/>
            <a:ext cx="11732654" cy="515155"/>
          </a:xfrm>
        </p:spPr>
        <p:txBody>
          <a:bodyPr/>
          <a:lstStyle/>
          <a:p>
            <a:pPr algn="ctr"/>
            <a:r>
              <a:rPr lang="en-US" sz="4000" dirty="0"/>
              <a:t>DEFINITIONS OF URBAN RENEWAL</a:t>
            </a:r>
          </a:p>
        </p:txBody>
      </p:sp>
      <p:sp>
        <p:nvSpPr>
          <p:cNvPr id="3" name="Subtitle 2"/>
          <p:cNvSpPr>
            <a:spLocks noGrp="1"/>
          </p:cNvSpPr>
          <p:nvPr>
            <p:ph type="subTitle" idx="1"/>
          </p:nvPr>
        </p:nvSpPr>
        <p:spPr>
          <a:xfrm>
            <a:off x="270456" y="618185"/>
            <a:ext cx="11578107" cy="6040191"/>
          </a:xfrm>
        </p:spPr>
        <p:txBody>
          <a:bodyPr/>
          <a:lstStyle/>
          <a:p>
            <a:endParaRPr lang="en-US" dirty="0"/>
          </a:p>
          <a:p>
            <a:r>
              <a:rPr lang="en-US" dirty="0"/>
              <a:t>Different definitions given by planners, academicians and researchers aim at sustainability by integrating the different dimensions of urban renewal. These are:</a:t>
            </a:r>
          </a:p>
          <a:p>
            <a:r>
              <a:rPr lang="en-US" dirty="0"/>
              <a:t>• Physical renewal leads to improvement of urban fabric; SOCIAL renewal leads      	to improvement of community and housing;</a:t>
            </a:r>
          </a:p>
          <a:p>
            <a:r>
              <a:rPr lang="en-US" dirty="0"/>
              <a:t>• Cultural renewal promotes enhancement of culture and traditions;</a:t>
            </a:r>
          </a:p>
          <a:p>
            <a:r>
              <a:rPr lang="en-US" dirty="0"/>
              <a:t>• Economic renewal leads to new generation of employment and revenue; and</a:t>
            </a:r>
          </a:p>
          <a:p>
            <a:r>
              <a:rPr lang="en-US" dirty="0"/>
              <a:t>• Environmental renewal leads to minimizing ecological imbalances in </a:t>
            </a:r>
            <a:r>
              <a:rPr lang="en-US"/>
              <a:t>urban 	environment</a:t>
            </a:r>
            <a:endParaRPr lang="en-US" dirty="0"/>
          </a:p>
          <a:p>
            <a:r>
              <a:rPr lang="en-US" dirty="0"/>
              <a:t>Urban renewal is a dynamic term, which is evolved with reference to transformations of city and its economy. It refers to the various attempts to reverse the decline in cities that have been worst hit by the capitalist urbanization.</a:t>
            </a:r>
          </a:p>
          <a:p>
            <a:r>
              <a:rPr lang="en-US" dirty="0"/>
              <a:t>PREETI  ONKAR, KRISHNA  KUMAR  DHOTE l&amp; ASHUTOSH  SHARMA (2008)</a:t>
            </a:r>
          </a:p>
        </p:txBody>
      </p:sp>
    </p:spTree>
    <p:extLst>
      <p:ext uri="{BB962C8B-B14F-4D97-AF65-F5344CB8AC3E}">
        <p14:creationId xmlns:p14="http://schemas.microsoft.com/office/powerpoint/2010/main" val="176942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404" y="231819"/>
            <a:ext cx="9220759" cy="463640"/>
          </a:xfrm>
        </p:spPr>
        <p:txBody>
          <a:bodyPr/>
          <a:lstStyle/>
          <a:p>
            <a:pPr algn="ctr"/>
            <a:r>
              <a:rPr lang="en-US" sz="3600" dirty="0"/>
              <a:t>URBAN DESIGN</a:t>
            </a:r>
          </a:p>
        </p:txBody>
      </p:sp>
      <p:sp>
        <p:nvSpPr>
          <p:cNvPr id="3" name="Subtitle 2"/>
          <p:cNvSpPr>
            <a:spLocks noGrp="1"/>
          </p:cNvSpPr>
          <p:nvPr>
            <p:ph type="subTitle" idx="1"/>
          </p:nvPr>
        </p:nvSpPr>
        <p:spPr>
          <a:xfrm>
            <a:off x="154546" y="592429"/>
            <a:ext cx="11887200" cy="6168980"/>
          </a:xfrm>
        </p:spPr>
        <p:txBody>
          <a:bodyPr/>
          <a:lstStyle/>
          <a:p>
            <a:endParaRPr lang="en-US" dirty="0"/>
          </a:p>
          <a:p>
            <a:r>
              <a:rPr lang="en-US" dirty="0"/>
              <a:t>Urban planning and design for sustainable development is the process of shaping the physical setting for life to deal with the three-dimensional spaces in cities, towns and villages which concerns the environ-mental, social and economical factors.</a:t>
            </a:r>
            <a:r>
              <a:rPr lang="it-IT" dirty="0"/>
              <a:t> </a:t>
            </a:r>
            <a:r>
              <a:rPr lang="it-IT" i="1" dirty="0"/>
              <a:t>Fareea Shahreen, Angioletta Voghera</a:t>
            </a:r>
          </a:p>
          <a:p>
            <a:r>
              <a:rPr lang="it-IT" dirty="0"/>
              <a:t>The aerotropolis is the new urban desin of the 21° century. The ksia aerotropolis responds to environmental conservation, economic growth and will have a social component which includes places of residence, universitiesjust like any other city(this is a 60 year plan).</a:t>
            </a:r>
          </a:p>
          <a:p>
            <a:endParaRPr lang="it-IT" i="1" dirty="0"/>
          </a:p>
        </p:txBody>
      </p:sp>
    </p:spTree>
    <p:extLst>
      <p:ext uri="{BB962C8B-B14F-4D97-AF65-F5344CB8AC3E}">
        <p14:creationId xmlns:p14="http://schemas.microsoft.com/office/powerpoint/2010/main" val="188755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334" y="1"/>
            <a:ext cx="11908665" cy="1107582"/>
          </a:xfrm>
        </p:spPr>
        <p:txBody>
          <a:bodyPr/>
          <a:lstStyle/>
          <a:p>
            <a:pPr algn="ctr"/>
            <a:r>
              <a:rPr lang="en-US" sz="3200" dirty="0"/>
              <a:t>HISTORICAL OVERVIEW OF LAND ADMINISTRATION IN DURBAN</a:t>
            </a:r>
          </a:p>
        </p:txBody>
      </p:sp>
      <p:sp>
        <p:nvSpPr>
          <p:cNvPr id="3" name="Subtitle 2"/>
          <p:cNvSpPr>
            <a:spLocks noGrp="1"/>
          </p:cNvSpPr>
          <p:nvPr>
            <p:ph type="subTitle" idx="1"/>
          </p:nvPr>
        </p:nvSpPr>
        <p:spPr>
          <a:xfrm>
            <a:off x="115910" y="1107583"/>
            <a:ext cx="11977352" cy="5525037"/>
          </a:xfrm>
        </p:spPr>
        <p:txBody>
          <a:bodyPr/>
          <a:lstStyle/>
          <a:p>
            <a:pPr marL="342900" indent="-342900">
              <a:buFont typeface="Arial" panose="020B0604020202020204" pitchFamily="34" charset="0"/>
              <a:buChar char="•"/>
            </a:pPr>
            <a:r>
              <a:rPr lang="en-ZA" dirty="0"/>
              <a:t>SPATIAL PLANNING IN SOUTH AFRICA CANNOT BE SEPARATED FROM APARTHEID LAND ADMINISTRATION, THE 1913 NATIVES LAND ACT WAS THE PRIMARY LAW TO THE ADMINISTRATION.</a:t>
            </a:r>
          </a:p>
          <a:p>
            <a:pPr marL="342900" indent="-342900">
              <a:buFont typeface="Arial" panose="020B0604020202020204" pitchFamily="34" charset="0"/>
              <a:buChar char="•"/>
            </a:pPr>
            <a:r>
              <a:rPr lang="en-ZA" dirty="0"/>
              <a:t>The native land administration department was first established in Durban 1916 and is often presented as a landmark event, creating the so-called 'Durban system‘. </a:t>
            </a:r>
          </a:p>
          <a:p>
            <a:pPr marL="342900" indent="-342900">
              <a:buFont typeface="Arial" panose="020B0604020202020204" pitchFamily="34" charset="0"/>
              <a:buChar char="•"/>
            </a:pPr>
            <a:r>
              <a:rPr lang="en-ZA" dirty="0"/>
              <a:t>the Durban system was viewed as a “model” and its features spread around the country. The main land administration system used was the ethnic zoning model (</a:t>
            </a:r>
            <a:r>
              <a:rPr lang="en-ZA" dirty="0" err="1"/>
              <a:t>Maylam</a:t>
            </a:r>
            <a:r>
              <a:rPr lang="en-ZA" dirty="0"/>
              <a:t>, 1995:30).</a:t>
            </a:r>
          </a:p>
          <a:p>
            <a:pPr marL="342900" indent="-342900">
              <a:buFont typeface="Arial" panose="020B0604020202020204" pitchFamily="34" charset="0"/>
              <a:buChar char="•"/>
            </a:pPr>
            <a:r>
              <a:rPr lang="en-US" dirty="0"/>
              <a:t>the Durban City Council became the prime motivator of group areas act in the 1940s. </a:t>
            </a:r>
          </a:p>
          <a:p>
            <a:pPr marL="342900" indent="-342900">
              <a:buFont typeface="Arial" panose="020B0604020202020204" pitchFamily="34" charset="0"/>
              <a:buChar char="•"/>
            </a:pPr>
            <a:r>
              <a:rPr lang="en-US" dirty="0"/>
              <a:t>Prior to the introduction of the constitution in 1994, spatial planning was </a:t>
            </a:r>
            <a:r>
              <a:rPr lang="en-US" dirty="0" err="1"/>
              <a:t>utilised</a:t>
            </a:r>
            <a:r>
              <a:rPr lang="en-US" dirty="0"/>
              <a:t> to promote apartheid ideologies (</a:t>
            </a:r>
            <a:r>
              <a:rPr lang="en-US" dirty="0" err="1"/>
              <a:t>Joscelyne</a:t>
            </a:r>
            <a:r>
              <a:rPr lang="en-US" dirty="0"/>
              <a:t>, 2015:2).</a:t>
            </a:r>
          </a:p>
          <a:p>
            <a:pPr marL="342900" indent="-342900">
              <a:buFont typeface="Arial" panose="020B0604020202020204" pitchFamily="34" charset="0"/>
              <a:buChar char="•"/>
            </a:pPr>
            <a:r>
              <a:rPr lang="en-US" dirty="0"/>
              <a:t>THE APARTHEID SYSTEM OF PLANNING IS THE MOST DIFFICULT SYSTEM TO REVERSE. CITIES ARE ON TRIAL AND ERROR FOR SOLUTIONS URBAN RENEWAL.</a:t>
            </a:r>
          </a:p>
        </p:txBody>
      </p:sp>
    </p:spTree>
    <p:extLst>
      <p:ext uri="{BB962C8B-B14F-4D97-AF65-F5344CB8AC3E}">
        <p14:creationId xmlns:p14="http://schemas.microsoft.com/office/powerpoint/2010/main" val="295628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775"/>
            <a:ext cx="12080382" cy="1073426"/>
          </a:xfrm>
        </p:spPr>
        <p:txBody>
          <a:bodyPr/>
          <a:lstStyle/>
          <a:p>
            <a:pPr algn="ctr"/>
            <a:r>
              <a:rPr lang="en-ZA" dirty="0"/>
              <a:t>URBAN RENEWAL AND DESIGN OF DURBAN </a:t>
            </a:r>
            <a:br>
              <a:rPr lang="en-ZA" dirty="0"/>
            </a:br>
            <a:r>
              <a:rPr lang="en-ZA" dirty="0"/>
              <a:t>“THE AEROTROPOLIS WAY”</a:t>
            </a:r>
          </a:p>
        </p:txBody>
      </p:sp>
      <p:sp>
        <p:nvSpPr>
          <p:cNvPr id="3" name="Text Placeholder 2"/>
          <p:cNvSpPr>
            <a:spLocks noGrp="1"/>
          </p:cNvSpPr>
          <p:nvPr>
            <p:ph type="body" idx="1"/>
          </p:nvPr>
        </p:nvSpPr>
        <p:spPr>
          <a:xfrm>
            <a:off x="244700" y="1219202"/>
            <a:ext cx="11835683" cy="5503570"/>
          </a:xfrm>
        </p:spPr>
        <p:txBody>
          <a:bodyPr>
            <a:normAutofit/>
          </a:bodyPr>
          <a:lstStyle/>
          <a:p>
            <a:pPr marL="457200" indent="-457200">
              <a:buFont typeface="Arial" panose="020B0604020202020204" pitchFamily="34" charset="0"/>
              <a:buChar char="•"/>
            </a:pPr>
            <a:r>
              <a:rPr lang="en-ZA" sz="2800" dirty="0"/>
              <a:t>According to </a:t>
            </a:r>
            <a:r>
              <a:rPr lang="en-ZA" sz="2800" dirty="0" err="1"/>
              <a:t>Karsada</a:t>
            </a:r>
            <a:r>
              <a:rPr lang="en-ZA" sz="2800" dirty="0"/>
              <a:t> (2016) airports impact business locations and urban developments in the 21st century the same way did highways in the 20th, railway terminals in the 19th century and the water ports in the 18th century.</a:t>
            </a:r>
          </a:p>
          <a:p>
            <a:pPr marL="457200" indent="-457200">
              <a:buFont typeface="Arial" panose="020B0604020202020204" pitchFamily="34" charset="0"/>
              <a:buChar char="•"/>
            </a:pPr>
            <a:r>
              <a:rPr lang="en-ZA" sz="2800" dirty="0"/>
              <a:t>Major businesses have left the Durban Central Business District (CBD) and are thriving in </a:t>
            </a:r>
            <a:r>
              <a:rPr lang="en-ZA" sz="2800" dirty="0" err="1"/>
              <a:t>UMhlanga</a:t>
            </a:r>
            <a:r>
              <a:rPr lang="en-ZA" sz="2800" dirty="0"/>
              <a:t> the booming new town </a:t>
            </a:r>
            <a:r>
              <a:rPr lang="en-ZA" sz="2800" dirty="0" err="1"/>
              <a:t>center</a:t>
            </a:r>
            <a:r>
              <a:rPr lang="en-ZA" sz="2800" dirty="0"/>
              <a:t> situated 16.8km away from the airport. </a:t>
            </a:r>
          </a:p>
          <a:p>
            <a:pPr marL="457200" indent="-457200">
              <a:buFont typeface="Arial" panose="020B0604020202020204" pitchFamily="34" charset="0"/>
              <a:buChar char="•"/>
            </a:pPr>
            <a:r>
              <a:rPr lang="en-ZA" sz="2800" dirty="0"/>
              <a:t>Umhlanga has shaped relocation of major businesses and industries in Durban but the airport will be the ultimate growth point. THEREFORE, URBAN RENEWAL IN DURABN HAS BEEN TOWARDS ECONOMIC DEVELOPMENT.</a:t>
            </a:r>
            <a:endParaRPr lang="en-ZA" sz="2800" dirty="0">
              <a:solidFill>
                <a:schemeClr val="bg2">
                  <a:lumMod val="60000"/>
                  <a:lumOff val="40000"/>
                </a:schemeClr>
              </a:solidFill>
            </a:endParaRPr>
          </a:p>
        </p:txBody>
      </p:sp>
    </p:spTree>
    <p:extLst>
      <p:ext uri="{BB962C8B-B14F-4D97-AF65-F5344CB8AC3E}">
        <p14:creationId xmlns:p14="http://schemas.microsoft.com/office/powerpoint/2010/main" val="177264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016" y="108399"/>
            <a:ext cx="8825658" cy="484030"/>
          </a:xfrm>
        </p:spPr>
        <p:txBody>
          <a:bodyPr/>
          <a:lstStyle/>
          <a:p>
            <a:r>
              <a:rPr lang="en-US" sz="3200" dirty="0"/>
              <a:t>WHY URBAN RENEWAL PROGRAMMES?</a:t>
            </a:r>
          </a:p>
        </p:txBody>
      </p:sp>
      <p:sp>
        <p:nvSpPr>
          <p:cNvPr id="3" name="Subtitle 2"/>
          <p:cNvSpPr>
            <a:spLocks noGrp="1"/>
          </p:cNvSpPr>
          <p:nvPr>
            <p:ph type="subTitle" idx="1"/>
          </p:nvPr>
        </p:nvSpPr>
        <p:spPr>
          <a:xfrm>
            <a:off x="128789" y="759854"/>
            <a:ext cx="11912957" cy="5782614"/>
          </a:xfrm>
        </p:spPr>
        <p:txBody>
          <a:bodyPr/>
          <a:lstStyle/>
          <a:p>
            <a:pPr marL="342900" indent="-342900">
              <a:buFont typeface="Arial" panose="020B0604020202020204" pitchFamily="34" charset="0"/>
              <a:buChar char="•"/>
            </a:pPr>
            <a:r>
              <a:rPr lang="en-US" dirty="0"/>
              <a:t>In his 2001 State of the Nation address former President Mbeki announced the launch of the Urban Renewal </a:t>
            </a:r>
            <a:r>
              <a:rPr lang="en-US" dirty="0" err="1"/>
              <a:t>Programme</a:t>
            </a:r>
            <a:r>
              <a:rPr lang="en-US" dirty="0"/>
              <a:t> (URP) as an area-based approach which would form part of a 10 years initiative to address poverty and underdevelopment in targeted areas.</a:t>
            </a:r>
          </a:p>
          <a:p>
            <a:pPr marL="342900" indent="-342900">
              <a:buFont typeface="Arial" panose="020B0604020202020204" pitchFamily="34" charset="0"/>
              <a:buChar char="•"/>
            </a:pPr>
            <a:r>
              <a:rPr lang="en-US" dirty="0"/>
              <a:t>This was perhaps the beginning of A FOCUS TO AREA BASED APPROACHES OF </a:t>
            </a:r>
            <a:r>
              <a:rPr lang="en-US" dirty="0" err="1"/>
              <a:t>urp</a:t>
            </a:r>
            <a:r>
              <a:rPr lang="en-US" cap="none" dirty="0" err="1"/>
              <a:t>s</a:t>
            </a:r>
            <a:r>
              <a:rPr lang="en-US" cap="none" dirty="0"/>
              <a:t> IN MUNICIPALITIES. THE PROGRAMMES HAD </a:t>
            </a:r>
            <a:r>
              <a:rPr lang="en-US" dirty="0"/>
              <a:t>a specific emphasis on improving joint government planning and implementation. </a:t>
            </a:r>
            <a:endParaRPr lang="en-US" cap="none" dirty="0"/>
          </a:p>
          <a:p>
            <a:pPr marL="342900" indent="-342900">
              <a:buFont typeface="Arial" panose="020B0604020202020204" pitchFamily="34" charset="0"/>
              <a:buChar char="•"/>
            </a:pPr>
            <a:r>
              <a:rPr lang="en-US" dirty="0"/>
              <a:t>ALSO FOCUSING ON Townships WHICH were spatially engineered by the architects of apartheid and excluded by design.</a:t>
            </a:r>
            <a:endParaRPr lang="en-US" cap="none" dirty="0"/>
          </a:p>
          <a:p>
            <a:pPr marL="342900" indent="-342900">
              <a:buFont typeface="Arial" panose="020B0604020202020204" pitchFamily="34" charset="0"/>
              <a:buChar char="•"/>
            </a:pPr>
            <a:r>
              <a:rPr lang="en-ZA" dirty="0"/>
              <a:t>IN THE CASE OF DURBAN, Some of the steepest terrains, were DESIGNATED AND DEVELOPED AS the African urban townships: </a:t>
            </a:r>
            <a:r>
              <a:rPr lang="en-ZA" dirty="0" err="1"/>
              <a:t>Umlazi</a:t>
            </a:r>
            <a:r>
              <a:rPr lang="en-ZA" dirty="0"/>
              <a:t> to the south, </a:t>
            </a:r>
            <a:r>
              <a:rPr lang="en-ZA" dirty="0" err="1"/>
              <a:t>KwaMashu</a:t>
            </a:r>
            <a:r>
              <a:rPr lang="en-ZA" dirty="0"/>
              <a:t>, </a:t>
            </a:r>
            <a:r>
              <a:rPr lang="en-ZA" dirty="0" err="1"/>
              <a:t>Ntuzuma</a:t>
            </a:r>
            <a:r>
              <a:rPr lang="en-ZA" dirty="0"/>
              <a:t>, </a:t>
            </a:r>
            <a:r>
              <a:rPr lang="en-ZA" dirty="0" err="1"/>
              <a:t>Inanda</a:t>
            </a:r>
            <a:r>
              <a:rPr lang="en-ZA" dirty="0"/>
              <a:t>, </a:t>
            </a:r>
            <a:r>
              <a:rPr lang="en-ZA" dirty="0" err="1"/>
              <a:t>KwaDabeka</a:t>
            </a:r>
            <a:r>
              <a:rPr lang="en-ZA" dirty="0"/>
              <a:t>, Clermont and others to the north.</a:t>
            </a:r>
          </a:p>
          <a:p>
            <a:pPr marL="342900" indent="-342900">
              <a:buFont typeface="Arial" panose="020B0604020202020204" pitchFamily="34" charset="0"/>
              <a:buChar char="•"/>
            </a:pPr>
            <a:r>
              <a:rPr lang="en-ZA" b="1" dirty="0"/>
              <a:t>Spluma </a:t>
            </a:r>
            <a:r>
              <a:rPr lang="en-ZA" dirty="0"/>
              <a:t>of 2013 is an</a:t>
            </a:r>
            <a:r>
              <a:rPr lang="en-ZA" b="1" dirty="0"/>
              <a:t> </a:t>
            </a:r>
            <a:r>
              <a:rPr lang="en-ZA" dirty="0"/>
              <a:t>integration strategy THROUGH which the spatial inequalities are reversed. the renewal and integration  are informed by the spatial, economic, social and political fragmentation </a:t>
            </a:r>
            <a:endParaRPr lang="en-US" dirty="0"/>
          </a:p>
        </p:txBody>
      </p:sp>
    </p:spTree>
    <p:extLst>
      <p:ext uri="{BB962C8B-B14F-4D97-AF65-F5344CB8AC3E}">
        <p14:creationId xmlns:p14="http://schemas.microsoft.com/office/powerpoint/2010/main" val="342567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105655"/>
            <a:ext cx="11307650" cy="525410"/>
          </a:xfrm>
        </p:spPr>
        <p:txBody>
          <a:bodyPr/>
          <a:lstStyle/>
          <a:p>
            <a:r>
              <a:rPr lang="en-US" dirty="0"/>
              <a:t>URBAN RENEWAL PROGRAMMES IN DURBAN</a:t>
            </a:r>
          </a:p>
        </p:txBody>
      </p:sp>
      <p:sp>
        <p:nvSpPr>
          <p:cNvPr id="3" name="Text Placeholder 2"/>
          <p:cNvSpPr>
            <a:spLocks noGrp="1"/>
          </p:cNvSpPr>
          <p:nvPr>
            <p:ph type="body" idx="1"/>
          </p:nvPr>
        </p:nvSpPr>
        <p:spPr>
          <a:xfrm>
            <a:off x="103032" y="631064"/>
            <a:ext cx="11925836" cy="6040191"/>
          </a:xfrm>
        </p:spPr>
        <p:txBody>
          <a:bodyPr/>
          <a:lstStyle/>
          <a:p>
            <a:endParaRPr lang="en-ZA" dirty="0"/>
          </a:p>
          <a:p>
            <a:r>
              <a:rPr lang="en-ZA" cap="none" dirty="0"/>
              <a:t>Due to the high demand of housing in the city, many of the identified buildings will be used in the High Density Corridors where residential apartments will be developed. The </a:t>
            </a:r>
            <a:r>
              <a:rPr lang="en-US" dirty="0" err="1"/>
              <a:t>iTRUMP</a:t>
            </a:r>
            <a:r>
              <a:rPr lang="en-US" dirty="0"/>
              <a:t> [inner </a:t>
            </a:r>
            <a:r>
              <a:rPr lang="en-US" dirty="0" err="1"/>
              <a:t>Thekwini</a:t>
            </a:r>
            <a:r>
              <a:rPr lang="en-US" dirty="0"/>
              <a:t> Regeneration and Urban Management </a:t>
            </a:r>
            <a:r>
              <a:rPr lang="en-US" dirty="0" err="1"/>
              <a:t>Programme</a:t>
            </a:r>
            <a:r>
              <a:rPr lang="en-US" dirty="0"/>
              <a:t>] </a:t>
            </a:r>
            <a:r>
              <a:rPr lang="en-US" cap="none" dirty="0"/>
              <a:t>has identified a number of bad buildings which will be renewed and used for different purposes.</a:t>
            </a:r>
            <a:endParaRPr lang="en-ZA" cap="none" dirty="0"/>
          </a:p>
          <a:p>
            <a:pPr algn="just"/>
            <a:r>
              <a:rPr lang="en-ZA" cap="none" dirty="0"/>
              <a:t>Economic revitalization  IS the focus OF the URBAN RENEWAL in the City Centre to rebuild Durban's economy using the city’s strengths, weaknesses, opportunities and its threats. </a:t>
            </a:r>
          </a:p>
          <a:p>
            <a:pPr algn="just"/>
            <a:r>
              <a:rPr lang="en-ZA" cap="none" dirty="0"/>
              <a:t>Durban is already world renown as a tourism destination, for its industries, manufacturing and logistics.</a:t>
            </a:r>
          </a:p>
          <a:p>
            <a:pPr algn="just"/>
            <a:r>
              <a:rPr lang="en-ZA" cap="none" dirty="0"/>
              <a:t>The department of economic development in the province has started distributing its projects around the city to intensify the industries especially in the </a:t>
            </a:r>
            <a:r>
              <a:rPr lang="en-ZA" cap="none" dirty="0" err="1"/>
              <a:t>durban</a:t>
            </a:r>
            <a:r>
              <a:rPr lang="en-ZA" cap="none" dirty="0"/>
              <a:t> south, </a:t>
            </a:r>
            <a:r>
              <a:rPr lang="en-ZA" cap="none" dirty="0" err="1"/>
              <a:t>isiphingo</a:t>
            </a:r>
            <a:r>
              <a:rPr lang="en-ZA" cap="none" dirty="0"/>
              <a:t> and areas where the old airport was situated.</a:t>
            </a:r>
            <a:endParaRPr lang="en-US" cap="none" dirty="0"/>
          </a:p>
          <a:p>
            <a:pPr algn="just"/>
            <a:endParaRPr lang="en-US" cap="none" dirty="0"/>
          </a:p>
        </p:txBody>
      </p:sp>
    </p:spTree>
    <p:extLst>
      <p:ext uri="{BB962C8B-B14F-4D97-AF65-F5344CB8AC3E}">
        <p14:creationId xmlns:p14="http://schemas.microsoft.com/office/powerpoint/2010/main" val="537043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4224</TotalTime>
  <Words>3014</Words>
  <Application>Microsoft Office PowerPoint</Application>
  <PresentationFormat>Widescreen</PresentationFormat>
  <Paragraphs>143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URBAN RENEWAL AND DESIGN IN DURBAN  “THE AEROTROPOLIS WAY”                                             ONGEZWA G NTSHIQA PhD CANDIDATE: DhP in Science with Urban and Regional Planning UNIVERSITY OF NORTH WEST   CANDIDATE TOWN PLANNER ETHEKWINI MUNICIPALITY </vt:lpstr>
      <vt:lpstr>INSTITUTIONAL SUPPORT FOR AIRPORT RELOCATION.</vt:lpstr>
      <vt:lpstr>INTRODUCTION </vt:lpstr>
      <vt:lpstr>DEFINITIONS OF URBAN RENEWAL</vt:lpstr>
      <vt:lpstr>URBAN DESIGN</vt:lpstr>
      <vt:lpstr>HISTORICAL OVERVIEW OF LAND ADMINISTRATION IN DURBAN</vt:lpstr>
      <vt:lpstr>URBAN RENEWAL AND DESIGN OF DURBAN  “THE AEROTROPOLIS WAY”</vt:lpstr>
      <vt:lpstr>WHY URBAN RENEWAL PROGRAMMES?</vt:lpstr>
      <vt:lpstr>URBAN RENEWAL PROGRAMMES IN DURBAN</vt:lpstr>
      <vt:lpstr>URBAN DESIGN IN ETHEKWINI REGION </vt:lpstr>
      <vt:lpstr>PRIVATIZED PLANNING</vt:lpstr>
      <vt:lpstr>IMPACTS OF KSIA</vt:lpstr>
      <vt:lpstr>CONTINUED</vt:lpstr>
      <vt:lpstr>URBAN DECAY </vt:lpstr>
      <vt:lpstr>LAND USE PATTERNS AND DILAPIDATED BUILDINGS</vt:lpstr>
      <vt:lpstr>POWERS OF JURISDICTION OF AUTHORITY</vt:lpstr>
      <vt:lpstr>DILAPIDATED BUILDINGS</vt:lpstr>
      <vt:lpstr>CONTINUED </vt:lpstr>
      <vt:lpstr>CONTINUED</vt:lpstr>
      <vt:lpstr>KSIA AEROTROPOLIS CONCEPT PLAN</vt:lpstr>
      <vt:lpstr>PowerPoint Presentation</vt:lpstr>
      <vt:lpstr>TOWARDS SMART CITIES</vt:lpstr>
      <vt:lpstr>CONCLUSION </vt:lpstr>
    </vt:vector>
  </TitlesOfParts>
  <Company>eThekwini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CITIES MASTER    CLASS AEROTROPOLIS UKZN; AEROTROPOLIS INSTITUTE AFRICA &amp; EDTEA</dc:title>
  <dc:creator>Ongezwa Ntshiqa</dc:creator>
  <cp:lastModifiedBy>User</cp:lastModifiedBy>
  <cp:revision>121</cp:revision>
  <dcterms:created xsi:type="dcterms:W3CDTF">2019-03-29T07:29:17Z</dcterms:created>
  <dcterms:modified xsi:type="dcterms:W3CDTF">2019-05-06T11:10:15Z</dcterms:modified>
</cp:coreProperties>
</file>