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9" r:id="rId2"/>
    <p:sldId id="263" r:id="rId3"/>
    <p:sldId id="262" r:id="rId4"/>
    <p:sldId id="258" r:id="rId5"/>
    <p:sldId id="260" r:id="rId6"/>
    <p:sldId id="265" r:id="rId7"/>
    <p:sldId id="264" r:id="rId8"/>
    <p:sldId id="266" r:id="rId9"/>
    <p:sldId id="267" r:id="rId10"/>
    <p:sldId id="270" r:id="rId11"/>
    <p:sldId id="25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n-ZA"/>
              <a:t>Type of Accommodation</a:t>
            </a:r>
          </a:p>
        </c:rich>
      </c:tx>
      <c:layout/>
      <c:spPr>
        <a:noFill/>
        <a:ln>
          <a:noFill/>
        </a:ln>
        <a:effectLst/>
      </c:spPr>
    </c:title>
    <c:plotArea>
      <c:layout/>
      <c:barChart>
        <c:barDir val="col"/>
        <c:grouping val="clustered"/>
        <c:ser>
          <c:idx val="0"/>
          <c:order val="0"/>
          <c:tx>
            <c:strRef>
              <c:f>Sheet1!$B$1</c:f>
              <c:strCache>
                <c:ptCount val="1"/>
                <c:pt idx="0">
                  <c:v>Flat</c:v>
                </c:pt>
              </c:strCache>
            </c:strRef>
          </c:t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Type of Accommodation</c:v>
                </c:pt>
              </c:strCache>
            </c:strRef>
          </c:cat>
          <c:val>
            <c:numRef>
              <c:f>Sheet1!$B$2</c:f>
              <c:numCache>
                <c:formatCode>General</c:formatCode>
                <c:ptCount val="1"/>
                <c:pt idx="0">
                  <c:v>21</c:v>
                </c:pt>
              </c:numCache>
            </c:numRef>
          </c:val>
          <c:extLst xmlns:c16r2="http://schemas.microsoft.com/office/drawing/2015/06/chart">
            <c:ext xmlns:c16="http://schemas.microsoft.com/office/drawing/2014/chart" uri="{C3380CC4-5D6E-409C-BE32-E72D297353CC}">
              <c16:uniqueId val="{00000000-3DA0-47F4-86E3-B8BB9B902B16}"/>
            </c:ext>
          </c:extLst>
        </c:ser>
        <c:ser>
          <c:idx val="1"/>
          <c:order val="1"/>
          <c:tx>
            <c:strRef>
              <c:f>Sheet1!$C$1</c:f>
              <c:strCache>
                <c:ptCount val="1"/>
                <c:pt idx="0">
                  <c:v>Commune</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Type of Accommodation</c:v>
                </c:pt>
              </c:strCache>
            </c:strRef>
          </c:cat>
          <c:val>
            <c:numRef>
              <c:f>Sheet1!$C$2</c:f>
              <c:numCache>
                <c:formatCode>General</c:formatCode>
                <c:ptCount val="1"/>
                <c:pt idx="0">
                  <c:v>42</c:v>
                </c:pt>
              </c:numCache>
            </c:numRef>
          </c:val>
          <c:extLst xmlns:c16r2="http://schemas.microsoft.com/office/drawing/2015/06/chart">
            <c:ext xmlns:c16="http://schemas.microsoft.com/office/drawing/2014/chart" uri="{C3380CC4-5D6E-409C-BE32-E72D297353CC}">
              <c16:uniqueId val="{00000001-3DA0-47F4-86E3-B8BB9B902B16}"/>
            </c:ext>
          </c:extLst>
        </c:ser>
        <c:ser>
          <c:idx val="2"/>
          <c:order val="2"/>
          <c:tx>
            <c:strRef>
              <c:f>Sheet1!$D$1</c:f>
              <c:strCache>
                <c:ptCount val="1"/>
                <c:pt idx="0">
                  <c:v>Purpose-built student accommodation</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Type of Accommodation</c:v>
                </c:pt>
              </c:strCache>
            </c:strRef>
          </c:cat>
          <c:val>
            <c:numRef>
              <c:f>Sheet1!$D$2</c:f>
              <c:numCache>
                <c:formatCode>General</c:formatCode>
                <c:ptCount val="1"/>
                <c:pt idx="0">
                  <c:v>7</c:v>
                </c:pt>
              </c:numCache>
            </c:numRef>
          </c:val>
          <c:extLst xmlns:c16r2="http://schemas.microsoft.com/office/drawing/2015/06/chart">
            <c:ext xmlns:c16="http://schemas.microsoft.com/office/drawing/2014/chart" uri="{C3380CC4-5D6E-409C-BE32-E72D297353CC}">
              <c16:uniqueId val="{00000002-3DA0-47F4-86E3-B8BB9B902B16}"/>
            </c:ext>
          </c:extLst>
        </c:ser>
        <c:gapWidth val="100"/>
        <c:overlap val="-24"/>
        <c:axId val="119542528"/>
        <c:axId val="119544064"/>
      </c:barChart>
      <c:catAx>
        <c:axId val="119542528"/>
        <c:scaling>
          <c:orientation val="minMax"/>
        </c:scaling>
        <c:delete val="1"/>
        <c:axPos val="b"/>
        <c:numFmt formatCode="General" sourceLinked="1"/>
        <c:majorTickMark val="none"/>
        <c:tickLblPos val="nextTo"/>
        <c:crossAx val="119544064"/>
        <c:crosses val="autoZero"/>
        <c:auto val="1"/>
        <c:lblAlgn val="ctr"/>
        <c:lblOffset val="100"/>
      </c:catAx>
      <c:valAx>
        <c:axId val="11954406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19542528"/>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legend>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layout/>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plotArea>
      <c:layout/>
      <c:pieChart>
        <c:varyColors val="1"/>
        <c:ser>
          <c:idx val="0"/>
          <c:order val="0"/>
          <c:tx>
            <c:strRef>
              <c:f>Sheet1!$B$1</c:f>
              <c:strCache>
                <c:ptCount val="1"/>
                <c:pt idx="0">
                  <c:v>Safety of Premises</c:v>
                </c:pt>
              </c:strCache>
            </c:strRef>
          </c:tx>
          <c:dPt>
            <c:idx val="0"/>
            <c:explosion val="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1-FD01-4B34-AC72-237569DAE1A2}"/>
              </c:ext>
            </c:extLst>
          </c:dPt>
          <c:dPt>
            <c:idx val="1"/>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3-FD01-4B34-AC72-237569DAE1A2}"/>
              </c:ext>
            </c:extLst>
          </c:dPt>
          <c:dLbls>
            <c:showVal val="1"/>
            <c:showLeaderLines val="1"/>
          </c:dLbls>
          <c:cat>
            <c:strRef>
              <c:f>Sheet1!$A$2:$A$3</c:f>
              <c:strCache>
                <c:ptCount val="2"/>
                <c:pt idx="0">
                  <c:v>Yes</c:v>
                </c:pt>
                <c:pt idx="1">
                  <c:v>No</c:v>
                </c:pt>
              </c:strCache>
            </c:strRef>
          </c:cat>
          <c:val>
            <c:numRef>
              <c:f>Sheet1!$B$2:$B$3</c:f>
              <c:numCache>
                <c:formatCode>General</c:formatCode>
                <c:ptCount val="2"/>
                <c:pt idx="0">
                  <c:v>37</c:v>
                </c:pt>
                <c:pt idx="1">
                  <c:v>33</c:v>
                </c:pt>
              </c:numCache>
            </c:numRef>
          </c:val>
          <c:extLst xmlns:c16r2="http://schemas.microsoft.com/office/drawing/2015/06/chart">
            <c:ext xmlns:c16="http://schemas.microsoft.com/office/drawing/2014/chart" uri="{C3380CC4-5D6E-409C-BE32-E72D297353CC}">
              <c16:uniqueId val="{00000004-FD01-4B34-AC72-237569DAE1A2}"/>
            </c:ext>
          </c:extLst>
        </c:ser>
        <c:firstSliceAng val="0"/>
      </c:pieChart>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ZA"/>
              <a:t>Presence of Safety Measures</a:t>
            </a:r>
          </a:p>
        </c:rich>
      </c:tx>
      <c:layout/>
      <c:spPr>
        <a:noFill/>
        <a:ln>
          <a:noFill/>
        </a:ln>
        <a:effectLst/>
      </c:spPr>
    </c:title>
    <c:plotArea>
      <c:layout/>
      <c:barChart>
        <c:barDir val="bar"/>
        <c:grouping val="clustered"/>
        <c:ser>
          <c:idx val="0"/>
          <c:order val="0"/>
          <c:tx>
            <c:strRef>
              <c:f>Sheet1!$B$1</c:f>
              <c:strCache>
                <c:ptCount val="1"/>
                <c:pt idx="0">
                  <c:v>Only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dLbls>
            <c:showVal val="1"/>
          </c:dLbls>
          <c:cat>
            <c:strRef>
              <c:f>Sheet1!$A$2:$A$6</c:f>
              <c:strCache>
                <c:ptCount val="5"/>
                <c:pt idx="0">
                  <c:v>R1000-R2000</c:v>
                </c:pt>
                <c:pt idx="1">
                  <c:v>R2001-R3000</c:v>
                </c:pt>
                <c:pt idx="2">
                  <c:v>R3001-R4000</c:v>
                </c:pt>
                <c:pt idx="3">
                  <c:v>R4001-&gt;</c:v>
                </c:pt>
                <c:pt idx="4">
                  <c:v>Didn’t Specify</c:v>
                </c:pt>
              </c:strCache>
            </c:strRef>
          </c:cat>
          <c:val>
            <c:numRef>
              <c:f>Sheet1!$B$2:$B$6</c:f>
              <c:numCache>
                <c:formatCode>General</c:formatCode>
                <c:ptCount val="5"/>
                <c:pt idx="0">
                  <c:v>7</c:v>
                </c:pt>
                <c:pt idx="1">
                  <c:v>19</c:v>
                </c:pt>
                <c:pt idx="2">
                  <c:v>4</c:v>
                </c:pt>
                <c:pt idx="3">
                  <c:v>2</c:v>
                </c:pt>
                <c:pt idx="4">
                  <c:v>5</c:v>
                </c:pt>
              </c:numCache>
            </c:numRef>
          </c:val>
          <c:extLst xmlns:c16r2="http://schemas.microsoft.com/office/drawing/2015/06/chart">
            <c:ext xmlns:c16="http://schemas.microsoft.com/office/drawing/2014/chart" uri="{C3380CC4-5D6E-409C-BE32-E72D297353CC}">
              <c16:uniqueId val="{00000000-21B7-4F83-8854-337174C2EA33}"/>
            </c:ext>
          </c:extLst>
        </c:ser>
        <c:ser>
          <c:idx val="1"/>
          <c:order val="1"/>
          <c:tx>
            <c:strRef>
              <c:f>Sheet1!$C$1</c:f>
              <c:strCache>
                <c:ptCount val="1"/>
                <c:pt idx="0">
                  <c:v>Only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R1000-R2000</c:v>
                </c:pt>
                <c:pt idx="1">
                  <c:v>R2001-R3000</c:v>
                </c:pt>
                <c:pt idx="2">
                  <c:v>R3001-R4000</c:v>
                </c:pt>
                <c:pt idx="3">
                  <c:v>R4001-&gt;</c:v>
                </c:pt>
                <c:pt idx="4">
                  <c:v>Didn’t Specify</c:v>
                </c:pt>
              </c:strCache>
            </c:strRef>
          </c:cat>
          <c:val>
            <c:numRef>
              <c:f>Sheet1!$C$2:$C$6</c:f>
              <c:numCache>
                <c:formatCode>General</c:formatCode>
                <c:ptCount val="5"/>
                <c:pt idx="0">
                  <c:v>1</c:v>
                </c:pt>
                <c:pt idx="1">
                  <c:v>5</c:v>
                </c:pt>
                <c:pt idx="2">
                  <c:v>6</c:v>
                </c:pt>
                <c:pt idx="3">
                  <c:v>2</c:v>
                </c:pt>
                <c:pt idx="4">
                  <c:v>4</c:v>
                </c:pt>
              </c:numCache>
            </c:numRef>
          </c:val>
          <c:extLst xmlns:c16r2="http://schemas.microsoft.com/office/drawing/2015/06/chart">
            <c:ext xmlns:c16="http://schemas.microsoft.com/office/drawing/2014/chart" uri="{C3380CC4-5D6E-409C-BE32-E72D297353CC}">
              <c16:uniqueId val="{00000001-21B7-4F83-8854-337174C2EA33}"/>
            </c:ext>
          </c:extLst>
        </c:ser>
        <c:ser>
          <c:idx val="2"/>
          <c:order val="2"/>
          <c:tx>
            <c:strRef>
              <c:f>Sheet1!$D$1</c:f>
              <c:strCache>
                <c:ptCount val="1"/>
                <c:pt idx="0">
                  <c:v>All three</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R1000-R2000</c:v>
                </c:pt>
                <c:pt idx="1">
                  <c:v>R2001-R3000</c:v>
                </c:pt>
                <c:pt idx="2">
                  <c:v>R3001-R4000</c:v>
                </c:pt>
                <c:pt idx="3">
                  <c:v>R4001-&gt;</c:v>
                </c:pt>
                <c:pt idx="4">
                  <c:v>Didn’t Specify</c:v>
                </c:pt>
              </c:strCache>
            </c:strRef>
          </c:cat>
          <c:val>
            <c:numRef>
              <c:f>Sheet1!$D$2:$D$6</c:f>
              <c:numCache>
                <c:formatCode>General</c:formatCode>
                <c:ptCount val="5"/>
                <c:pt idx="1">
                  <c:v>5</c:v>
                </c:pt>
                <c:pt idx="2">
                  <c:v>1</c:v>
                </c:pt>
                <c:pt idx="3">
                  <c:v>6</c:v>
                </c:pt>
                <c:pt idx="4">
                  <c:v>1</c:v>
                </c:pt>
              </c:numCache>
            </c:numRef>
          </c:val>
          <c:extLst xmlns:c16r2="http://schemas.microsoft.com/office/drawing/2015/06/chart">
            <c:ext xmlns:c16="http://schemas.microsoft.com/office/drawing/2014/chart" uri="{C3380CC4-5D6E-409C-BE32-E72D297353CC}">
              <c16:uniqueId val="{00000002-21B7-4F83-8854-337174C2EA33}"/>
            </c:ext>
          </c:extLst>
        </c:ser>
        <c:ser>
          <c:idx val="3"/>
          <c:order val="3"/>
          <c:tx>
            <c:strRef>
              <c:f>Sheet1!$E$1</c:f>
              <c:strCache>
                <c:ptCount val="1"/>
                <c:pt idx="0">
                  <c:v>None</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R1000-R2000</c:v>
                </c:pt>
                <c:pt idx="1">
                  <c:v>R2001-R3000</c:v>
                </c:pt>
                <c:pt idx="2">
                  <c:v>R3001-R4000</c:v>
                </c:pt>
                <c:pt idx="3">
                  <c:v>R4001-&gt;</c:v>
                </c:pt>
                <c:pt idx="4">
                  <c:v>Didn’t Specify</c:v>
                </c:pt>
              </c:strCache>
            </c:strRef>
          </c:cat>
          <c:val>
            <c:numRef>
              <c:f>Sheet1!$E$2:$E$6</c:f>
              <c:numCache>
                <c:formatCode>General</c:formatCode>
                <c:ptCount val="5"/>
                <c:pt idx="1">
                  <c:v>1</c:v>
                </c:pt>
                <c:pt idx="4">
                  <c:v>1</c:v>
                </c:pt>
              </c:numCache>
            </c:numRef>
          </c:val>
          <c:extLst xmlns:c16r2="http://schemas.microsoft.com/office/drawing/2015/06/chart">
            <c:ext xmlns:c16="http://schemas.microsoft.com/office/drawing/2014/chart" uri="{C3380CC4-5D6E-409C-BE32-E72D297353CC}">
              <c16:uniqueId val="{00000003-21B7-4F83-8854-337174C2EA33}"/>
            </c:ext>
          </c:extLst>
        </c:ser>
        <c:gapWidth val="115"/>
        <c:overlap val="-20"/>
        <c:axId val="119001856"/>
        <c:axId val="119009664"/>
      </c:barChart>
      <c:catAx>
        <c:axId val="119001856"/>
        <c:scaling>
          <c:orientation val="minMax"/>
        </c:scaling>
        <c:axPos val="l"/>
        <c:numFmt formatCode="General" sourceLinked="1"/>
        <c:maj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009664"/>
        <c:crosses val="autoZero"/>
        <c:auto val="1"/>
        <c:lblAlgn val="ctr"/>
        <c:lblOffset val="100"/>
      </c:catAx>
      <c:valAx>
        <c:axId val="119009664"/>
        <c:scaling>
          <c:orientation val="minMax"/>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001856"/>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9CA55C-ADF0-4B7C-A162-CD8988EFCEE7}" type="datetimeFigureOut">
              <a:rPr lang="en-US" smtClean="0"/>
              <a:pPr/>
              <a:t>5/3/2019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149E16-3EEC-4EA0-BE2D-565C7B5EB92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err="1" smtClean="0">
                <a:solidFill>
                  <a:schemeClr val="tx1"/>
                </a:solidFill>
                <a:latin typeface="+mn-lt"/>
                <a:ea typeface="+mn-ea"/>
                <a:cs typeface="+mn-cs"/>
              </a:rPr>
              <a:t>Krumholz</a:t>
            </a:r>
            <a:r>
              <a:rPr lang="en-GB" sz="1200" kern="1200" dirty="0" smtClean="0">
                <a:solidFill>
                  <a:schemeClr val="tx1"/>
                </a:solidFill>
                <a:latin typeface="+mn-lt"/>
                <a:ea typeface="+mn-ea"/>
                <a:cs typeface="+mn-cs"/>
              </a:rPr>
              <a:t>, N. 1982. A retrospective view of equity planning: Cleveland 1969–1979. </a:t>
            </a:r>
            <a:r>
              <a:rPr lang="en-GB" sz="1200" i="1" kern="1200" dirty="0" smtClean="0">
                <a:solidFill>
                  <a:schemeClr val="tx1"/>
                </a:solidFill>
                <a:latin typeface="+mn-lt"/>
                <a:ea typeface="+mn-ea"/>
                <a:cs typeface="+mn-cs"/>
              </a:rPr>
              <a:t>Journal of the American Planning Association</a:t>
            </a:r>
            <a:r>
              <a:rPr lang="en-GB" sz="1200" kern="1200" dirty="0" smtClean="0">
                <a:solidFill>
                  <a:schemeClr val="tx1"/>
                </a:solidFill>
                <a:latin typeface="+mn-lt"/>
                <a:ea typeface="+mn-ea"/>
                <a:cs typeface="+mn-cs"/>
              </a:rPr>
              <a:t>, 48(2):163-174.</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Metzger, J.T. 1996. The theory and practice of equity planning: An annotated bibliography. </a:t>
            </a:r>
            <a:r>
              <a:rPr lang="en-GB" sz="1200" i="1" kern="1200" dirty="0" smtClean="0">
                <a:solidFill>
                  <a:schemeClr val="tx1"/>
                </a:solidFill>
                <a:latin typeface="+mn-lt"/>
                <a:ea typeface="+mn-ea"/>
                <a:cs typeface="+mn-cs"/>
              </a:rPr>
              <a:t>Journal of Planning Literature</a:t>
            </a:r>
            <a:r>
              <a:rPr lang="en-GB" sz="1200" kern="1200" dirty="0" smtClean="0">
                <a:solidFill>
                  <a:schemeClr val="tx1"/>
                </a:solidFill>
                <a:latin typeface="+mn-lt"/>
                <a:ea typeface="+mn-ea"/>
                <a:cs typeface="+mn-cs"/>
              </a:rPr>
              <a:t>, 11(1):112-126.</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err="1" smtClean="0">
                <a:solidFill>
                  <a:schemeClr val="tx1"/>
                </a:solidFill>
                <a:latin typeface="+mn-lt"/>
                <a:ea typeface="+mn-ea"/>
                <a:cs typeface="+mn-cs"/>
              </a:rPr>
              <a:t>Savas</a:t>
            </a:r>
            <a:r>
              <a:rPr lang="en-ZA" sz="1200" kern="1200" dirty="0" smtClean="0">
                <a:solidFill>
                  <a:schemeClr val="tx1"/>
                </a:solidFill>
                <a:latin typeface="+mn-lt"/>
                <a:ea typeface="+mn-ea"/>
                <a:cs typeface="+mn-cs"/>
              </a:rPr>
              <a:t> E. 1979. On equity in providing public services. Ekistics, 46(2):144-148. </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latin typeface="+mn-lt"/>
                <a:ea typeface="+mn-ea"/>
                <a:cs typeface="+mn-cs"/>
              </a:rPr>
              <a:t>Stephens C. 2012. Urban inequities; urban Rights: A conceptual analysis and review of impacts on children, and policies to address them. Journal of Urban Health: Bulletin of the New York Academy of Medicine, 89(3):465-485. </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C149E16-3EEC-4EA0-BE2D-565C7B5EB925}"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Ackermann, A. &amp; Visser, G. 2016. Studentification in Bloemfontein, South Africa. </a:t>
            </a:r>
            <a:r>
              <a:rPr lang="en-GB" sz="1200" i="1" kern="1200" dirty="0" smtClean="0">
                <a:solidFill>
                  <a:schemeClr val="tx1"/>
                </a:solidFill>
                <a:latin typeface="+mn-lt"/>
                <a:ea typeface="+mn-ea"/>
                <a:cs typeface="+mn-cs"/>
              </a:rPr>
              <a:t>Bulletin of Geography. Socio-economic Series</a:t>
            </a:r>
            <a:r>
              <a:rPr lang="en-GB" sz="1200" kern="1200" dirty="0" smtClean="0">
                <a:solidFill>
                  <a:schemeClr val="tx1"/>
                </a:solidFill>
                <a:latin typeface="+mn-lt"/>
                <a:ea typeface="+mn-ea"/>
                <a:cs typeface="+mn-cs"/>
              </a:rPr>
              <a:t>, 31:7-17.</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City of Johannesburg Municipality. 2009. </a:t>
            </a:r>
            <a:r>
              <a:rPr lang="en-GB" sz="1200" i="1" kern="1200" dirty="0" smtClean="0">
                <a:solidFill>
                  <a:schemeClr val="tx1"/>
                </a:solidFill>
                <a:latin typeface="+mn-lt"/>
                <a:ea typeface="+mn-ea"/>
                <a:cs typeface="+mn-cs"/>
              </a:rPr>
              <a:t>Commune policy</a:t>
            </a:r>
            <a:r>
              <a:rPr lang="en-GB" sz="1200" kern="1200" dirty="0" smtClean="0">
                <a:solidFill>
                  <a:schemeClr val="tx1"/>
                </a:solidFill>
                <a:latin typeface="+mn-lt"/>
                <a:ea typeface="+mn-ea"/>
                <a:cs typeface="+mn-cs"/>
              </a:rPr>
              <a:t>. Development Planning and Urban Management. [Online] Available at: https://mra.ilovemelville.co.za/wp-content/uploads/2016/11/commune_policy09.pdf [Accessed 25 April 2018].</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C149E16-3EEC-4EA0-BE2D-565C7B5EB925}"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A97FD8FB-B721-4E18-9ABE-960D7515D209}" type="datetimeFigureOut">
              <a:rPr lang="en-ZA" smtClean="0"/>
              <a:pPr/>
              <a:t>2019/05/03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5220179-1933-442C-BDDD-87A407F184F8}"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97FD8FB-B721-4E18-9ABE-960D7515D209}" type="datetimeFigureOut">
              <a:rPr lang="en-ZA" smtClean="0"/>
              <a:pPr/>
              <a:t>2019/05/03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5220179-1933-442C-BDDD-87A407F184F8}"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97FD8FB-B721-4E18-9ABE-960D7515D209}" type="datetimeFigureOut">
              <a:rPr lang="en-ZA" smtClean="0"/>
              <a:pPr/>
              <a:t>2019/05/03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5220179-1933-442C-BDDD-87A407F184F8}"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97FD8FB-B721-4E18-9ABE-960D7515D209}" type="datetimeFigureOut">
              <a:rPr lang="en-ZA" smtClean="0"/>
              <a:pPr/>
              <a:t>2019/05/03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5220179-1933-442C-BDDD-87A407F184F8}"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7FD8FB-B721-4E18-9ABE-960D7515D209}" type="datetimeFigureOut">
              <a:rPr lang="en-ZA" smtClean="0"/>
              <a:pPr/>
              <a:t>2019/05/03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5220179-1933-442C-BDDD-87A407F184F8}" type="slidenum">
              <a:rPr lang="en-ZA" smtClean="0"/>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A97FD8FB-B721-4E18-9ABE-960D7515D209}" type="datetimeFigureOut">
              <a:rPr lang="en-ZA" smtClean="0"/>
              <a:pPr/>
              <a:t>2019/05/03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5220179-1933-442C-BDDD-87A407F184F8}"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A97FD8FB-B721-4E18-9ABE-960D7515D209}" type="datetimeFigureOut">
              <a:rPr lang="en-ZA" smtClean="0"/>
              <a:pPr/>
              <a:t>2019/05/03</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15220179-1933-442C-BDDD-87A407F184F8}"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A97FD8FB-B721-4E18-9ABE-960D7515D209}" type="datetimeFigureOut">
              <a:rPr lang="en-ZA" smtClean="0"/>
              <a:pPr/>
              <a:t>2019/05/03</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15220179-1933-442C-BDDD-87A407F184F8}"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7FD8FB-B721-4E18-9ABE-960D7515D209}" type="datetimeFigureOut">
              <a:rPr lang="en-ZA" smtClean="0"/>
              <a:pPr/>
              <a:t>2019/05/03</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15220179-1933-442C-BDDD-87A407F184F8}"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7FD8FB-B721-4E18-9ABE-960D7515D209}" type="datetimeFigureOut">
              <a:rPr lang="en-ZA" smtClean="0"/>
              <a:pPr/>
              <a:t>2019/05/03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5220179-1933-442C-BDDD-87A407F184F8}"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7FD8FB-B721-4E18-9ABE-960D7515D209}" type="datetimeFigureOut">
              <a:rPr lang="en-ZA" smtClean="0"/>
              <a:pPr/>
              <a:t>2019/05/03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5220179-1933-442C-BDDD-87A407F184F8}"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7FD8FB-B721-4E18-9ABE-960D7515D209}" type="datetimeFigureOut">
              <a:rPr lang="en-ZA" smtClean="0"/>
              <a:pPr/>
              <a:t>2019/05/03</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220179-1933-442C-BDDD-87A407F184F8}"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_Page_1.jpg"/>
          <p:cNvPicPr>
            <a:picLocks noChangeAspect="1"/>
          </p:cNvPicPr>
          <p:nvPr/>
        </p:nvPicPr>
        <p:blipFill>
          <a:blip r:embed="rId2" cstate="print"/>
          <a:stretch>
            <a:fillRect/>
          </a:stretch>
        </p:blipFill>
        <p:spPr>
          <a:xfrm>
            <a:off x="0" y="0"/>
            <a:ext cx="9144000" cy="6858024"/>
          </a:xfrm>
          <a:prstGeom prst="rect">
            <a:avLst/>
          </a:prstGeom>
        </p:spPr>
      </p:pic>
      <p:sp>
        <p:nvSpPr>
          <p:cNvPr id="3" name="TextBox 2"/>
          <p:cNvSpPr txBox="1"/>
          <p:nvPr/>
        </p:nvSpPr>
        <p:spPr>
          <a:xfrm>
            <a:off x="2987824" y="2780928"/>
            <a:ext cx="5760640" cy="461665"/>
          </a:xfrm>
          <a:prstGeom prst="rect">
            <a:avLst/>
          </a:prstGeom>
          <a:noFill/>
        </p:spPr>
        <p:txBody>
          <a:bodyPr wrap="square" rtlCol="0">
            <a:spAutoFit/>
          </a:bodyPr>
          <a:lstStyle/>
          <a:p>
            <a:endParaRPr lang="en-ZA" sz="2400"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6948264" y="4725144"/>
            <a:ext cx="1944216" cy="369332"/>
          </a:xfrm>
          <a:prstGeom prst="rect">
            <a:avLst/>
          </a:prstGeom>
          <a:noFill/>
        </p:spPr>
        <p:txBody>
          <a:bodyPr wrap="square" rtlCol="0">
            <a:spAutoFit/>
          </a:bodyPr>
          <a:lstStyle/>
          <a:p>
            <a:endParaRPr lang="en-ZA"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500166" y="1285860"/>
            <a:ext cx="6143668" cy="1015663"/>
          </a:xfrm>
          <a:prstGeom prst="rect">
            <a:avLst/>
          </a:prstGeom>
          <a:noFill/>
        </p:spPr>
        <p:txBody>
          <a:bodyPr wrap="square" rtlCol="0">
            <a:spAutoFit/>
          </a:bodyPr>
          <a:lstStyle/>
          <a:p>
            <a:pPr algn="ctr"/>
            <a:r>
              <a:rPr lang="en-GB" sz="2000" dirty="0" smtClean="0">
                <a:solidFill>
                  <a:schemeClr val="tx2">
                    <a:lumMod val="75000"/>
                  </a:schemeClr>
                </a:solidFill>
              </a:rPr>
              <a:t>Safety and Security as a Component of Equity Planning</a:t>
            </a:r>
            <a:br>
              <a:rPr lang="en-GB" sz="2000" dirty="0" smtClean="0">
                <a:solidFill>
                  <a:schemeClr val="tx2">
                    <a:lumMod val="75000"/>
                  </a:schemeClr>
                </a:solidFill>
              </a:rPr>
            </a:br>
            <a:r>
              <a:rPr lang="en-GB" sz="2000" dirty="0" smtClean="0">
                <a:solidFill>
                  <a:schemeClr val="tx2">
                    <a:lumMod val="75000"/>
                  </a:schemeClr>
                </a:solidFill>
              </a:rPr>
              <a:t>for Student Housing: A Case Study of Brandwag, Willows and Universitas Suburbs in Bloemfontein, Free State</a:t>
            </a:r>
            <a:endParaRPr lang="en-US" sz="2000" dirty="0"/>
          </a:p>
        </p:txBody>
      </p:sp>
      <p:sp>
        <p:nvSpPr>
          <p:cNvPr id="6" name="TextBox 5"/>
          <p:cNvSpPr txBox="1"/>
          <p:nvPr/>
        </p:nvSpPr>
        <p:spPr>
          <a:xfrm>
            <a:off x="4786314" y="2500306"/>
            <a:ext cx="4357686" cy="1477328"/>
          </a:xfrm>
          <a:prstGeom prst="rect">
            <a:avLst/>
          </a:prstGeom>
          <a:noFill/>
        </p:spPr>
        <p:txBody>
          <a:bodyPr wrap="square" rtlCol="0">
            <a:spAutoFit/>
          </a:bodyPr>
          <a:lstStyle/>
          <a:p>
            <a:pPr algn="ctr"/>
            <a:r>
              <a:rPr lang="en-US" dirty="0" smtClean="0">
                <a:solidFill>
                  <a:schemeClr val="tx2">
                    <a:lumMod val="75000"/>
                  </a:schemeClr>
                </a:solidFill>
              </a:rPr>
              <a:t>Qhamani Tshazi</a:t>
            </a:r>
          </a:p>
          <a:p>
            <a:pPr algn="ctr"/>
            <a:r>
              <a:rPr lang="en-US" dirty="0" err="1" smtClean="0">
                <a:solidFill>
                  <a:schemeClr val="tx2">
                    <a:lumMod val="75000"/>
                  </a:schemeClr>
                </a:solidFill>
              </a:rPr>
              <a:t>Programme</a:t>
            </a:r>
            <a:r>
              <a:rPr lang="en-US" dirty="0" smtClean="0">
                <a:solidFill>
                  <a:schemeClr val="tx2">
                    <a:lumMod val="75000"/>
                  </a:schemeClr>
                </a:solidFill>
              </a:rPr>
              <a:t> Officer: </a:t>
            </a:r>
            <a:r>
              <a:rPr lang="en-US" dirty="0" err="1" smtClean="0">
                <a:solidFill>
                  <a:schemeClr val="tx2">
                    <a:lumMod val="75000"/>
                  </a:schemeClr>
                </a:solidFill>
              </a:rPr>
              <a:t>Afesis-Corplan</a:t>
            </a:r>
            <a:endParaRPr lang="en-US" dirty="0" smtClean="0">
              <a:solidFill>
                <a:schemeClr val="tx2">
                  <a:lumMod val="75000"/>
                </a:schemeClr>
              </a:solidFill>
            </a:endParaRPr>
          </a:p>
          <a:p>
            <a:pPr algn="ctr"/>
            <a:r>
              <a:rPr lang="en-US" dirty="0" smtClean="0">
                <a:solidFill>
                  <a:schemeClr val="tx2">
                    <a:lumMod val="75000"/>
                  </a:schemeClr>
                </a:solidFill>
              </a:rPr>
              <a:t>Dr. </a:t>
            </a:r>
            <a:r>
              <a:rPr lang="en-US" dirty="0" err="1" smtClean="0">
                <a:solidFill>
                  <a:schemeClr val="tx2">
                    <a:lumMod val="75000"/>
                  </a:schemeClr>
                </a:solidFill>
              </a:rPr>
              <a:t>Thulisile</a:t>
            </a:r>
            <a:r>
              <a:rPr lang="en-US" dirty="0" smtClean="0">
                <a:solidFill>
                  <a:schemeClr val="tx2">
                    <a:lumMod val="75000"/>
                  </a:schemeClr>
                </a:solidFill>
              </a:rPr>
              <a:t> </a:t>
            </a:r>
            <a:r>
              <a:rPr lang="en-US" dirty="0" err="1" smtClean="0">
                <a:solidFill>
                  <a:schemeClr val="tx2">
                    <a:lumMod val="75000"/>
                  </a:schemeClr>
                </a:solidFill>
              </a:rPr>
              <a:t>Mphambukeli</a:t>
            </a:r>
            <a:endParaRPr lang="en-US" dirty="0" smtClean="0">
              <a:solidFill>
                <a:schemeClr val="tx2">
                  <a:lumMod val="75000"/>
                </a:schemeClr>
              </a:solidFill>
            </a:endParaRPr>
          </a:p>
          <a:p>
            <a:pPr algn="ctr"/>
            <a:r>
              <a:rPr lang="en-US" dirty="0" smtClean="0">
                <a:solidFill>
                  <a:schemeClr val="tx2">
                    <a:lumMod val="75000"/>
                  </a:schemeClr>
                </a:solidFill>
              </a:rPr>
              <a:t>Senior Lecturer: University of the Free State</a:t>
            </a:r>
          </a:p>
          <a:p>
            <a:pPr algn="ctr"/>
            <a:r>
              <a:rPr lang="en-US" dirty="0" smtClean="0">
                <a:solidFill>
                  <a:schemeClr val="tx2">
                    <a:lumMod val="75000"/>
                  </a:schemeClr>
                </a:solidFill>
              </a:rPr>
              <a:t>6 May 2019</a:t>
            </a:r>
            <a:endParaRPr lang="en-US" dirty="0">
              <a:solidFill>
                <a:schemeClr val="tx2">
                  <a:lumMod val="75000"/>
                </a:schemeClr>
              </a:solidFill>
            </a:endParaRPr>
          </a:p>
        </p:txBody>
      </p:sp>
    </p:spTree>
    <p:extLst>
      <p:ext uri="{BB962C8B-B14F-4D97-AF65-F5344CB8AC3E}">
        <p14:creationId xmlns:p14="http://schemas.microsoft.com/office/powerpoint/2010/main" xmlns="" val="958973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4" name="Content Placeholder 3" descr="1_Page_2.jpg"/>
          <p:cNvPicPr>
            <a:picLocks noGrp="1" noChangeAspect="1"/>
          </p:cNvPicPr>
          <p:nvPr>
            <p:ph idx="1"/>
          </p:nvPr>
        </p:nvPicPr>
        <p:blipFill>
          <a:blip r:embed="rId2" cstate="print"/>
          <a:stretch>
            <a:fillRect/>
          </a:stretch>
        </p:blipFill>
        <p:spPr>
          <a:xfrm>
            <a:off x="0" y="1"/>
            <a:ext cx="9144000" cy="6857999"/>
          </a:xfrm>
        </p:spPr>
      </p:pic>
      <p:sp>
        <p:nvSpPr>
          <p:cNvPr id="3" name="TextBox 2"/>
          <p:cNvSpPr txBox="1"/>
          <p:nvPr/>
        </p:nvSpPr>
        <p:spPr>
          <a:xfrm>
            <a:off x="827584" y="1772816"/>
            <a:ext cx="8075240" cy="461665"/>
          </a:xfrm>
          <a:prstGeom prst="rect">
            <a:avLst/>
          </a:prstGeom>
          <a:noFill/>
        </p:spPr>
        <p:txBody>
          <a:bodyPr wrap="square" rtlCol="0">
            <a:spAutoFit/>
          </a:bodyPr>
          <a:lstStyle/>
          <a:p>
            <a:pPr marL="1200150" lvl="3" indent="-742950">
              <a:lnSpc>
                <a:spcPct val="100000"/>
              </a:lnSpc>
              <a:spcBef>
                <a:spcPts val="1000"/>
              </a:spcBef>
            </a:pPr>
            <a:endParaRPr lang="en-ZA" sz="2400" i="1" dirty="0" smtClean="0">
              <a:solidFill>
                <a:prstClr val="black"/>
              </a:solidFill>
              <a:latin typeface="Tahoma" pitchFamily="34" charset="0"/>
              <a:ea typeface="Tahoma" pitchFamily="34" charset="0"/>
              <a:cs typeface="Tahoma" pitchFamily="34" charset="0"/>
            </a:endParaRPr>
          </a:p>
        </p:txBody>
      </p:sp>
      <p:sp>
        <p:nvSpPr>
          <p:cNvPr id="5" name="TextBox 4"/>
          <p:cNvSpPr txBox="1"/>
          <p:nvPr/>
        </p:nvSpPr>
        <p:spPr>
          <a:xfrm>
            <a:off x="1071538" y="642918"/>
            <a:ext cx="4500594" cy="369332"/>
          </a:xfrm>
          <a:prstGeom prst="rect">
            <a:avLst/>
          </a:prstGeom>
          <a:noFill/>
        </p:spPr>
        <p:txBody>
          <a:bodyPr wrap="square" rtlCol="0">
            <a:spAutoFit/>
          </a:bodyPr>
          <a:lstStyle/>
          <a:p>
            <a:r>
              <a:rPr lang="en-US" dirty="0" smtClean="0">
                <a:solidFill>
                  <a:schemeClr val="accent1">
                    <a:lumMod val="75000"/>
                  </a:schemeClr>
                </a:solidFill>
                <a:latin typeface="Bahnschrift SemiBold" pitchFamily="34" charset="0"/>
              </a:rPr>
              <a:t>THE  NEXT STEP:</a:t>
            </a:r>
            <a:endParaRPr lang="en-US" dirty="0">
              <a:solidFill>
                <a:schemeClr val="accent1">
                  <a:lumMod val="75000"/>
                </a:schemeClr>
              </a:solidFill>
              <a:latin typeface="Bahnschrift SemiBold" pitchFamily="34" charset="0"/>
            </a:endParaRPr>
          </a:p>
        </p:txBody>
      </p:sp>
      <p:sp>
        <p:nvSpPr>
          <p:cNvPr id="6" name="TextBox 5"/>
          <p:cNvSpPr txBox="1"/>
          <p:nvPr/>
        </p:nvSpPr>
        <p:spPr>
          <a:xfrm>
            <a:off x="500034" y="1571612"/>
            <a:ext cx="6715172" cy="646331"/>
          </a:xfrm>
          <a:prstGeom prst="rect">
            <a:avLst/>
          </a:prstGeom>
          <a:noFill/>
        </p:spPr>
        <p:txBody>
          <a:bodyPr wrap="square" rtlCol="0">
            <a:spAutoFit/>
          </a:bodyPr>
          <a:lstStyle/>
          <a:p>
            <a:pPr>
              <a:buFont typeface="Arial" pitchFamily="34" charset="0"/>
              <a:buChar char="•"/>
            </a:pPr>
            <a:endParaRPr lang="en-US" dirty="0" smtClean="0">
              <a:solidFill>
                <a:schemeClr val="accent1">
                  <a:lumMod val="75000"/>
                </a:schemeClr>
              </a:solidFill>
            </a:endParaRPr>
          </a:p>
          <a:p>
            <a:pPr>
              <a:buFont typeface="Arial" pitchFamily="34" charset="0"/>
              <a:buChar char="•"/>
            </a:pPr>
            <a:endParaRPr lang="en-GB" dirty="0" smtClean="0">
              <a:solidFill>
                <a:schemeClr val="accent1">
                  <a:lumMod val="75000"/>
                </a:schemeClr>
              </a:solidFill>
            </a:endParaRPr>
          </a:p>
        </p:txBody>
      </p:sp>
      <p:graphicFrame>
        <p:nvGraphicFramePr>
          <p:cNvPr id="7" name="Table 6"/>
          <p:cNvGraphicFramePr>
            <a:graphicFrameLocks noGrp="1"/>
          </p:cNvGraphicFramePr>
          <p:nvPr/>
        </p:nvGraphicFramePr>
        <p:xfrm>
          <a:off x="714348" y="1214422"/>
          <a:ext cx="7663252" cy="5194805"/>
        </p:xfrm>
        <a:graphic>
          <a:graphicData uri="http://schemas.openxmlformats.org/drawingml/2006/table">
            <a:tbl>
              <a:tblPr>
                <a:tableStyleId>{35758FB7-9AC5-4552-8A53-C91805E547FA}</a:tableStyleId>
              </a:tblPr>
              <a:tblGrid>
                <a:gridCol w="1915813"/>
                <a:gridCol w="1915813"/>
                <a:gridCol w="1915813"/>
                <a:gridCol w="1915813"/>
              </a:tblGrid>
              <a:tr h="305577">
                <a:tc>
                  <a:txBody>
                    <a:bodyPr/>
                    <a:lstStyle/>
                    <a:p>
                      <a:pPr marL="0" marR="0" algn="just">
                        <a:lnSpc>
                          <a:spcPct val="115000"/>
                        </a:lnSpc>
                        <a:spcBef>
                          <a:spcPts val="10"/>
                        </a:spcBef>
                        <a:spcAft>
                          <a:spcPts val="10"/>
                        </a:spcAft>
                      </a:pPr>
                      <a:r>
                        <a:rPr lang="en-GB" sz="1100" dirty="0"/>
                        <a:t>Indicators</a:t>
                      </a:r>
                      <a:endParaRPr lang="en-US" sz="1100" dirty="0">
                        <a:solidFill>
                          <a:srgbClr val="000000"/>
                        </a:solidFill>
                        <a:latin typeface="Calibri"/>
                        <a:ea typeface="Calibri"/>
                        <a:cs typeface="Times New Roman"/>
                      </a:endParaRPr>
                    </a:p>
                  </a:txBody>
                  <a:tcPr marL="68580" marR="68580" marT="0" marB="0"/>
                </a:tc>
                <a:tc>
                  <a:txBody>
                    <a:bodyPr/>
                    <a:lstStyle/>
                    <a:p>
                      <a:pPr marL="0" marR="0" algn="just">
                        <a:lnSpc>
                          <a:spcPct val="115000"/>
                        </a:lnSpc>
                        <a:spcBef>
                          <a:spcPts val="10"/>
                        </a:spcBef>
                        <a:spcAft>
                          <a:spcPts val="10"/>
                        </a:spcAft>
                      </a:pPr>
                      <a:r>
                        <a:rPr lang="en-GB" sz="1100"/>
                        <a:t>Accessibility</a:t>
                      </a:r>
                      <a:endParaRPr lang="en-US" sz="1100">
                        <a:solidFill>
                          <a:srgbClr val="000000"/>
                        </a:solidFill>
                        <a:latin typeface="Calibri"/>
                        <a:ea typeface="Calibri"/>
                        <a:cs typeface="Times New Roman"/>
                      </a:endParaRPr>
                    </a:p>
                  </a:txBody>
                  <a:tcPr marL="68580" marR="68580" marT="0" marB="0"/>
                </a:tc>
                <a:tc>
                  <a:txBody>
                    <a:bodyPr/>
                    <a:lstStyle/>
                    <a:p>
                      <a:pPr marL="0" marR="0" algn="just">
                        <a:lnSpc>
                          <a:spcPct val="115000"/>
                        </a:lnSpc>
                        <a:spcBef>
                          <a:spcPts val="10"/>
                        </a:spcBef>
                        <a:spcAft>
                          <a:spcPts val="10"/>
                        </a:spcAft>
                      </a:pPr>
                      <a:r>
                        <a:rPr lang="en-GB" sz="1100"/>
                        <a:t>Safety and mobility</a:t>
                      </a:r>
                      <a:endParaRPr lang="en-US" sz="1100">
                        <a:solidFill>
                          <a:srgbClr val="000000"/>
                        </a:solidFill>
                        <a:latin typeface="Calibri"/>
                        <a:ea typeface="Calibri"/>
                        <a:cs typeface="Times New Roman"/>
                      </a:endParaRPr>
                    </a:p>
                  </a:txBody>
                  <a:tcPr marL="68580" marR="68580" marT="0" marB="0"/>
                </a:tc>
                <a:tc>
                  <a:txBody>
                    <a:bodyPr/>
                    <a:lstStyle/>
                    <a:p>
                      <a:pPr marL="0" marR="0" algn="just">
                        <a:lnSpc>
                          <a:spcPct val="115000"/>
                        </a:lnSpc>
                        <a:spcBef>
                          <a:spcPts val="10"/>
                        </a:spcBef>
                        <a:spcAft>
                          <a:spcPts val="10"/>
                        </a:spcAft>
                      </a:pPr>
                      <a:r>
                        <a:rPr lang="en-GB" sz="1100" dirty="0"/>
                        <a:t>Usability</a:t>
                      </a:r>
                      <a:endParaRPr lang="en-US" sz="1100" dirty="0">
                        <a:solidFill>
                          <a:srgbClr val="000000"/>
                        </a:solidFill>
                        <a:latin typeface="Calibri"/>
                        <a:ea typeface="Calibri"/>
                        <a:cs typeface="Times New Roman"/>
                      </a:endParaRPr>
                    </a:p>
                  </a:txBody>
                  <a:tcPr marL="68580" marR="68580" marT="0" marB="0"/>
                </a:tc>
              </a:tr>
              <a:tr h="1222307">
                <a:tc>
                  <a:txBody>
                    <a:bodyPr/>
                    <a:lstStyle/>
                    <a:p>
                      <a:pPr marL="0" marR="0">
                        <a:lnSpc>
                          <a:spcPct val="115000"/>
                        </a:lnSpc>
                        <a:spcBef>
                          <a:spcPts val="10"/>
                        </a:spcBef>
                        <a:spcAft>
                          <a:spcPts val="10"/>
                        </a:spcAft>
                      </a:pPr>
                      <a:r>
                        <a:rPr lang="en-GB" sz="1100" dirty="0"/>
                        <a:t>Resources necessary for the full function of the user(library, laboratories)</a:t>
                      </a:r>
                      <a:endParaRPr lang="en-US" sz="1100"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10"/>
                        </a:spcBef>
                        <a:spcAft>
                          <a:spcPts val="10"/>
                        </a:spcAft>
                      </a:pPr>
                      <a:r>
                        <a:rPr lang="en-GB" sz="1100"/>
                        <a:t>Ability to access the necessary resources for everyday use as per the needs of the user</a:t>
                      </a:r>
                      <a:endParaRPr lang="en-US" sz="110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10"/>
                        </a:spcBef>
                        <a:spcAft>
                          <a:spcPts val="10"/>
                        </a:spcAft>
                      </a:pPr>
                      <a:r>
                        <a:rPr lang="en-GB" sz="1100"/>
                        <a:t>Are the resources located in a safe area that is easy to navigate and within reach of the desired target?</a:t>
                      </a:r>
                      <a:endParaRPr lang="en-US" sz="110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10"/>
                        </a:spcBef>
                        <a:spcAft>
                          <a:spcPts val="10"/>
                        </a:spcAft>
                      </a:pPr>
                      <a:r>
                        <a:rPr lang="en-GB" sz="1100"/>
                        <a:t>Are the resources in a manner that they can be used to fulfil the purpose they were intended too?</a:t>
                      </a:r>
                      <a:endParaRPr lang="en-US" sz="1100">
                        <a:solidFill>
                          <a:srgbClr val="000000"/>
                        </a:solidFill>
                        <a:latin typeface="Calibri"/>
                        <a:ea typeface="Calibri"/>
                        <a:cs typeface="Times New Roman"/>
                      </a:endParaRPr>
                    </a:p>
                  </a:txBody>
                  <a:tcPr marL="68580" marR="68580" marT="0" marB="0"/>
                </a:tc>
              </a:tr>
              <a:tr h="916731">
                <a:tc>
                  <a:txBody>
                    <a:bodyPr/>
                    <a:lstStyle/>
                    <a:p>
                      <a:pPr marL="0" marR="0">
                        <a:lnSpc>
                          <a:spcPct val="115000"/>
                        </a:lnSpc>
                        <a:spcBef>
                          <a:spcPts val="10"/>
                        </a:spcBef>
                        <a:spcAft>
                          <a:spcPts val="10"/>
                        </a:spcAft>
                      </a:pPr>
                      <a:r>
                        <a:rPr lang="en-GB" sz="1100"/>
                        <a:t>Social amenities</a:t>
                      </a:r>
                      <a:endParaRPr lang="en-US" sz="110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10"/>
                        </a:spcBef>
                        <a:spcAft>
                          <a:spcPts val="10"/>
                        </a:spcAft>
                      </a:pPr>
                      <a:r>
                        <a:rPr lang="en-GB" sz="1100"/>
                        <a:t>Will the user be able to access social amenities?</a:t>
                      </a:r>
                      <a:endParaRPr lang="en-US" sz="110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10"/>
                        </a:spcBef>
                        <a:spcAft>
                          <a:spcPts val="10"/>
                        </a:spcAft>
                      </a:pPr>
                      <a:r>
                        <a:rPr lang="en-GB" sz="1100"/>
                        <a:t>Are these amenities safe for use by the intended user?</a:t>
                      </a:r>
                      <a:endParaRPr lang="en-US" sz="110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10"/>
                        </a:spcBef>
                        <a:spcAft>
                          <a:spcPts val="10"/>
                        </a:spcAft>
                      </a:pPr>
                      <a:r>
                        <a:rPr lang="en-GB" sz="1100"/>
                        <a:t>Are the amenities in a condition to be used for their set out intentions?</a:t>
                      </a:r>
                      <a:endParaRPr lang="en-US" sz="1100">
                        <a:solidFill>
                          <a:srgbClr val="000000"/>
                        </a:solidFill>
                        <a:latin typeface="Calibri"/>
                        <a:ea typeface="Calibri"/>
                        <a:cs typeface="Times New Roman"/>
                      </a:endParaRPr>
                    </a:p>
                  </a:txBody>
                  <a:tcPr marL="68580" marR="68580" marT="0" marB="0"/>
                </a:tc>
              </a:tr>
              <a:tr h="1527883">
                <a:tc>
                  <a:txBody>
                    <a:bodyPr/>
                    <a:lstStyle/>
                    <a:p>
                      <a:pPr marL="0" marR="0">
                        <a:lnSpc>
                          <a:spcPct val="115000"/>
                        </a:lnSpc>
                        <a:spcBef>
                          <a:spcPts val="10"/>
                        </a:spcBef>
                        <a:spcAft>
                          <a:spcPts val="10"/>
                        </a:spcAft>
                      </a:pPr>
                      <a:r>
                        <a:rPr lang="en-GB" sz="1100"/>
                        <a:t>Place of opportunity(the university, lecture halls)</a:t>
                      </a:r>
                      <a:endParaRPr lang="en-US" sz="110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10"/>
                        </a:spcBef>
                        <a:spcAft>
                          <a:spcPts val="10"/>
                        </a:spcAft>
                      </a:pPr>
                      <a:r>
                        <a:rPr lang="en-GB" sz="1100"/>
                        <a:t>Is the place of opportunity accessible to the individual with ease?</a:t>
                      </a:r>
                      <a:endParaRPr lang="en-US" sz="110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10"/>
                        </a:spcBef>
                        <a:spcAft>
                          <a:spcPts val="10"/>
                        </a:spcAft>
                      </a:pPr>
                      <a:r>
                        <a:rPr lang="en-GB" sz="1100"/>
                        <a:t>Is the commute to the place of opportunity safe and will users be able to travel to and from the place of opportunity without having their safety compromised?</a:t>
                      </a:r>
                      <a:endParaRPr lang="en-US" sz="110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10"/>
                        </a:spcBef>
                        <a:spcAft>
                          <a:spcPts val="10"/>
                        </a:spcAft>
                      </a:pPr>
                      <a:r>
                        <a:rPr lang="en-GB" sz="1100"/>
                        <a:t>Is the user able to use the resources and amenities made available to him or her by the place of opportunity?</a:t>
                      </a:r>
                      <a:endParaRPr lang="en-US" sz="1100">
                        <a:solidFill>
                          <a:srgbClr val="000000"/>
                        </a:solidFill>
                        <a:latin typeface="Calibri"/>
                        <a:ea typeface="Calibri"/>
                        <a:cs typeface="Times New Roman"/>
                      </a:endParaRPr>
                    </a:p>
                  </a:txBody>
                  <a:tcPr marL="68580" marR="68580" marT="0" marB="0"/>
                </a:tc>
              </a:tr>
              <a:tr h="1222307">
                <a:tc>
                  <a:txBody>
                    <a:bodyPr/>
                    <a:lstStyle/>
                    <a:p>
                      <a:pPr marL="0" marR="0" algn="just">
                        <a:lnSpc>
                          <a:spcPct val="115000"/>
                        </a:lnSpc>
                        <a:spcBef>
                          <a:spcPts val="10"/>
                        </a:spcBef>
                        <a:spcAft>
                          <a:spcPts val="10"/>
                        </a:spcAft>
                      </a:pPr>
                      <a:r>
                        <a:rPr lang="en-GB" sz="1100"/>
                        <a:t>Transportation</a:t>
                      </a:r>
                      <a:endParaRPr lang="en-US" sz="110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10"/>
                        </a:spcBef>
                        <a:spcAft>
                          <a:spcPts val="10"/>
                        </a:spcAft>
                      </a:pPr>
                      <a:r>
                        <a:rPr lang="en-GB" sz="1100"/>
                        <a:t>Can the individual access transport to and from the university whenever a need arises?</a:t>
                      </a:r>
                      <a:endParaRPr lang="en-US" sz="110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10"/>
                        </a:spcBef>
                        <a:spcAft>
                          <a:spcPts val="10"/>
                        </a:spcAft>
                      </a:pPr>
                      <a:r>
                        <a:rPr lang="en-GB" sz="1100"/>
                        <a:t>Is the transport safe and reliable and constantly able to move the individual to and from campus?</a:t>
                      </a:r>
                      <a:endParaRPr lang="en-US" sz="110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10"/>
                        </a:spcBef>
                        <a:spcAft>
                          <a:spcPts val="10"/>
                        </a:spcAft>
                      </a:pPr>
                      <a:r>
                        <a:rPr lang="en-GB" sz="1100" dirty="0"/>
                        <a:t>Is the transport of a standard that can be used with ease without any complications?</a:t>
                      </a:r>
                      <a:endParaRPr lang="en-US" sz="1100" dirty="0">
                        <a:solidFill>
                          <a:srgbClr val="000000"/>
                        </a:solidFill>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xmlns="" val="3630473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pic>
        <p:nvPicPr>
          <p:cNvPr id="4" name="Content Placeholder 3" descr="1_Page_3.jpg"/>
          <p:cNvPicPr>
            <a:picLocks noChangeAspect="1"/>
          </p:cNvPicPr>
          <p:nvPr/>
        </p:nvPicPr>
        <p:blipFill>
          <a:blip r:embed="rId2" cstate="print"/>
          <a:stretch>
            <a:fillRect/>
          </a:stretch>
        </p:blipFill>
        <p:spPr>
          <a:xfrm>
            <a:off x="-11338" y="0"/>
            <a:ext cx="9166677" cy="6885384"/>
          </a:xfrm>
          <a:prstGeom prst="rect">
            <a:avLst/>
          </a:prstGeom>
        </p:spPr>
      </p:pic>
      <p:sp>
        <p:nvSpPr>
          <p:cNvPr id="5" name="TextBox 4"/>
          <p:cNvSpPr txBox="1"/>
          <p:nvPr/>
        </p:nvSpPr>
        <p:spPr>
          <a:xfrm>
            <a:off x="2714612" y="500042"/>
            <a:ext cx="4857784" cy="369332"/>
          </a:xfrm>
          <a:prstGeom prst="rect">
            <a:avLst/>
          </a:prstGeom>
          <a:noFill/>
        </p:spPr>
        <p:txBody>
          <a:bodyPr wrap="square" rtlCol="0">
            <a:spAutoFit/>
          </a:bodyPr>
          <a:lstStyle/>
          <a:p>
            <a:r>
              <a:rPr lang="en-US" dirty="0" smtClean="0">
                <a:solidFill>
                  <a:schemeClr val="accent1">
                    <a:lumMod val="75000"/>
                  </a:schemeClr>
                </a:solidFill>
              </a:rPr>
              <a:t>CONCLUSION</a:t>
            </a:r>
            <a:endParaRPr lang="en-US"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4" name="Content Placeholder 3" descr="1_Page_2.jpg"/>
          <p:cNvPicPr>
            <a:picLocks noGrp="1" noChangeAspect="1"/>
          </p:cNvPicPr>
          <p:nvPr>
            <p:ph idx="1"/>
          </p:nvPr>
        </p:nvPicPr>
        <p:blipFill>
          <a:blip r:embed="rId3" cstate="print"/>
          <a:stretch>
            <a:fillRect/>
          </a:stretch>
        </p:blipFill>
        <p:spPr>
          <a:xfrm>
            <a:off x="0" y="0"/>
            <a:ext cx="9144000" cy="6857999"/>
          </a:xfrm>
        </p:spPr>
      </p:pic>
      <p:sp>
        <p:nvSpPr>
          <p:cNvPr id="3" name="TextBox 2"/>
          <p:cNvSpPr txBox="1"/>
          <p:nvPr/>
        </p:nvSpPr>
        <p:spPr>
          <a:xfrm>
            <a:off x="827584" y="1772816"/>
            <a:ext cx="8075240" cy="461665"/>
          </a:xfrm>
          <a:prstGeom prst="rect">
            <a:avLst/>
          </a:prstGeom>
          <a:noFill/>
        </p:spPr>
        <p:txBody>
          <a:bodyPr wrap="square" rtlCol="0">
            <a:spAutoFit/>
          </a:bodyPr>
          <a:lstStyle/>
          <a:p>
            <a:pPr marL="1200150" lvl="3" indent="-742950">
              <a:lnSpc>
                <a:spcPct val="100000"/>
              </a:lnSpc>
              <a:spcBef>
                <a:spcPts val="1000"/>
              </a:spcBef>
            </a:pPr>
            <a:endParaRPr lang="en-ZA" sz="2400" i="1" dirty="0" smtClean="0">
              <a:solidFill>
                <a:prstClr val="black"/>
              </a:solidFill>
              <a:latin typeface="Tahoma" pitchFamily="34" charset="0"/>
              <a:ea typeface="Tahoma" pitchFamily="34" charset="0"/>
              <a:cs typeface="Tahoma" pitchFamily="34" charset="0"/>
            </a:endParaRPr>
          </a:p>
        </p:txBody>
      </p:sp>
      <p:sp>
        <p:nvSpPr>
          <p:cNvPr id="5" name="TextBox 4"/>
          <p:cNvSpPr txBox="1"/>
          <p:nvPr/>
        </p:nvSpPr>
        <p:spPr>
          <a:xfrm>
            <a:off x="571472" y="642918"/>
            <a:ext cx="5715040" cy="369332"/>
          </a:xfrm>
          <a:prstGeom prst="rect">
            <a:avLst/>
          </a:prstGeom>
          <a:noFill/>
        </p:spPr>
        <p:txBody>
          <a:bodyPr wrap="square" rtlCol="0">
            <a:spAutoFit/>
          </a:bodyPr>
          <a:lstStyle/>
          <a:p>
            <a:r>
              <a:rPr lang="en-US" dirty="0" smtClean="0">
                <a:solidFill>
                  <a:schemeClr val="accent1">
                    <a:lumMod val="75000"/>
                  </a:schemeClr>
                </a:solidFill>
                <a:latin typeface="Bahnschrift SemiBold" pitchFamily="34" charset="0"/>
              </a:rPr>
              <a:t>UNDERSTANDING EQUITY AND EQUITY PLANNING</a:t>
            </a:r>
            <a:endParaRPr lang="en-US" dirty="0">
              <a:solidFill>
                <a:schemeClr val="accent1">
                  <a:lumMod val="75000"/>
                </a:schemeClr>
              </a:solidFill>
              <a:latin typeface="Bahnschrift SemiBold" pitchFamily="34" charset="0"/>
            </a:endParaRPr>
          </a:p>
        </p:txBody>
      </p:sp>
      <p:sp>
        <p:nvSpPr>
          <p:cNvPr id="6" name="TextBox 5"/>
          <p:cNvSpPr txBox="1"/>
          <p:nvPr/>
        </p:nvSpPr>
        <p:spPr>
          <a:xfrm>
            <a:off x="857224" y="1571612"/>
            <a:ext cx="8143932" cy="2585323"/>
          </a:xfrm>
          <a:prstGeom prst="rect">
            <a:avLst/>
          </a:prstGeom>
          <a:noFill/>
        </p:spPr>
        <p:txBody>
          <a:bodyPr wrap="square" rtlCol="0">
            <a:spAutoFit/>
          </a:bodyPr>
          <a:lstStyle/>
          <a:p>
            <a:pPr lvl="0" algn="just">
              <a:buClr>
                <a:srgbClr val="9BAFB5"/>
              </a:buClr>
              <a:buSzTx/>
              <a:buFont typeface="Arial" pitchFamily="34" charset="0"/>
              <a:buChar char="•"/>
            </a:pPr>
            <a:r>
              <a:rPr lang="en-US" dirty="0" smtClean="0">
                <a:solidFill>
                  <a:schemeClr val="accent1">
                    <a:lumMod val="50000"/>
                  </a:schemeClr>
                </a:solidFill>
              </a:rPr>
              <a:t>Equity-the fairness, impartiality or equality of services (</a:t>
            </a:r>
            <a:r>
              <a:rPr lang="en-US" dirty="0" err="1" smtClean="0">
                <a:solidFill>
                  <a:schemeClr val="accent1">
                    <a:lumMod val="50000"/>
                  </a:schemeClr>
                </a:solidFill>
              </a:rPr>
              <a:t>Savas</a:t>
            </a:r>
            <a:r>
              <a:rPr lang="en-US" dirty="0" smtClean="0">
                <a:solidFill>
                  <a:schemeClr val="accent1">
                    <a:lumMod val="50000"/>
                  </a:schemeClr>
                </a:solidFill>
              </a:rPr>
              <a:t> 1979:145). </a:t>
            </a:r>
          </a:p>
          <a:p>
            <a:pPr lvl="0" algn="just">
              <a:buClr>
                <a:srgbClr val="9BAFB5"/>
              </a:buClr>
              <a:buSzTx/>
              <a:buFont typeface="Arial" pitchFamily="34" charset="0"/>
              <a:buChar char="•"/>
            </a:pPr>
            <a:r>
              <a:rPr lang="en-US" dirty="0" smtClean="0">
                <a:solidFill>
                  <a:schemeClr val="accent1">
                    <a:lumMod val="50000"/>
                  </a:schemeClr>
                </a:solidFill>
              </a:rPr>
              <a:t>Urban inequity-the injustices that exist within cities (Stephens 2012:476). </a:t>
            </a:r>
          </a:p>
          <a:p>
            <a:pPr lvl="0" algn="just">
              <a:buClr>
                <a:srgbClr val="9BAFB5"/>
              </a:buClr>
              <a:buSzTx/>
              <a:buFont typeface="Arial" pitchFamily="34" charset="0"/>
              <a:buChar char="•"/>
            </a:pPr>
            <a:r>
              <a:rPr lang="en-US" dirty="0" smtClean="0">
                <a:solidFill>
                  <a:schemeClr val="accent1">
                    <a:lumMod val="50000"/>
                  </a:schemeClr>
                </a:solidFill>
              </a:rPr>
              <a:t>Equity planning is a framework in which urban planners working within government and public institutions use their research, analytical, and organizing skills to influence opinion, mobilize underrepresented constituencies, and advance and implement policies and programs that redistribute public and private resources to the poor and working class individuals(Metzger 1996:112). </a:t>
            </a:r>
          </a:p>
          <a:p>
            <a:pPr lvl="0" algn="just">
              <a:buClr>
                <a:srgbClr val="9BAFB5"/>
              </a:buClr>
              <a:buSzTx/>
              <a:buFont typeface="Arial" pitchFamily="34" charset="0"/>
              <a:buChar char="•"/>
            </a:pPr>
            <a:r>
              <a:rPr lang="en-US" dirty="0" smtClean="0">
                <a:solidFill>
                  <a:schemeClr val="accent1">
                    <a:lumMod val="50000"/>
                  </a:schemeClr>
                </a:solidFill>
              </a:rPr>
              <a:t>Equity planning is the art of providing a wider </a:t>
            </a:r>
            <a:r>
              <a:rPr lang="en-ZA" dirty="0" smtClean="0">
                <a:solidFill>
                  <a:schemeClr val="accent1">
                    <a:lumMod val="50000"/>
                  </a:schemeClr>
                </a:solidFill>
              </a:rPr>
              <a:t>range</a:t>
            </a:r>
            <a:r>
              <a:rPr lang="en-US" dirty="0" smtClean="0">
                <a:solidFill>
                  <a:schemeClr val="accent1">
                    <a:lumMod val="50000"/>
                  </a:schemeClr>
                </a:solidFill>
              </a:rPr>
              <a:t> of choice for those individuals who have a few, if any choices (</a:t>
            </a:r>
            <a:r>
              <a:rPr lang="en-US" dirty="0" err="1" smtClean="0">
                <a:solidFill>
                  <a:schemeClr val="accent1">
                    <a:lumMod val="50000"/>
                  </a:schemeClr>
                </a:solidFill>
              </a:rPr>
              <a:t>Krumholz</a:t>
            </a:r>
            <a:r>
              <a:rPr lang="en-US" dirty="0" smtClean="0">
                <a:solidFill>
                  <a:schemeClr val="accent1">
                    <a:lumMod val="50000"/>
                  </a:schemeClr>
                </a:solidFill>
              </a:rPr>
              <a:t> 1982:163).</a:t>
            </a:r>
            <a:endParaRPr lang="en-US" dirty="0">
              <a:solidFill>
                <a:schemeClr val="accent1">
                  <a:lumMod val="50000"/>
                </a:schemeClr>
              </a:solidFill>
            </a:endParaRPr>
          </a:p>
        </p:txBody>
      </p:sp>
    </p:spTree>
    <p:extLst>
      <p:ext uri="{BB962C8B-B14F-4D97-AF65-F5344CB8AC3E}">
        <p14:creationId xmlns:p14="http://schemas.microsoft.com/office/powerpoint/2010/main" xmlns="" val="3630473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pic>
        <p:nvPicPr>
          <p:cNvPr id="4" name="Content Placeholder 3" descr="1_Page_2.jpg"/>
          <p:cNvPicPr>
            <a:picLocks noGrp="1" noChangeAspect="1"/>
          </p:cNvPicPr>
          <p:nvPr>
            <p:ph idx="1"/>
          </p:nvPr>
        </p:nvPicPr>
        <p:blipFill>
          <a:blip r:embed="rId3" cstate="print"/>
          <a:stretch>
            <a:fillRect/>
          </a:stretch>
        </p:blipFill>
        <p:spPr>
          <a:xfrm>
            <a:off x="0" y="0"/>
            <a:ext cx="9144000" cy="6857999"/>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827584" y="1772816"/>
            <a:ext cx="8075240" cy="461665"/>
          </a:xfrm>
          <a:prstGeom prst="rect">
            <a:avLst/>
          </a:prstGeom>
          <a:noFill/>
        </p:spPr>
        <p:txBody>
          <a:bodyPr wrap="square" rtlCol="0">
            <a:spAutoFit/>
          </a:bodyPr>
          <a:lstStyle/>
          <a:p>
            <a:pPr marL="1200150" lvl="3" indent="-742950">
              <a:lnSpc>
                <a:spcPct val="100000"/>
              </a:lnSpc>
              <a:spcBef>
                <a:spcPts val="1000"/>
              </a:spcBef>
            </a:pPr>
            <a:endParaRPr lang="en-ZA" sz="2400" i="1" dirty="0" smtClean="0">
              <a:solidFill>
                <a:prstClr val="black"/>
              </a:solidFill>
              <a:latin typeface="Tahoma" pitchFamily="34" charset="0"/>
              <a:ea typeface="Tahoma" pitchFamily="34" charset="0"/>
              <a:cs typeface="Tahoma" pitchFamily="34" charset="0"/>
            </a:endParaRPr>
          </a:p>
        </p:txBody>
      </p:sp>
      <p:sp>
        <p:nvSpPr>
          <p:cNvPr id="5" name="TextBox 4"/>
          <p:cNvSpPr txBox="1"/>
          <p:nvPr/>
        </p:nvSpPr>
        <p:spPr>
          <a:xfrm>
            <a:off x="1571604" y="500042"/>
            <a:ext cx="4643470" cy="584775"/>
          </a:xfrm>
          <a:prstGeom prst="rect">
            <a:avLst/>
          </a:prstGeom>
          <a:noFill/>
        </p:spPr>
        <p:txBody>
          <a:bodyPr wrap="square" rtlCol="0">
            <a:spAutoFit/>
          </a:bodyPr>
          <a:lstStyle/>
          <a:p>
            <a:r>
              <a:rPr lang="en-US" sz="3200" dirty="0" smtClean="0">
                <a:solidFill>
                  <a:schemeClr val="accent1">
                    <a:lumMod val="75000"/>
                  </a:schemeClr>
                </a:solidFill>
                <a:latin typeface="Bahnschrift SemiBold" pitchFamily="34" charset="0"/>
              </a:rPr>
              <a:t>STUDENT HOUSING</a:t>
            </a:r>
            <a:endParaRPr lang="en-US" sz="3200" dirty="0">
              <a:solidFill>
                <a:schemeClr val="accent1">
                  <a:lumMod val="75000"/>
                </a:schemeClr>
              </a:solidFill>
              <a:latin typeface="Bahnschrift SemiBold" pitchFamily="34" charset="0"/>
            </a:endParaRPr>
          </a:p>
        </p:txBody>
      </p:sp>
      <p:sp>
        <p:nvSpPr>
          <p:cNvPr id="6" name="TextBox 5"/>
          <p:cNvSpPr txBox="1"/>
          <p:nvPr/>
        </p:nvSpPr>
        <p:spPr>
          <a:xfrm>
            <a:off x="285720" y="1357298"/>
            <a:ext cx="8501122" cy="1323439"/>
          </a:xfrm>
          <a:prstGeom prst="rect">
            <a:avLst/>
          </a:prstGeom>
          <a:noFill/>
        </p:spPr>
        <p:txBody>
          <a:bodyPr wrap="square" rtlCol="0">
            <a:spAutoFit/>
          </a:bodyPr>
          <a:lstStyle/>
          <a:p>
            <a:pPr>
              <a:buFont typeface="Arial" pitchFamily="34" charset="0"/>
              <a:buChar char="•"/>
            </a:pPr>
            <a:r>
              <a:rPr lang="en-GB" sz="1600" dirty="0" smtClean="0">
                <a:solidFill>
                  <a:schemeClr val="accent1">
                    <a:lumMod val="50000"/>
                  </a:schemeClr>
                </a:solidFill>
              </a:rPr>
              <a:t>A student house is defined as a house whereby the habitable rooms are rented out for an extended period </a:t>
            </a:r>
            <a:r>
              <a:rPr lang="en-GB" sz="1600" dirty="0" smtClean="0">
                <a:solidFill>
                  <a:schemeClr val="accent1">
                    <a:lumMod val="75000"/>
                  </a:schemeClr>
                </a:solidFill>
              </a:rPr>
              <a:t>to</a:t>
            </a:r>
            <a:r>
              <a:rPr lang="en-GB" sz="1600" dirty="0" smtClean="0">
                <a:solidFill>
                  <a:schemeClr val="accent1">
                    <a:lumMod val="50000"/>
                  </a:schemeClr>
                </a:solidFill>
              </a:rPr>
              <a:t> students who share communal facilities such as the kitchen, lounge, dining room and bathrooms (City of Johannesburg Municipality, 2009:8).</a:t>
            </a:r>
          </a:p>
          <a:p>
            <a:pPr>
              <a:buFont typeface="Arial" pitchFamily="34" charset="0"/>
              <a:buChar char="•"/>
            </a:pPr>
            <a:r>
              <a:rPr lang="en-US" sz="1600" dirty="0" smtClean="0">
                <a:solidFill>
                  <a:schemeClr val="accent1">
                    <a:lumMod val="50000"/>
                  </a:schemeClr>
                </a:solidFill>
              </a:rPr>
              <a:t>Two types of student houses which are communes and purpose built student accommodation (</a:t>
            </a:r>
            <a:r>
              <a:rPr lang="en-GB" sz="1600" dirty="0" smtClean="0">
                <a:solidFill>
                  <a:schemeClr val="accent1">
                    <a:lumMod val="50000"/>
                  </a:schemeClr>
                </a:solidFill>
              </a:rPr>
              <a:t>Ackermann and Visser,2016:9)</a:t>
            </a:r>
            <a:endParaRPr lang="en-US" sz="1600" dirty="0">
              <a:solidFill>
                <a:schemeClr val="accent1">
                  <a:lumMod val="50000"/>
                </a:schemeClr>
              </a:solidFill>
            </a:endParaRPr>
          </a:p>
        </p:txBody>
      </p:sp>
      <p:pic>
        <p:nvPicPr>
          <p:cNvPr id="10" name="Picture 9" descr="20171215_071332.jpg"/>
          <p:cNvPicPr>
            <a:picLocks noChangeAspect="1"/>
          </p:cNvPicPr>
          <p:nvPr/>
        </p:nvPicPr>
        <p:blipFill>
          <a:blip r:embed="rId4" cstate="print"/>
          <a:stretch>
            <a:fillRect/>
          </a:stretch>
        </p:blipFill>
        <p:spPr>
          <a:xfrm>
            <a:off x="4714876" y="2786058"/>
            <a:ext cx="4261056" cy="3150161"/>
          </a:xfrm>
          <a:prstGeom prst="rect">
            <a:avLst/>
          </a:prstGeom>
          <a:ln>
            <a:noFill/>
          </a:ln>
          <a:effectLst>
            <a:outerShdw blurRad="292100" dist="139700" dir="2700000" algn="tl" rotWithShape="0">
              <a:srgbClr val="333333">
                <a:alpha val="65000"/>
              </a:srgbClr>
            </a:outerShdw>
          </a:effectLst>
        </p:spPr>
      </p:pic>
      <p:pic>
        <p:nvPicPr>
          <p:cNvPr id="13" name="Picture 12" descr="van-Bonde-1.jpg"/>
          <p:cNvPicPr>
            <a:picLocks noChangeAspect="1"/>
          </p:cNvPicPr>
          <p:nvPr/>
        </p:nvPicPr>
        <p:blipFill>
          <a:blip r:embed="rId5"/>
          <a:stretch>
            <a:fillRect/>
          </a:stretch>
        </p:blipFill>
        <p:spPr>
          <a:xfrm>
            <a:off x="214282" y="2786058"/>
            <a:ext cx="4286279" cy="31432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630473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4" name="Content Placeholder 3" descr="1_Page_2.jpg"/>
          <p:cNvPicPr>
            <a:picLocks noGrp="1" noChangeAspect="1"/>
          </p:cNvPicPr>
          <p:nvPr>
            <p:ph idx="1"/>
          </p:nvPr>
        </p:nvPicPr>
        <p:blipFill>
          <a:blip r:embed="rId2" cstate="print"/>
          <a:stretch>
            <a:fillRect/>
          </a:stretch>
        </p:blipFill>
        <p:spPr>
          <a:xfrm>
            <a:off x="0" y="0"/>
            <a:ext cx="9144000" cy="6857999"/>
          </a:xfrm>
        </p:spPr>
      </p:pic>
      <p:sp>
        <p:nvSpPr>
          <p:cNvPr id="3" name="TextBox 2"/>
          <p:cNvSpPr txBox="1"/>
          <p:nvPr/>
        </p:nvSpPr>
        <p:spPr>
          <a:xfrm>
            <a:off x="827584" y="1772816"/>
            <a:ext cx="8075240" cy="461665"/>
          </a:xfrm>
          <a:prstGeom prst="rect">
            <a:avLst/>
          </a:prstGeom>
          <a:noFill/>
        </p:spPr>
        <p:txBody>
          <a:bodyPr wrap="square" rtlCol="0">
            <a:spAutoFit/>
          </a:bodyPr>
          <a:lstStyle/>
          <a:p>
            <a:pPr marL="1200150" lvl="3" indent="-742950">
              <a:lnSpc>
                <a:spcPct val="100000"/>
              </a:lnSpc>
              <a:spcBef>
                <a:spcPts val="1000"/>
              </a:spcBef>
            </a:pPr>
            <a:endParaRPr lang="en-ZA" sz="2400" i="1" dirty="0" smtClean="0">
              <a:solidFill>
                <a:prstClr val="black"/>
              </a:solidFill>
              <a:latin typeface="Tahoma" pitchFamily="34" charset="0"/>
              <a:ea typeface="Tahoma" pitchFamily="34" charset="0"/>
              <a:cs typeface="Tahoma" pitchFamily="34" charset="0"/>
            </a:endParaRPr>
          </a:p>
        </p:txBody>
      </p:sp>
      <p:sp>
        <p:nvSpPr>
          <p:cNvPr id="5" name="TextBox 4"/>
          <p:cNvSpPr txBox="1"/>
          <p:nvPr/>
        </p:nvSpPr>
        <p:spPr>
          <a:xfrm>
            <a:off x="2071670" y="428604"/>
            <a:ext cx="4572032" cy="523220"/>
          </a:xfrm>
          <a:prstGeom prst="rect">
            <a:avLst/>
          </a:prstGeom>
          <a:noFill/>
        </p:spPr>
        <p:txBody>
          <a:bodyPr wrap="square" rtlCol="0">
            <a:spAutoFit/>
          </a:bodyPr>
          <a:lstStyle/>
          <a:p>
            <a:r>
              <a:rPr lang="en-US" sz="2800" dirty="0" smtClean="0">
                <a:solidFill>
                  <a:schemeClr val="accent1">
                    <a:lumMod val="75000"/>
                  </a:schemeClr>
                </a:solidFill>
                <a:latin typeface="Bahnschrift SemiBold" pitchFamily="34" charset="0"/>
              </a:rPr>
              <a:t>STUDY AREA </a:t>
            </a:r>
            <a:endParaRPr lang="en-US" sz="2800" dirty="0">
              <a:solidFill>
                <a:schemeClr val="accent1">
                  <a:lumMod val="75000"/>
                </a:schemeClr>
              </a:solidFill>
              <a:latin typeface="Bahnschrift SemiBold" pitchFamily="34" charset="0"/>
            </a:endParaRPr>
          </a:p>
        </p:txBody>
      </p:sp>
      <p:pic>
        <p:nvPicPr>
          <p:cNvPr id="6" name="image3.png"/>
          <p:cNvPicPr/>
          <p:nvPr/>
        </p:nvPicPr>
        <p:blipFill>
          <a:blip r:embed="rId3"/>
          <a:srcRect l="1040" t="791" r="636" b="791"/>
          <a:stretch>
            <a:fillRect/>
          </a:stretch>
        </p:blipFill>
        <p:spPr>
          <a:xfrm>
            <a:off x="357158" y="1285860"/>
            <a:ext cx="6643734" cy="4714908"/>
          </a:xfrm>
          <a:prstGeom prst="rect">
            <a:avLst/>
          </a:prstGeom>
          <a:ln/>
        </p:spPr>
      </p:pic>
    </p:spTree>
    <p:extLst>
      <p:ext uri="{BB962C8B-B14F-4D97-AF65-F5344CB8AC3E}">
        <p14:creationId xmlns:p14="http://schemas.microsoft.com/office/powerpoint/2010/main" xmlns="" val="3630473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4" name="Content Placeholder 3" descr="1_Page_2.jpg"/>
          <p:cNvPicPr>
            <a:picLocks noGrp="1" noChangeAspect="1"/>
          </p:cNvPicPr>
          <p:nvPr>
            <p:ph idx="1"/>
          </p:nvPr>
        </p:nvPicPr>
        <p:blipFill>
          <a:blip r:embed="rId2" cstate="print"/>
          <a:stretch>
            <a:fillRect/>
          </a:stretch>
        </p:blipFill>
        <p:spPr>
          <a:xfrm>
            <a:off x="0" y="0"/>
            <a:ext cx="9144000" cy="6857999"/>
          </a:xfrm>
        </p:spPr>
      </p:pic>
      <p:sp>
        <p:nvSpPr>
          <p:cNvPr id="3" name="TextBox 2"/>
          <p:cNvSpPr txBox="1"/>
          <p:nvPr/>
        </p:nvSpPr>
        <p:spPr>
          <a:xfrm>
            <a:off x="827584" y="1772816"/>
            <a:ext cx="8075240" cy="461665"/>
          </a:xfrm>
          <a:prstGeom prst="rect">
            <a:avLst/>
          </a:prstGeom>
          <a:noFill/>
        </p:spPr>
        <p:txBody>
          <a:bodyPr wrap="square" rtlCol="0">
            <a:spAutoFit/>
          </a:bodyPr>
          <a:lstStyle/>
          <a:p>
            <a:pPr marL="1200150" lvl="3" indent="-742950">
              <a:lnSpc>
                <a:spcPct val="100000"/>
              </a:lnSpc>
              <a:spcBef>
                <a:spcPts val="1000"/>
              </a:spcBef>
            </a:pPr>
            <a:endParaRPr lang="en-ZA" sz="2400" i="1" dirty="0" smtClean="0">
              <a:solidFill>
                <a:prstClr val="black"/>
              </a:solidFill>
              <a:latin typeface="Tahoma" pitchFamily="34" charset="0"/>
              <a:ea typeface="Tahoma" pitchFamily="34" charset="0"/>
              <a:cs typeface="Tahoma" pitchFamily="34" charset="0"/>
            </a:endParaRPr>
          </a:p>
        </p:txBody>
      </p:sp>
      <p:sp>
        <p:nvSpPr>
          <p:cNvPr id="5" name="TextBox 4"/>
          <p:cNvSpPr txBox="1"/>
          <p:nvPr/>
        </p:nvSpPr>
        <p:spPr>
          <a:xfrm>
            <a:off x="2143108" y="428604"/>
            <a:ext cx="4643470" cy="584775"/>
          </a:xfrm>
          <a:prstGeom prst="rect">
            <a:avLst/>
          </a:prstGeom>
          <a:noFill/>
        </p:spPr>
        <p:txBody>
          <a:bodyPr wrap="square" rtlCol="0">
            <a:spAutoFit/>
          </a:bodyPr>
          <a:lstStyle/>
          <a:p>
            <a:r>
              <a:rPr lang="en-US" sz="3200" dirty="0" smtClean="0">
                <a:solidFill>
                  <a:schemeClr val="tx2">
                    <a:lumMod val="75000"/>
                  </a:schemeClr>
                </a:solidFill>
              </a:rPr>
              <a:t>Snapshot Of Results</a:t>
            </a:r>
            <a:endParaRPr lang="en-US" sz="3200" dirty="0">
              <a:solidFill>
                <a:schemeClr val="tx2">
                  <a:lumMod val="75000"/>
                </a:schemeClr>
              </a:solidFill>
            </a:endParaRPr>
          </a:p>
        </p:txBody>
      </p:sp>
      <p:graphicFrame>
        <p:nvGraphicFramePr>
          <p:cNvPr id="8" name="Table 7"/>
          <p:cNvGraphicFramePr>
            <a:graphicFrameLocks noGrp="1"/>
          </p:cNvGraphicFramePr>
          <p:nvPr/>
        </p:nvGraphicFramePr>
        <p:xfrm>
          <a:off x="142844" y="1571612"/>
          <a:ext cx="4643470" cy="2214580"/>
        </p:xfrm>
        <a:graphic>
          <a:graphicData uri="http://schemas.openxmlformats.org/drawingml/2006/table">
            <a:tbl>
              <a:tblPr/>
              <a:tblGrid>
                <a:gridCol w="2887310"/>
                <a:gridCol w="1756160"/>
              </a:tblGrid>
              <a:tr h="442916">
                <a:tc>
                  <a:txBody>
                    <a:bodyPr/>
                    <a:lstStyle/>
                    <a:p>
                      <a:pPr marL="0" marR="0">
                        <a:lnSpc>
                          <a:spcPct val="107000"/>
                        </a:lnSpc>
                        <a:spcBef>
                          <a:spcPts val="0"/>
                        </a:spcBef>
                        <a:spcAft>
                          <a:spcPts val="600"/>
                        </a:spcAft>
                      </a:pPr>
                      <a:endParaRPr lang="en-GB" sz="11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600"/>
                        </a:spcAft>
                      </a:pPr>
                      <a:r>
                        <a:rPr lang="en-GB" sz="1100">
                          <a:solidFill>
                            <a:srgbClr val="000000"/>
                          </a:solidFill>
                          <a:latin typeface="Times New Roman"/>
                          <a:ea typeface="Calibri"/>
                        </a:rPr>
                        <a:t>Number of students</a:t>
                      </a:r>
                      <a:endParaRPr lang="en-US" sz="1100">
                        <a:solidFill>
                          <a:srgbClr val="000000"/>
                        </a:solidFill>
                        <a:latin typeface="Calibri"/>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916">
                <a:tc>
                  <a:txBody>
                    <a:bodyPr/>
                    <a:lstStyle/>
                    <a:p>
                      <a:pPr marL="0" marR="0">
                        <a:lnSpc>
                          <a:spcPct val="107000"/>
                        </a:lnSpc>
                        <a:spcBef>
                          <a:spcPts val="0"/>
                        </a:spcBef>
                        <a:spcAft>
                          <a:spcPts val="600"/>
                        </a:spcAft>
                      </a:pPr>
                      <a:r>
                        <a:rPr lang="en-GB" sz="1100">
                          <a:solidFill>
                            <a:srgbClr val="000000"/>
                          </a:solidFill>
                          <a:latin typeface="Times New Roman"/>
                          <a:ea typeface="Calibri"/>
                        </a:rPr>
                        <a:t>Registered students</a:t>
                      </a:r>
                      <a:endParaRPr lang="en-US" sz="1100">
                        <a:solidFill>
                          <a:srgbClr val="000000"/>
                        </a:solidFill>
                        <a:latin typeface="Calibri"/>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504190" algn="r">
                        <a:lnSpc>
                          <a:spcPct val="107000"/>
                        </a:lnSpc>
                        <a:spcBef>
                          <a:spcPts val="0"/>
                        </a:spcBef>
                        <a:spcAft>
                          <a:spcPts val="600"/>
                        </a:spcAft>
                      </a:pPr>
                      <a:r>
                        <a:rPr lang="en-GB" sz="1100">
                          <a:solidFill>
                            <a:srgbClr val="000000"/>
                          </a:solidFill>
                          <a:latin typeface="Times New Roman"/>
                          <a:ea typeface="Calibri"/>
                        </a:rPr>
                        <a:t>27 489</a:t>
                      </a:r>
                      <a:endParaRPr lang="en-US" sz="1100">
                        <a:solidFill>
                          <a:srgbClr val="000000"/>
                        </a:solidFill>
                        <a:latin typeface="Calibri"/>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916">
                <a:tc>
                  <a:txBody>
                    <a:bodyPr/>
                    <a:lstStyle/>
                    <a:p>
                      <a:pPr marL="0" marR="0">
                        <a:lnSpc>
                          <a:spcPct val="107000"/>
                        </a:lnSpc>
                        <a:spcBef>
                          <a:spcPts val="0"/>
                        </a:spcBef>
                        <a:spcAft>
                          <a:spcPts val="600"/>
                        </a:spcAft>
                      </a:pPr>
                      <a:r>
                        <a:rPr lang="en-GB" sz="1100">
                          <a:solidFill>
                            <a:srgbClr val="000000"/>
                          </a:solidFill>
                          <a:latin typeface="Times New Roman"/>
                          <a:ea typeface="Calibri"/>
                        </a:rPr>
                        <a:t>On-campus</a:t>
                      </a:r>
                      <a:endParaRPr lang="en-US" sz="1100">
                        <a:solidFill>
                          <a:srgbClr val="000000"/>
                        </a:solidFill>
                        <a:latin typeface="Calibri"/>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504190" algn="r">
                        <a:lnSpc>
                          <a:spcPct val="107000"/>
                        </a:lnSpc>
                        <a:spcBef>
                          <a:spcPts val="0"/>
                        </a:spcBef>
                        <a:spcAft>
                          <a:spcPts val="600"/>
                        </a:spcAft>
                      </a:pPr>
                      <a:r>
                        <a:rPr lang="en-GB" sz="1100">
                          <a:solidFill>
                            <a:srgbClr val="000000"/>
                          </a:solidFill>
                          <a:latin typeface="Times New Roman"/>
                          <a:ea typeface="Calibri"/>
                        </a:rPr>
                        <a:t>4 161</a:t>
                      </a:r>
                      <a:endParaRPr lang="en-US" sz="1100">
                        <a:solidFill>
                          <a:srgbClr val="000000"/>
                        </a:solidFill>
                        <a:latin typeface="Calibri"/>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916">
                <a:tc>
                  <a:txBody>
                    <a:bodyPr/>
                    <a:lstStyle/>
                    <a:p>
                      <a:pPr marL="0" marR="0">
                        <a:lnSpc>
                          <a:spcPct val="107000"/>
                        </a:lnSpc>
                        <a:spcBef>
                          <a:spcPts val="0"/>
                        </a:spcBef>
                        <a:spcAft>
                          <a:spcPts val="600"/>
                        </a:spcAft>
                      </a:pPr>
                      <a:r>
                        <a:rPr lang="en-GB" sz="1100">
                          <a:solidFill>
                            <a:srgbClr val="000000"/>
                          </a:solidFill>
                          <a:latin typeface="Times New Roman"/>
                          <a:ea typeface="Calibri"/>
                        </a:rPr>
                        <a:t>Off-campus</a:t>
                      </a:r>
                      <a:endParaRPr lang="en-US" sz="1100">
                        <a:solidFill>
                          <a:srgbClr val="000000"/>
                        </a:solidFill>
                        <a:latin typeface="Calibri"/>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504190" algn="r">
                        <a:lnSpc>
                          <a:spcPct val="107000"/>
                        </a:lnSpc>
                        <a:spcBef>
                          <a:spcPts val="0"/>
                        </a:spcBef>
                        <a:spcAft>
                          <a:spcPts val="600"/>
                        </a:spcAft>
                      </a:pPr>
                      <a:r>
                        <a:rPr lang="en-GB" sz="1100">
                          <a:solidFill>
                            <a:srgbClr val="000000"/>
                          </a:solidFill>
                          <a:latin typeface="Times New Roman"/>
                          <a:ea typeface="Calibri"/>
                        </a:rPr>
                        <a:t>23 328</a:t>
                      </a:r>
                      <a:endParaRPr lang="en-US" sz="1100">
                        <a:solidFill>
                          <a:srgbClr val="000000"/>
                        </a:solidFill>
                        <a:latin typeface="Calibri"/>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916">
                <a:tc>
                  <a:txBody>
                    <a:bodyPr/>
                    <a:lstStyle/>
                    <a:p>
                      <a:pPr marL="0" marR="0">
                        <a:lnSpc>
                          <a:spcPct val="107000"/>
                        </a:lnSpc>
                        <a:spcBef>
                          <a:spcPts val="0"/>
                        </a:spcBef>
                        <a:spcAft>
                          <a:spcPts val="600"/>
                        </a:spcAft>
                      </a:pPr>
                      <a:r>
                        <a:rPr lang="en-GB" sz="1100" dirty="0">
                          <a:solidFill>
                            <a:srgbClr val="000000"/>
                          </a:solidFill>
                          <a:latin typeface="Times New Roman"/>
                          <a:ea typeface="Calibri"/>
                        </a:rPr>
                        <a:t>Residential capacity</a:t>
                      </a:r>
                      <a:endParaRPr lang="en-US" sz="1100" dirty="0">
                        <a:solidFill>
                          <a:srgbClr val="000000"/>
                        </a:solidFill>
                        <a:latin typeface="Calibri"/>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504190" algn="r">
                        <a:lnSpc>
                          <a:spcPct val="107000"/>
                        </a:lnSpc>
                        <a:spcBef>
                          <a:spcPts val="0"/>
                        </a:spcBef>
                        <a:spcAft>
                          <a:spcPts val="600"/>
                        </a:spcAft>
                      </a:pPr>
                      <a:r>
                        <a:rPr lang="en-GB" sz="1100" dirty="0">
                          <a:solidFill>
                            <a:srgbClr val="000000"/>
                          </a:solidFill>
                          <a:latin typeface="Times New Roman"/>
                          <a:ea typeface="Calibri"/>
                        </a:rPr>
                        <a:t>4 199</a:t>
                      </a:r>
                      <a:endParaRPr lang="en-US" sz="1100" dirty="0">
                        <a:solidFill>
                          <a:srgbClr val="000000"/>
                        </a:solidFill>
                        <a:latin typeface="Calibri"/>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nvGraphicFramePr>
        <p:xfrm>
          <a:off x="4929190" y="1571612"/>
          <a:ext cx="4071966" cy="2214580"/>
        </p:xfrm>
        <a:graphic>
          <a:graphicData uri="http://schemas.openxmlformats.org/drawingml/2006/table">
            <a:tbl>
              <a:tblPr/>
              <a:tblGrid>
                <a:gridCol w="2035983"/>
                <a:gridCol w="2035983"/>
              </a:tblGrid>
              <a:tr h="553645">
                <a:tc>
                  <a:txBody>
                    <a:bodyPr/>
                    <a:lstStyle/>
                    <a:p>
                      <a:pPr marL="0" marR="0" algn="ctr">
                        <a:lnSpc>
                          <a:spcPct val="107000"/>
                        </a:lnSpc>
                        <a:spcBef>
                          <a:spcPts val="0"/>
                        </a:spcBef>
                        <a:spcAft>
                          <a:spcPts val="600"/>
                        </a:spcAft>
                      </a:pPr>
                      <a:r>
                        <a:rPr lang="en-GB" sz="1100">
                          <a:solidFill>
                            <a:srgbClr val="000000"/>
                          </a:solidFill>
                          <a:latin typeface="Times New Roman"/>
                          <a:ea typeface="Calibri"/>
                          <a:cs typeface="Times New Roman"/>
                        </a:rPr>
                        <a:t>Suburb</a:t>
                      </a:r>
                      <a:endParaRPr lang="en-US" sz="110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600"/>
                        </a:spcAft>
                      </a:pPr>
                      <a:r>
                        <a:rPr lang="en-GB" sz="1100">
                          <a:solidFill>
                            <a:srgbClr val="000000"/>
                          </a:solidFill>
                          <a:latin typeface="Times New Roman"/>
                          <a:ea typeface="Calibri"/>
                          <a:cs typeface="Times New Roman"/>
                        </a:rPr>
                        <a:t>Number of respondents</a:t>
                      </a:r>
                      <a:endParaRPr lang="en-US" sz="110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645">
                <a:tc>
                  <a:txBody>
                    <a:bodyPr/>
                    <a:lstStyle/>
                    <a:p>
                      <a:pPr marL="0" marR="0">
                        <a:lnSpc>
                          <a:spcPct val="107000"/>
                        </a:lnSpc>
                        <a:spcBef>
                          <a:spcPts val="0"/>
                        </a:spcBef>
                        <a:spcAft>
                          <a:spcPts val="600"/>
                        </a:spcAft>
                      </a:pPr>
                      <a:r>
                        <a:rPr lang="en-GB" sz="1100">
                          <a:solidFill>
                            <a:srgbClr val="000000"/>
                          </a:solidFill>
                          <a:latin typeface="Times New Roman"/>
                          <a:ea typeface="Calibri"/>
                          <a:cs typeface="Times New Roman"/>
                        </a:rPr>
                        <a:t>Universitas</a:t>
                      </a:r>
                      <a:endParaRPr lang="en-US" sz="110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600"/>
                        </a:spcAft>
                      </a:pPr>
                      <a:r>
                        <a:rPr lang="en-GB" sz="1100">
                          <a:solidFill>
                            <a:srgbClr val="000000"/>
                          </a:solidFill>
                          <a:latin typeface="Times New Roman"/>
                          <a:ea typeface="Calibri"/>
                          <a:cs typeface="Times New Roman"/>
                        </a:rPr>
                        <a:t>31</a:t>
                      </a:r>
                      <a:endParaRPr lang="en-US" sz="110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645">
                <a:tc>
                  <a:txBody>
                    <a:bodyPr/>
                    <a:lstStyle/>
                    <a:p>
                      <a:pPr marL="0" marR="0">
                        <a:lnSpc>
                          <a:spcPct val="107000"/>
                        </a:lnSpc>
                        <a:spcBef>
                          <a:spcPts val="0"/>
                        </a:spcBef>
                        <a:spcAft>
                          <a:spcPts val="600"/>
                        </a:spcAft>
                      </a:pPr>
                      <a:r>
                        <a:rPr lang="en-GB" sz="1100">
                          <a:solidFill>
                            <a:srgbClr val="000000"/>
                          </a:solidFill>
                          <a:latin typeface="Times New Roman"/>
                          <a:ea typeface="Calibri"/>
                          <a:cs typeface="Times New Roman"/>
                        </a:rPr>
                        <a:t>Brandwag</a:t>
                      </a:r>
                      <a:endParaRPr lang="en-US" sz="110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600"/>
                        </a:spcAft>
                      </a:pPr>
                      <a:r>
                        <a:rPr lang="en-GB" sz="1100">
                          <a:solidFill>
                            <a:srgbClr val="000000"/>
                          </a:solidFill>
                          <a:latin typeface="Times New Roman"/>
                          <a:ea typeface="Calibri"/>
                          <a:cs typeface="Times New Roman"/>
                        </a:rPr>
                        <a:t>17</a:t>
                      </a:r>
                      <a:endParaRPr lang="en-US" sz="110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645">
                <a:tc>
                  <a:txBody>
                    <a:bodyPr/>
                    <a:lstStyle/>
                    <a:p>
                      <a:pPr marL="0" marR="0">
                        <a:lnSpc>
                          <a:spcPct val="107000"/>
                        </a:lnSpc>
                        <a:spcBef>
                          <a:spcPts val="0"/>
                        </a:spcBef>
                        <a:spcAft>
                          <a:spcPts val="600"/>
                        </a:spcAft>
                      </a:pPr>
                      <a:r>
                        <a:rPr lang="en-GB" sz="1100">
                          <a:solidFill>
                            <a:srgbClr val="000000"/>
                          </a:solidFill>
                          <a:latin typeface="Times New Roman"/>
                          <a:ea typeface="Calibri"/>
                          <a:cs typeface="Times New Roman"/>
                        </a:rPr>
                        <a:t>Willows</a:t>
                      </a:r>
                      <a:endParaRPr lang="en-US" sz="110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600"/>
                        </a:spcAft>
                      </a:pPr>
                      <a:r>
                        <a:rPr lang="en-GB" sz="1100" dirty="0">
                          <a:solidFill>
                            <a:srgbClr val="000000"/>
                          </a:solidFill>
                          <a:latin typeface="Times New Roman"/>
                          <a:ea typeface="Calibri"/>
                          <a:cs typeface="Times New Roman"/>
                        </a:rPr>
                        <a:t>22</a:t>
                      </a:r>
                      <a:endParaRPr lang="en-US" sz="1100" dirty="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 name="Chart 9"/>
          <p:cNvGraphicFramePr/>
          <p:nvPr/>
        </p:nvGraphicFramePr>
        <p:xfrm>
          <a:off x="2643174" y="3929066"/>
          <a:ext cx="4533900" cy="2295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630473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4" name="Content Placeholder 3" descr="1_Page_2.jpg"/>
          <p:cNvPicPr>
            <a:picLocks noGrp="1" noChangeAspect="1"/>
          </p:cNvPicPr>
          <p:nvPr>
            <p:ph idx="1"/>
          </p:nvPr>
        </p:nvPicPr>
        <p:blipFill>
          <a:blip r:embed="rId2" cstate="print"/>
          <a:stretch>
            <a:fillRect/>
          </a:stretch>
        </p:blipFill>
        <p:spPr>
          <a:xfrm>
            <a:off x="0" y="0"/>
            <a:ext cx="9144000" cy="6857999"/>
          </a:xfrm>
        </p:spPr>
      </p:pic>
      <p:sp>
        <p:nvSpPr>
          <p:cNvPr id="3" name="TextBox 2"/>
          <p:cNvSpPr txBox="1"/>
          <p:nvPr/>
        </p:nvSpPr>
        <p:spPr>
          <a:xfrm>
            <a:off x="827584" y="1772816"/>
            <a:ext cx="8075240" cy="461665"/>
          </a:xfrm>
          <a:prstGeom prst="rect">
            <a:avLst/>
          </a:prstGeom>
          <a:noFill/>
        </p:spPr>
        <p:txBody>
          <a:bodyPr wrap="square" rtlCol="0">
            <a:spAutoFit/>
          </a:bodyPr>
          <a:lstStyle/>
          <a:p>
            <a:pPr marL="1200150" lvl="3" indent="-742950">
              <a:lnSpc>
                <a:spcPct val="100000"/>
              </a:lnSpc>
              <a:spcBef>
                <a:spcPts val="1000"/>
              </a:spcBef>
            </a:pPr>
            <a:endParaRPr lang="en-ZA" sz="2400" i="1" dirty="0" smtClean="0">
              <a:solidFill>
                <a:prstClr val="black"/>
              </a:solidFill>
              <a:latin typeface="Tahoma" pitchFamily="34" charset="0"/>
              <a:ea typeface="Tahoma" pitchFamily="34" charset="0"/>
              <a:cs typeface="Tahoma" pitchFamily="34" charset="0"/>
            </a:endParaRPr>
          </a:p>
        </p:txBody>
      </p:sp>
      <p:sp>
        <p:nvSpPr>
          <p:cNvPr id="5" name="TextBox 4"/>
          <p:cNvSpPr txBox="1"/>
          <p:nvPr/>
        </p:nvSpPr>
        <p:spPr>
          <a:xfrm>
            <a:off x="2143108" y="428604"/>
            <a:ext cx="4643470" cy="584775"/>
          </a:xfrm>
          <a:prstGeom prst="rect">
            <a:avLst/>
          </a:prstGeom>
          <a:noFill/>
        </p:spPr>
        <p:txBody>
          <a:bodyPr wrap="square" rtlCol="0">
            <a:spAutoFit/>
          </a:bodyPr>
          <a:lstStyle/>
          <a:p>
            <a:r>
              <a:rPr lang="en-US" sz="3200" dirty="0" smtClean="0">
                <a:solidFill>
                  <a:schemeClr val="tx2">
                    <a:lumMod val="75000"/>
                  </a:schemeClr>
                </a:solidFill>
              </a:rPr>
              <a:t>Snapshot Of Results</a:t>
            </a:r>
            <a:endParaRPr lang="en-US" sz="3200" dirty="0">
              <a:solidFill>
                <a:schemeClr val="tx2">
                  <a:lumMod val="75000"/>
                </a:schemeClr>
              </a:solidFill>
            </a:endParaRPr>
          </a:p>
        </p:txBody>
      </p:sp>
      <p:graphicFrame>
        <p:nvGraphicFramePr>
          <p:cNvPr id="11" name="Chart 10"/>
          <p:cNvGraphicFramePr/>
          <p:nvPr/>
        </p:nvGraphicFramePr>
        <p:xfrm>
          <a:off x="142844" y="1285860"/>
          <a:ext cx="3666226" cy="22946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nvGraphicFramePr>
        <p:xfrm>
          <a:off x="3929058" y="1285860"/>
          <a:ext cx="5072098" cy="34290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630473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4" name="Content Placeholder 3" descr="1_Page_2.jpg"/>
          <p:cNvPicPr>
            <a:picLocks noGrp="1" noChangeAspect="1"/>
          </p:cNvPicPr>
          <p:nvPr>
            <p:ph idx="1"/>
          </p:nvPr>
        </p:nvPicPr>
        <p:blipFill>
          <a:blip r:embed="rId2" cstate="print"/>
          <a:stretch>
            <a:fillRect/>
          </a:stretch>
        </p:blipFill>
        <p:spPr>
          <a:xfrm>
            <a:off x="0" y="0"/>
            <a:ext cx="9144000" cy="6857999"/>
          </a:xfrm>
        </p:spPr>
      </p:pic>
      <p:sp>
        <p:nvSpPr>
          <p:cNvPr id="3" name="TextBox 2"/>
          <p:cNvSpPr txBox="1"/>
          <p:nvPr/>
        </p:nvSpPr>
        <p:spPr>
          <a:xfrm>
            <a:off x="214282" y="1571612"/>
            <a:ext cx="8075240" cy="461665"/>
          </a:xfrm>
          <a:prstGeom prst="rect">
            <a:avLst/>
          </a:prstGeom>
          <a:noFill/>
        </p:spPr>
        <p:txBody>
          <a:bodyPr wrap="square" rtlCol="0">
            <a:spAutoFit/>
          </a:bodyPr>
          <a:lstStyle/>
          <a:p>
            <a:pPr marL="1200150" lvl="3" indent="-742950">
              <a:lnSpc>
                <a:spcPct val="100000"/>
              </a:lnSpc>
              <a:spcBef>
                <a:spcPts val="1000"/>
              </a:spcBef>
            </a:pPr>
            <a:endParaRPr lang="en-ZA" sz="2400" i="1" dirty="0" smtClean="0">
              <a:solidFill>
                <a:prstClr val="black"/>
              </a:solidFill>
              <a:latin typeface="Tahoma" pitchFamily="34" charset="0"/>
              <a:ea typeface="Tahoma" pitchFamily="34" charset="0"/>
              <a:cs typeface="Tahoma" pitchFamily="34" charset="0"/>
            </a:endParaRPr>
          </a:p>
        </p:txBody>
      </p:sp>
      <p:sp>
        <p:nvSpPr>
          <p:cNvPr id="5" name="TextBox 4"/>
          <p:cNvSpPr txBox="1"/>
          <p:nvPr/>
        </p:nvSpPr>
        <p:spPr>
          <a:xfrm>
            <a:off x="857224" y="642918"/>
            <a:ext cx="4857784" cy="369332"/>
          </a:xfrm>
          <a:prstGeom prst="rect">
            <a:avLst/>
          </a:prstGeom>
          <a:noFill/>
        </p:spPr>
        <p:txBody>
          <a:bodyPr wrap="square" rtlCol="0">
            <a:spAutoFit/>
          </a:bodyPr>
          <a:lstStyle/>
          <a:p>
            <a:r>
              <a:rPr lang="en-US" dirty="0" smtClean="0">
                <a:solidFill>
                  <a:schemeClr val="accent1">
                    <a:lumMod val="75000"/>
                  </a:schemeClr>
                </a:solidFill>
                <a:latin typeface="Bahnschrift SemiBold" pitchFamily="34" charset="0"/>
              </a:rPr>
              <a:t>DISCUSSION OF FINDINGS</a:t>
            </a:r>
            <a:endParaRPr lang="en-US" dirty="0">
              <a:solidFill>
                <a:schemeClr val="accent1">
                  <a:lumMod val="75000"/>
                </a:schemeClr>
              </a:solidFill>
              <a:latin typeface="Bahnschrift SemiBold" pitchFamily="34" charset="0"/>
            </a:endParaRPr>
          </a:p>
        </p:txBody>
      </p:sp>
      <p:sp>
        <p:nvSpPr>
          <p:cNvPr id="6" name="TextBox 5"/>
          <p:cNvSpPr txBox="1"/>
          <p:nvPr/>
        </p:nvSpPr>
        <p:spPr>
          <a:xfrm>
            <a:off x="1071538" y="1571612"/>
            <a:ext cx="7143800" cy="1600438"/>
          </a:xfrm>
          <a:prstGeom prst="rect">
            <a:avLst/>
          </a:prstGeom>
          <a:noFill/>
        </p:spPr>
        <p:txBody>
          <a:bodyPr wrap="square" rtlCol="0">
            <a:spAutoFit/>
          </a:bodyPr>
          <a:lstStyle/>
          <a:p>
            <a:pPr>
              <a:buFont typeface="Arial" pitchFamily="34" charset="0"/>
              <a:buChar char="•"/>
            </a:pPr>
            <a:r>
              <a:rPr lang="en-US" sz="2000" dirty="0" smtClean="0">
                <a:solidFill>
                  <a:schemeClr val="accent1">
                    <a:lumMod val="75000"/>
                  </a:schemeClr>
                </a:solidFill>
              </a:rPr>
              <a:t>Capacity of University of the Free State to accommodate students</a:t>
            </a:r>
          </a:p>
          <a:p>
            <a:pPr>
              <a:buFont typeface="Arial" pitchFamily="34" charset="0"/>
              <a:buChar char="•"/>
            </a:pPr>
            <a:r>
              <a:rPr lang="en-US" sz="2000" dirty="0" smtClean="0">
                <a:solidFill>
                  <a:schemeClr val="accent1">
                    <a:lumMod val="75000"/>
                  </a:schemeClr>
                </a:solidFill>
              </a:rPr>
              <a:t>Ability to pay and access to resources continuum</a:t>
            </a:r>
          </a:p>
          <a:p>
            <a:pPr>
              <a:buFont typeface="Arial" pitchFamily="34" charset="0"/>
              <a:buChar char="•"/>
            </a:pPr>
            <a:r>
              <a:rPr lang="en-US" sz="2000" dirty="0" smtClean="0">
                <a:solidFill>
                  <a:schemeClr val="accent1">
                    <a:lumMod val="75000"/>
                  </a:schemeClr>
                </a:solidFill>
              </a:rPr>
              <a:t>Limited safety measures available to off-campus students</a:t>
            </a:r>
          </a:p>
          <a:p>
            <a:pPr>
              <a:buFont typeface="Arial" pitchFamily="34" charset="0"/>
              <a:buChar char="•"/>
            </a:pPr>
            <a:r>
              <a:rPr lang="en-US" sz="2000" dirty="0" smtClean="0">
                <a:solidFill>
                  <a:schemeClr val="accent1">
                    <a:lumMod val="75000"/>
                  </a:schemeClr>
                </a:solidFill>
              </a:rPr>
              <a:t>Fatal consequences tied with neglecting safety issues</a:t>
            </a:r>
          </a:p>
          <a:p>
            <a:pPr>
              <a:buFont typeface="Arial" pitchFamily="34" charset="0"/>
              <a:buChar char="•"/>
            </a:pPr>
            <a:endParaRPr lang="en-US" dirty="0">
              <a:solidFill>
                <a:schemeClr val="accent1">
                  <a:lumMod val="75000"/>
                </a:schemeClr>
              </a:solidFill>
            </a:endParaRPr>
          </a:p>
        </p:txBody>
      </p:sp>
    </p:spTree>
    <p:extLst>
      <p:ext uri="{BB962C8B-B14F-4D97-AF65-F5344CB8AC3E}">
        <p14:creationId xmlns:p14="http://schemas.microsoft.com/office/powerpoint/2010/main" xmlns="" val="3630473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4" name="Content Placeholder 3" descr="1_Page_2.jpg"/>
          <p:cNvPicPr>
            <a:picLocks noGrp="1" noChangeAspect="1"/>
          </p:cNvPicPr>
          <p:nvPr>
            <p:ph idx="1"/>
          </p:nvPr>
        </p:nvPicPr>
        <p:blipFill>
          <a:blip r:embed="rId2" cstate="print"/>
          <a:stretch>
            <a:fillRect/>
          </a:stretch>
        </p:blipFill>
        <p:spPr>
          <a:xfrm>
            <a:off x="0" y="0"/>
            <a:ext cx="9144000" cy="6857999"/>
          </a:xfrm>
        </p:spPr>
      </p:pic>
      <p:sp>
        <p:nvSpPr>
          <p:cNvPr id="3" name="TextBox 2"/>
          <p:cNvSpPr txBox="1"/>
          <p:nvPr/>
        </p:nvSpPr>
        <p:spPr>
          <a:xfrm>
            <a:off x="827584" y="1772816"/>
            <a:ext cx="8075240" cy="461665"/>
          </a:xfrm>
          <a:prstGeom prst="rect">
            <a:avLst/>
          </a:prstGeom>
          <a:noFill/>
        </p:spPr>
        <p:txBody>
          <a:bodyPr wrap="square" rtlCol="0">
            <a:spAutoFit/>
          </a:bodyPr>
          <a:lstStyle/>
          <a:p>
            <a:pPr marL="1200150" lvl="3" indent="-742950">
              <a:lnSpc>
                <a:spcPct val="100000"/>
              </a:lnSpc>
              <a:spcBef>
                <a:spcPts val="1000"/>
              </a:spcBef>
            </a:pPr>
            <a:endParaRPr lang="en-ZA" sz="2400" i="1" dirty="0" smtClean="0">
              <a:solidFill>
                <a:prstClr val="black"/>
              </a:solidFill>
              <a:latin typeface="Tahoma" pitchFamily="34" charset="0"/>
              <a:ea typeface="Tahoma" pitchFamily="34" charset="0"/>
              <a:cs typeface="Tahoma" pitchFamily="34" charset="0"/>
            </a:endParaRPr>
          </a:p>
        </p:txBody>
      </p:sp>
      <p:sp>
        <p:nvSpPr>
          <p:cNvPr id="5" name="TextBox 4"/>
          <p:cNvSpPr txBox="1"/>
          <p:nvPr/>
        </p:nvSpPr>
        <p:spPr>
          <a:xfrm>
            <a:off x="857224" y="642918"/>
            <a:ext cx="5286412" cy="369332"/>
          </a:xfrm>
          <a:prstGeom prst="rect">
            <a:avLst/>
          </a:prstGeom>
          <a:noFill/>
        </p:spPr>
        <p:txBody>
          <a:bodyPr wrap="square" rtlCol="0">
            <a:spAutoFit/>
          </a:bodyPr>
          <a:lstStyle/>
          <a:p>
            <a:r>
              <a:rPr lang="en-ZA" dirty="0" smtClean="0">
                <a:solidFill>
                  <a:schemeClr val="accent1">
                    <a:lumMod val="75000"/>
                  </a:schemeClr>
                </a:solidFill>
                <a:latin typeface="Bahnschrift SemiBold" pitchFamily="34" charset="0"/>
              </a:rPr>
              <a:t>BUT ARE THESE PROBLEMS UNIQUE TO THE UFS?</a:t>
            </a:r>
            <a:endParaRPr lang="en-US" dirty="0">
              <a:solidFill>
                <a:schemeClr val="accent1">
                  <a:lumMod val="75000"/>
                </a:schemeClr>
              </a:solidFill>
              <a:latin typeface="Bahnschrift SemiBold" pitchFamily="34" charset="0"/>
            </a:endParaRPr>
          </a:p>
        </p:txBody>
      </p:sp>
      <p:pic>
        <p:nvPicPr>
          <p:cNvPr id="10" name="Picture 9" descr="Capture.PNG"/>
          <p:cNvPicPr>
            <a:picLocks noChangeAspect="1"/>
          </p:cNvPicPr>
          <p:nvPr/>
        </p:nvPicPr>
        <p:blipFill>
          <a:blip r:embed="rId3"/>
          <a:stretch>
            <a:fillRect/>
          </a:stretch>
        </p:blipFill>
        <p:spPr>
          <a:xfrm>
            <a:off x="285721" y="1214424"/>
            <a:ext cx="4357717" cy="2178858"/>
          </a:xfrm>
          <a:prstGeom prst="rect">
            <a:avLst/>
          </a:prstGeom>
        </p:spPr>
      </p:pic>
      <p:pic>
        <p:nvPicPr>
          <p:cNvPr id="11" name="Picture 10" descr="Capture.PNG"/>
          <p:cNvPicPr>
            <a:picLocks noChangeAspect="1"/>
          </p:cNvPicPr>
          <p:nvPr/>
        </p:nvPicPr>
        <p:blipFill>
          <a:blip r:embed="rId4"/>
          <a:stretch>
            <a:fillRect/>
          </a:stretch>
        </p:blipFill>
        <p:spPr>
          <a:xfrm>
            <a:off x="4786314" y="1500174"/>
            <a:ext cx="4214841" cy="1785950"/>
          </a:xfrm>
          <a:prstGeom prst="rect">
            <a:avLst/>
          </a:prstGeom>
        </p:spPr>
      </p:pic>
      <p:pic>
        <p:nvPicPr>
          <p:cNvPr id="12" name="Picture 11" descr="Capture.PNG"/>
          <p:cNvPicPr>
            <a:picLocks noChangeAspect="1"/>
          </p:cNvPicPr>
          <p:nvPr/>
        </p:nvPicPr>
        <p:blipFill>
          <a:blip r:embed="rId5"/>
          <a:stretch>
            <a:fillRect/>
          </a:stretch>
        </p:blipFill>
        <p:spPr>
          <a:xfrm>
            <a:off x="214282" y="4071942"/>
            <a:ext cx="7715304" cy="1285884"/>
          </a:xfrm>
          <a:prstGeom prst="rect">
            <a:avLst/>
          </a:prstGeom>
        </p:spPr>
      </p:pic>
    </p:spTree>
    <p:extLst>
      <p:ext uri="{BB962C8B-B14F-4D97-AF65-F5344CB8AC3E}">
        <p14:creationId xmlns:p14="http://schemas.microsoft.com/office/powerpoint/2010/main" xmlns="" val="3630473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4" name="Content Placeholder 3" descr="1_Page_2.jpg"/>
          <p:cNvPicPr>
            <a:picLocks noGrp="1" noChangeAspect="1"/>
          </p:cNvPicPr>
          <p:nvPr>
            <p:ph idx="1"/>
          </p:nvPr>
        </p:nvPicPr>
        <p:blipFill>
          <a:blip r:embed="rId2" cstate="print"/>
          <a:stretch>
            <a:fillRect/>
          </a:stretch>
        </p:blipFill>
        <p:spPr>
          <a:xfrm>
            <a:off x="0" y="1"/>
            <a:ext cx="9144000" cy="6857999"/>
          </a:xfrm>
        </p:spPr>
      </p:pic>
      <p:sp>
        <p:nvSpPr>
          <p:cNvPr id="3" name="TextBox 2"/>
          <p:cNvSpPr txBox="1"/>
          <p:nvPr/>
        </p:nvSpPr>
        <p:spPr>
          <a:xfrm>
            <a:off x="827584" y="1772816"/>
            <a:ext cx="8075240" cy="461665"/>
          </a:xfrm>
          <a:prstGeom prst="rect">
            <a:avLst/>
          </a:prstGeom>
          <a:noFill/>
        </p:spPr>
        <p:txBody>
          <a:bodyPr wrap="square" rtlCol="0">
            <a:spAutoFit/>
          </a:bodyPr>
          <a:lstStyle/>
          <a:p>
            <a:pPr marL="1200150" lvl="3" indent="-742950">
              <a:lnSpc>
                <a:spcPct val="100000"/>
              </a:lnSpc>
              <a:spcBef>
                <a:spcPts val="1000"/>
              </a:spcBef>
            </a:pPr>
            <a:endParaRPr lang="en-ZA" sz="2400" i="1" dirty="0" smtClean="0">
              <a:solidFill>
                <a:prstClr val="black"/>
              </a:solidFill>
              <a:latin typeface="Tahoma" pitchFamily="34" charset="0"/>
              <a:ea typeface="Tahoma" pitchFamily="34" charset="0"/>
              <a:cs typeface="Tahoma" pitchFamily="34" charset="0"/>
            </a:endParaRPr>
          </a:p>
        </p:txBody>
      </p:sp>
      <p:sp>
        <p:nvSpPr>
          <p:cNvPr id="5" name="TextBox 4"/>
          <p:cNvSpPr txBox="1"/>
          <p:nvPr/>
        </p:nvSpPr>
        <p:spPr>
          <a:xfrm>
            <a:off x="1071538" y="642918"/>
            <a:ext cx="4500594" cy="369332"/>
          </a:xfrm>
          <a:prstGeom prst="rect">
            <a:avLst/>
          </a:prstGeom>
          <a:noFill/>
        </p:spPr>
        <p:txBody>
          <a:bodyPr wrap="square" rtlCol="0">
            <a:spAutoFit/>
          </a:bodyPr>
          <a:lstStyle/>
          <a:p>
            <a:r>
              <a:rPr lang="en-US" dirty="0" smtClean="0">
                <a:solidFill>
                  <a:schemeClr val="accent1">
                    <a:lumMod val="75000"/>
                  </a:schemeClr>
                </a:solidFill>
                <a:latin typeface="Bahnschrift SemiBold" pitchFamily="34" charset="0"/>
              </a:rPr>
              <a:t>THE  NEXT STEP:</a:t>
            </a:r>
            <a:endParaRPr lang="en-US" dirty="0">
              <a:solidFill>
                <a:schemeClr val="accent1">
                  <a:lumMod val="75000"/>
                </a:schemeClr>
              </a:solidFill>
              <a:latin typeface="Bahnschrift SemiBold" pitchFamily="34" charset="0"/>
            </a:endParaRPr>
          </a:p>
        </p:txBody>
      </p:sp>
      <p:sp>
        <p:nvSpPr>
          <p:cNvPr id="6" name="TextBox 5"/>
          <p:cNvSpPr txBox="1"/>
          <p:nvPr/>
        </p:nvSpPr>
        <p:spPr>
          <a:xfrm>
            <a:off x="1357290" y="1643050"/>
            <a:ext cx="6715172" cy="1200329"/>
          </a:xfrm>
          <a:prstGeom prst="rect">
            <a:avLst/>
          </a:prstGeom>
          <a:noFill/>
        </p:spPr>
        <p:txBody>
          <a:bodyPr wrap="square" rtlCol="0">
            <a:spAutoFit/>
          </a:bodyPr>
          <a:lstStyle/>
          <a:p>
            <a:pPr>
              <a:buFont typeface="Arial" pitchFamily="34" charset="0"/>
              <a:buChar char="•"/>
            </a:pPr>
            <a:r>
              <a:rPr lang="en-GB" dirty="0" smtClean="0">
                <a:solidFill>
                  <a:schemeClr val="accent1">
                    <a:lumMod val="75000"/>
                  </a:schemeClr>
                </a:solidFill>
              </a:rPr>
              <a:t>Spatialisation of all students </a:t>
            </a:r>
            <a:r>
              <a:rPr lang="en-GB" dirty="0" smtClean="0">
                <a:solidFill>
                  <a:schemeClr val="accent1">
                    <a:lumMod val="75000"/>
                  </a:schemeClr>
                </a:solidFill>
              </a:rPr>
              <a:t>registered</a:t>
            </a:r>
          </a:p>
          <a:p>
            <a:pPr>
              <a:buFont typeface="Arial" pitchFamily="34" charset="0"/>
              <a:buChar char="•"/>
            </a:pPr>
            <a:r>
              <a:rPr lang="en-GB" dirty="0" smtClean="0">
                <a:solidFill>
                  <a:schemeClr val="accent1">
                    <a:lumMod val="75000"/>
                  </a:schemeClr>
                </a:solidFill>
              </a:rPr>
              <a:t>Development of an off-campus residence management </a:t>
            </a:r>
            <a:r>
              <a:rPr lang="en-GB" dirty="0" smtClean="0">
                <a:solidFill>
                  <a:schemeClr val="accent1">
                    <a:lumMod val="75000"/>
                  </a:schemeClr>
                </a:solidFill>
              </a:rPr>
              <a:t>system</a:t>
            </a:r>
            <a:endParaRPr lang="en-US" dirty="0" smtClean="0">
              <a:solidFill>
                <a:schemeClr val="accent1">
                  <a:lumMod val="75000"/>
                </a:schemeClr>
              </a:solidFill>
            </a:endParaRPr>
          </a:p>
          <a:p>
            <a:pPr>
              <a:buFont typeface="Arial" pitchFamily="34" charset="0"/>
              <a:buChar char="•"/>
            </a:pPr>
            <a:endParaRPr lang="en-US" dirty="0" smtClean="0">
              <a:solidFill>
                <a:schemeClr val="accent1">
                  <a:lumMod val="75000"/>
                </a:schemeClr>
              </a:solidFill>
            </a:endParaRPr>
          </a:p>
          <a:p>
            <a:pPr>
              <a:buFont typeface="Arial" pitchFamily="34" charset="0"/>
              <a:buChar char="•"/>
            </a:pPr>
            <a:endParaRPr lang="en-GB" dirty="0" smtClean="0">
              <a:solidFill>
                <a:schemeClr val="accent1">
                  <a:lumMod val="75000"/>
                </a:schemeClr>
              </a:solidFill>
            </a:endParaRPr>
          </a:p>
        </p:txBody>
      </p:sp>
    </p:spTree>
    <p:extLst>
      <p:ext uri="{BB962C8B-B14F-4D97-AF65-F5344CB8AC3E}">
        <p14:creationId xmlns:p14="http://schemas.microsoft.com/office/powerpoint/2010/main" xmlns="" val="3630473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189</TotalTime>
  <Words>724</Words>
  <Application>Microsoft Office PowerPoint</Application>
  <PresentationFormat>On-screen Show (4:3)</PresentationFormat>
  <Paragraphs>76</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Masixole-PC</dc:creator>
  <cp:lastModifiedBy>Qhamani PC</cp:lastModifiedBy>
  <cp:revision>21</cp:revision>
  <dcterms:created xsi:type="dcterms:W3CDTF">2019-05-02T12:54:42Z</dcterms:created>
  <dcterms:modified xsi:type="dcterms:W3CDTF">2019-05-03T08:06:12Z</dcterms:modified>
</cp:coreProperties>
</file>