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19"/>
  </p:notesMasterIdLst>
  <p:sldIdLst>
    <p:sldId id="256" r:id="rId2"/>
    <p:sldId id="348" r:id="rId3"/>
    <p:sldId id="355" r:id="rId4"/>
    <p:sldId id="259" r:id="rId5"/>
    <p:sldId id="349" r:id="rId6"/>
    <p:sldId id="261" r:id="rId7"/>
    <p:sldId id="317" r:id="rId8"/>
    <p:sldId id="350" r:id="rId9"/>
    <p:sldId id="356" r:id="rId10"/>
    <p:sldId id="321" r:id="rId11"/>
    <p:sldId id="351" r:id="rId12"/>
    <p:sldId id="329" r:id="rId13"/>
    <p:sldId id="358" r:id="rId14"/>
    <p:sldId id="352" r:id="rId15"/>
    <p:sldId id="354" r:id="rId16"/>
    <p:sldId id="312" r:id="rId17"/>
    <p:sldId id="314" r:id="rId18"/>
  </p:sldIdLst>
  <p:sldSz cx="9144000" cy="6858000" type="screen4x3"/>
  <p:notesSz cx="9144000" cy="6858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148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962400" cy="3444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5180013" y="0"/>
            <a:ext cx="3962400" cy="3444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3028950" y="857250"/>
            <a:ext cx="30861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14400" y="3300413"/>
            <a:ext cx="7315200" cy="2700337"/>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513513"/>
            <a:ext cx="3962400" cy="3444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5180013" y="6513513"/>
            <a:ext cx="3962400" cy="3444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Google Shape;24;p1:notes"/>
          <p:cNvSpPr txBox="1">
            <a:spLocks noGrp="1"/>
          </p:cNvSpPr>
          <p:nvPr>
            <p:ph type="body" idx="1"/>
          </p:nvPr>
        </p:nvSpPr>
        <p:spPr>
          <a:xfrm>
            <a:off x="914400" y="3300413"/>
            <a:ext cx="73152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5" name="Google Shape;25;p1:notes"/>
          <p:cNvSpPr>
            <a:spLocks noGrp="1" noRot="1" noChangeAspect="1"/>
          </p:cNvSpPr>
          <p:nvPr>
            <p:ph type="sldImg" idx="2"/>
          </p:nvPr>
        </p:nvSpPr>
        <p:spPr>
          <a:xfrm>
            <a:off x="3028950" y="857250"/>
            <a:ext cx="30861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4:notes"/>
          <p:cNvSpPr txBox="1">
            <a:spLocks noGrp="1"/>
          </p:cNvSpPr>
          <p:nvPr>
            <p:ph type="body" idx="1"/>
          </p:nvPr>
        </p:nvSpPr>
        <p:spPr>
          <a:xfrm>
            <a:off x="914400" y="3300413"/>
            <a:ext cx="73152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7" name="Google Shape;57;p4:notes"/>
          <p:cNvSpPr>
            <a:spLocks noGrp="1" noRot="1" noChangeAspect="1"/>
          </p:cNvSpPr>
          <p:nvPr>
            <p:ph type="sldImg" idx="2"/>
          </p:nvPr>
        </p:nvSpPr>
        <p:spPr>
          <a:xfrm>
            <a:off x="3028950" y="857250"/>
            <a:ext cx="30861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2154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4:notes"/>
          <p:cNvSpPr txBox="1">
            <a:spLocks noGrp="1"/>
          </p:cNvSpPr>
          <p:nvPr>
            <p:ph type="body" idx="1"/>
          </p:nvPr>
        </p:nvSpPr>
        <p:spPr>
          <a:xfrm>
            <a:off x="914400" y="3300413"/>
            <a:ext cx="73152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7" name="Google Shape;57;p4:notes"/>
          <p:cNvSpPr>
            <a:spLocks noGrp="1" noRot="1" noChangeAspect="1"/>
          </p:cNvSpPr>
          <p:nvPr>
            <p:ph type="sldImg" idx="2"/>
          </p:nvPr>
        </p:nvSpPr>
        <p:spPr>
          <a:xfrm>
            <a:off x="3028950" y="857250"/>
            <a:ext cx="30861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457725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4:notes"/>
          <p:cNvSpPr txBox="1">
            <a:spLocks noGrp="1"/>
          </p:cNvSpPr>
          <p:nvPr>
            <p:ph type="body" idx="1"/>
          </p:nvPr>
        </p:nvSpPr>
        <p:spPr>
          <a:xfrm>
            <a:off x="914400" y="3300413"/>
            <a:ext cx="73152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7" name="Google Shape;57;p4:notes"/>
          <p:cNvSpPr>
            <a:spLocks noGrp="1" noRot="1" noChangeAspect="1"/>
          </p:cNvSpPr>
          <p:nvPr>
            <p:ph type="sldImg" idx="2"/>
          </p:nvPr>
        </p:nvSpPr>
        <p:spPr>
          <a:xfrm>
            <a:off x="3028950" y="857250"/>
            <a:ext cx="30861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0289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3f65691438_0_19:notes"/>
          <p:cNvSpPr txBox="1">
            <a:spLocks noGrp="1"/>
          </p:cNvSpPr>
          <p:nvPr>
            <p:ph type="body" idx="1"/>
          </p:nvPr>
        </p:nvSpPr>
        <p:spPr>
          <a:xfrm>
            <a:off x="914400" y="3257550"/>
            <a:ext cx="7315200" cy="308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28" name="Google Shape;328;g3f65691438_0_19: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24:notes"/>
          <p:cNvSpPr txBox="1">
            <a:spLocks noGrp="1"/>
          </p:cNvSpPr>
          <p:nvPr>
            <p:ph type="body" idx="1"/>
          </p:nvPr>
        </p:nvSpPr>
        <p:spPr>
          <a:xfrm>
            <a:off x="914400" y="3300413"/>
            <a:ext cx="73152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40" name="Google Shape;340;p24:notes"/>
          <p:cNvSpPr>
            <a:spLocks noGrp="1" noRot="1" noChangeAspect="1"/>
          </p:cNvSpPr>
          <p:nvPr>
            <p:ph type="sldImg" idx="2"/>
          </p:nvPr>
        </p:nvSpPr>
        <p:spPr>
          <a:xfrm>
            <a:off x="3028950" y="857250"/>
            <a:ext cx="30861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p2:notes"/>
          <p:cNvSpPr txBox="1">
            <a:spLocks noGrp="1"/>
          </p:cNvSpPr>
          <p:nvPr>
            <p:ph type="body" idx="1"/>
          </p:nvPr>
        </p:nvSpPr>
        <p:spPr>
          <a:xfrm>
            <a:off x="914400" y="3300413"/>
            <a:ext cx="73152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1" name="Google Shape;31;p2:notes"/>
          <p:cNvSpPr>
            <a:spLocks noGrp="1" noRot="1" noChangeAspect="1"/>
          </p:cNvSpPr>
          <p:nvPr>
            <p:ph type="sldImg" idx="2"/>
          </p:nvPr>
        </p:nvSpPr>
        <p:spPr>
          <a:xfrm>
            <a:off x="3028950" y="857250"/>
            <a:ext cx="30861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p2:notes"/>
          <p:cNvSpPr txBox="1">
            <a:spLocks noGrp="1"/>
          </p:cNvSpPr>
          <p:nvPr>
            <p:ph type="body" idx="1"/>
          </p:nvPr>
        </p:nvSpPr>
        <p:spPr>
          <a:xfrm>
            <a:off x="914400" y="3300413"/>
            <a:ext cx="73152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1" name="Google Shape;31;p2:notes"/>
          <p:cNvSpPr>
            <a:spLocks noGrp="1" noRot="1" noChangeAspect="1"/>
          </p:cNvSpPr>
          <p:nvPr>
            <p:ph type="sldImg" idx="2"/>
          </p:nvPr>
        </p:nvSpPr>
        <p:spPr>
          <a:xfrm>
            <a:off x="3028950" y="857250"/>
            <a:ext cx="30861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4783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3:notes"/>
          <p:cNvSpPr txBox="1">
            <a:spLocks noGrp="1"/>
          </p:cNvSpPr>
          <p:nvPr>
            <p:ph type="body" idx="1"/>
          </p:nvPr>
        </p:nvSpPr>
        <p:spPr>
          <a:xfrm>
            <a:off x="914400" y="3300413"/>
            <a:ext cx="73152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3" name="Google Shape;43;p3:notes"/>
          <p:cNvSpPr>
            <a:spLocks noGrp="1" noRot="1" noChangeAspect="1"/>
          </p:cNvSpPr>
          <p:nvPr>
            <p:ph type="sldImg" idx="2"/>
          </p:nvPr>
        </p:nvSpPr>
        <p:spPr>
          <a:xfrm>
            <a:off x="3028950" y="857250"/>
            <a:ext cx="30861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3:notes"/>
          <p:cNvSpPr txBox="1">
            <a:spLocks noGrp="1"/>
          </p:cNvSpPr>
          <p:nvPr>
            <p:ph type="body" idx="1"/>
          </p:nvPr>
        </p:nvSpPr>
        <p:spPr>
          <a:xfrm>
            <a:off x="914400" y="3300413"/>
            <a:ext cx="73152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3" name="Google Shape;43;p3:notes"/>
          <p:cNvSpPr>
            <a:spLocks noGrp="1" noRot="1" noChangeAspect="1"/>
          </p:cNvSpPr>
          <p:nvPr>
            <p:ph type="sldImg" idx="2"/>
          </p:nvPr>
        </p:nvSpPr>
        <p:spPr>
          <a:xfrm>
            <a:off x="3028950" y="857250"/>
            <a:ext cx="30861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4618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4:notes"/>
          <p:cNvSpPr txBox="1">
            <a:spLocks noGrp="1"/>
          </p:cNvSpPr>
          <p:nvPr>
            <p:ph type="body" idx="1"/>
          </p:nvPr>
        </p:nvSpPr>
        <p:spPr>
          <a:xfrm>
            <a:off x="914400" y="3300413"/>
            <a:ext cx="73152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7" name="Google Shape;57;p4:notes"/>
          <p:cNvSpPr>
            <a:spLocks noGrp="1" noRot="1" noChangeAspect="1"/>
          </p:cNvSpPr>
          <p:nvPr>
            <p:ph type="sldImg" idx="2"/>
          </p:nvPr>
        </p:nvSpPr>
        <p:spPr>
          <a:xfrm>
            <a:off x="3028950" y="857250"/>
            <a:ext cx="30861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4:notes"/>
          <p:cNvSpPr txBox="1">
            <a:spLocks noGrp="1"/>
          </p:cNvSpPr>
          <p:nvPr>
            <p:ph type="body" idx="1"/>
          </p:nvPr>
        </p:nvSpPr>
        <p:spPr>
          <a:xfrm>
            <a:off x="914400" y="3300413"/>
            <a:ext cx="73152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7" name="Google Shape;57;p4:notes"/>
          <p:cNvSpPr>
            <a:spLocks noGrp="1" noRot="1" noChangeAspect="1"/>
          </p:cNvSpPr>
          <p:nvPr>
            <p:ph type="sldImg" idx="2"/>
          </p:nvPr>
        </p:nvSpPr>
        <p:spPr>
          <a:xfrm>
            <a:off x="3028950" y="857250"/>
            <a:ext cx="30861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181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4:notes"/>
          <p:cNvSpPr txBox="1">
            <a:spLocks noGrp="1"/>
          </p:cNvSpPr>
          <p:nvPr>
            <p:ph type="body" idx="1"/>
          </p:nvPr>
        </p:nvSpPr>
        <p:spPr>
          <a:xfrm>
            <a:off x="914400" y="3300413"/>
            <a:ext cx="73152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7" name="Google Shape;57;p4:notes"/>
          <p:cNvSpPr>
            <a:spLocks noGrp="1" noRot="1" noChangeAspect="1"/>
          </p:cNvSpPr>
          <p:nvPr>
            <p:ph type="sldImg" idx="2"/>
          </p:nvPr>
        </p:nvSpPr>
        <p:spPr>
          <a:xfrm>
            <a:off x="3028950" y="857250"/>
            <a:ext cx="30861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9039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4:notes"/>
          <p:cNvSpPr txBox="1">
            <a:spLocks noGrp="1"/>
          </p:cNvSpPr>
          <p:nvPr>
            <p:ph type="body" idx="1"/>
          </p:nvPr>
        </p:nvSpPr>
        <p:spPr>
          <a:xfrm>
            <a:off x="914400" y="3300413"/>
            <a:ext cx="73152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7" name="Google Shape;57;p4:notes"/>
          <p:cNvSpPr>
            <a:spLocks noGrp="1" noRot="1" noChangeAspect="1"/>
          </p:cNvSpPr>
          <p:nvPr>
            <p:ph type="sldImg" idx="2"/>
          </p:nvPr>
        </p:nvSpPr>
        <p:spPr>
          <a:xfrm>
            <a:off x="3028950" y="857250"/>
            <a:ext cx="30861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50699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bg>
      <p:bgPr>
        <a:solidFill>
          <a:srgbClr val="071B2C"/>
        </a:solidFill>
        <a:effectLst/>
      </p:bgPr>
    </p:bg>
    <p:spTree>
      <p:nvGrpSpPr>
        <p:cNvPr id="1" name="Shape 15"/>
        <p:cNvGrpSpPr/>
        <p:nvPr/>
      </p:nvGrpSpPr>
      <p:grpSpPr>
        <a:xfrm>
          <a:off x="0" y="0"/>
          <a:ext cx="0" cy="0"/>
          <a:chOff x="0" y="0"/>
          <a:chExt cx="0" cy="0"/>
        </a:xfrm>
      </p:grpSpPr>
      <p:sp>
        <p:nvSpPr>
          <p:cNvPr id="16" name="Google Shape;16;p2"/>
          <p:cNvSpPr/>
          <p:nvPr/>
        </p:nvSpPr>
        <p:spPr>
          <a:xfrm>
            <a:off x="0" y="-1896"/>
            <a:ext cx="9144000" cy="6859895"/>
          </a:xfrm>
          <a:prstGeom prst="rect">
            <a:avLst/>
          </a:prstGeom>
          <a:solidFill>
            <a:srgbClr val="0B131C"/>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pic>
        <p:nvPicPr>
          <p:cNvPr id="17" name="Google Shape;17;p2"/>
          <p:cNvPicPr preferRelativeResize="0"/>
          <p:nvPr/>
        </p:nvPicPr>
        <p:blipFill rotWithShape="1">
          <a:blip r:embed="rId2">
            <a:alphaModFix/>
          </a:blip>
          <a:srcRect/>
          <a:stretch/>
        </p:blipFill>
        <p:spPr>
          <a:xfrm>
            <a:off x="3041917" y="1038536"/>
            <a:ext cx="3060166" cy="55343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8"/>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21"/>
        <p:cNvGrpSpPr/>
        <p:nvPr/>
      </p:nvGrpSpPr>
      <p:grpSpPr>
        <a:xfrm>
          <a:off x="0" y="0"/>
          <a:ext cx="0" cy="0"/>
          <a:chOff x="0" y="0"/>
          <a:chExt cx="0" cy="0"/>
        </a:xfrm>
      </p:grpSpPr>
      <p:sp>
        <p:nvSpPr>
          <p:cNvPr id="22" name="Google Shape;22;p6"/>
          <p:cNvSpPr/>
          <p:nvPr/>
        </p:nvSpPr>
        <p:spPr>
          <a:xfrm>
            <a:off x="0" y="-1895"/>
            <a:ext cx="9144000" cy="9144000"/>
          </a:xfrm>
          <a:prstGeom prst="rect">
            <a:avLst/>
          </a:prstGeom>
          <a:solidFill>
            <a:srgbClr val="0B131C"/>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p:nvPr/>
        </p:nvSpPr>
        <p:spPr>
          <a:xfrm>
            <a:off x="457200" y="5761039"/>
            <a:ext cx="8229600"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b="0" i="0" u="none" strike="noStrike" cap="none" dirty="0">
              <a:solidFill>
                <a:srgbClr val="888888"/>
              </a:solidFill>
              <a:latin typeface="Calibri"/>
              <a:ea typeface="Calibri"/>
              <a:cs typeface="Calibri"/>
              <a:sym typeface="Calibri"/>
            </a:endParaRPr>
          </a:p>
        </p:txBody>
      </p:sp>
      <p:sp>
        <p:nvSpPr>
          <p:cNvPr id="11" name="Google Shape;11;p1"/>
          <p:cNvSpPr txBox="1"/>
          <p:nvPr/>
        </p:nvSpPr>
        <p:spPr>
          <a:xfrm>
            <a:off x="3092564" y="5424584"/>
            <a:ext cx="2895600"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b="0" i="0" u="none" strike="noStrike" cap="none" dirty="0">
              <a:solidFill>
                <a:srgbClr val="888888"/>
              </a:solidFill>
              <a:latin typeface="Calibri"/>
              <a:ea typeface="Calibri"/>
              <a:cs typeface="Calibri"/>
              <a:sym typeface="Calibri"/>
            </a:endParaRPr>
          </a:p>
        </p:txBody>
      </p:sp>
      <p:sp>
        <p:nvSpPr>
          <p:cNvPr id="12" name="Google Shape;12;p1"/>
          <p:cNvSpPr txBox="1"/>
          <p:nvPr/>
        </p:nvSpPr>
        <p:spPr>
          <a:xfrm>
            <a:off x="457200" y="4348460"/>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endParaRPr sz="4400" b="0" i="0" u="none" strike="noStrike" cap="none" dirty="0">
              <a:solidFill>
                <a:schemeClr val="dk1"/>
              </a:solidFill>
              <a:latin typeface="Calibri"/>
              <a:ea typeface="Calibri"/>
              <a:cs typeface="Calibri"/>
              <a:sym typeface="Calibri"/>
            </a:endParaRPr>
          </a:p>
        </p:txBody>
      </p:sp>
      <p:pic>
        <p:nvPicPr>
          <p:cNvPr id="13" name="Google Shape;13;p1"/>
          <p:cNvPicPr preferRelativeResize="0"/>
          <p:nvPr/>
        </p:nvPicPr>
        <p:blipFill rotWithShape="1">
          <a:blip r:embed="rId5">
            <a:alphaModFix/>
          </a:blip>
          <a:srcRect/>
          <a:stretch/>
        </p:blipFill>
        <p:spPr>
          <a:xfrm>
            <a:off x="457200" y="6126164"/>
            <a:ext cx="1525747" cy="275933"/>
          </a:xfrm>
          <a:prstGeom prst="rect">
            <a:avLst/>
          </a:prstGeom>
          <a:noFill/>
          <a:ln>
            <a:noFill/>
          </a:ln>
        </p:spPr>
      </p:pic>
      <p:pic>
        <p:nvPicPr>
          <p:cNvPr id="14" name="Google Shape;14;p1"/>
          <p:cNvPicPr preferRelativeResize="0"/>
          <p:nvPr/>
        </p:nvPicPr>
        <p:blipFill rotWithShape="1">
          <a:blip r:embed="rId6">
            <a:alphaModFix/>
          </a:blip>
          <a:srcRect/>
          <a:stretch/>
        </p:blipFill>
        <p:spPr>
          <a:xfrm>
            <a:off x="8209565" y="6126164"/>
            <a:ext cx="477235" cy="29368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2"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Google Shape;27;p7"/>
          <p:cNvSpPr txBox="1"/>
          <p:nvPr/>
        </p:nvSpPr>
        <p:spPr>
          <a:xfrm>
            <a:off x="457200" y="2437603"/>
            <a:ext cx="8229600" cy="2699134"/>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2800"/>
              <a:buFont typeface="Arial"/>
              <a:buNone/>
            </a:pPr>
            <a:r>
              <a:rPr lang="en-GB" sz="2800" b="1" dirty="0">
                <a:solidFill>
                  <a:schemeClr val="lt1"/>
                </a:solidFill>
              </a:rPr>
              <a:t>Municipal Waste Management: An antidote for a healthy city</a:t>
            </a:r>
            <a:endParaRPr lang="en-GB" sz="2400" b="0" i="0" u="none" strike="noStrike" cap="none" dirty="0">
              <a:solidFill>
                <a:schemeClr val="lt1"/>
              </a:solidFill>
              <a:latin typeface="Avenir"/>
              <a:ea typeface="Avenir"/>
              <a:cs typeface="Avenir"/>
              <a:sym typeface="Avenir"/>
            </a:endParaRPr>
          </a:p>
        </p:txBody>
      </p:sp>
      <p:sp>
        <p:nvSpPr>
          <p:cNvPr id="28" name="Google Shape;28;p7"/>
          <p:cNvSpPr txBox="1"/>
          <p:nvPr/>
        </p:nvSpPr>
        <p:spPr>
          <a:xfrm>
            <a:off x="577121" y="4253857"/>
            <a:ext cx="8229600" cy="481026"/>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2000"/>
              <a:buFont typeface="Arial"/>
              <a:buNone/>
            </a:pPr>
            <a:r>
              <a:rPr lang="en-US" sz="2000" b="0" i="0" u="none" strike="noStrike" cap="none" dirty="0">
                <a:solidFill>
                  <a:schemeClr val="lt1"/>
                </a:solidFill>
                <a:latin typeface="Arial"/>
                <a:ea typeface="Arial"/>
                <a:cs typeface="Arial"/>
                <a:sym typeface="Arial"/>
              </a:rPr>
              <a:t>06 – 07 </a:t>
            </a:r>
            <a:r>
              <a:rPr lang="en-US" sz="2000" dirty="0">
                <a:solidFill>
                  <a:schemeClr val="lt1"/>
                </a:solidFill>
              </a:rPr>
              <a:t>May</a:t>
            </a:r>
            <a:r>
              <a:rPr lang="en-US" sz="2000" b="0" i="0" u="none" strike="noStrike" cap="none" dirty="0">
                <a:solidFill>
                  <a:schemeClr val="lt1"/>
                </a:solidFill>
                <a:latin typeface="Arial"/>
                <a:ea typeface="Arial"/>
                <a:cs typeface="Arial"/>
                <a:sym typeface="Arial"/>
              </a:rPr>
              <a:t> 2019</a:t>
            </a:r>
            <a:endParaRPr sz="2000" b="0" i="0" u="none" strike="noStrike" cap="none" dirty="0">
              <a:solidFill>
                <a:schemeClr val="lt1"/>
              </a:solidFill>
              <a:latin typeface="Arial"/>
              <a:ea typeface="Arial"/>
              <a:cs typeface="Arial"/>
              <a:sym typeface="Arial"/>
            </a:endParaRPr>
          </a:p>
        </p:txBody>
      </p:sp>
      <p:sp>
        <p:nvSpPr>
          <p:cNvPr id="4" name="Google Shape;28;p7">
            <a:extLst>
              <a:ext uri="{FF2B5EF4-FFF2-40B4-BE49-F238E27FC236}">
                <a16:creationId xmlns:a16="http://schemas.microsoft.com/office/drawing/2014/main" id="{E48122CC-5449-455B-8205-4737E2DC4805}"/>
              </a:ext>
            </a:extLst>
          </p:cNvPr>
          <p:cNvSpPr txBox="1"/>
          <p:nvPr/>
        </p:nvSpPr>
        <p:spPr>
          <a:xfrm>
            <a:off x="562131" y="5288178"/>
            <a:ext cx="8229600" cy="88776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2000"/>
              <a:buFont typeface="Arial"/>
              <a:buNone/>
            </a:pPr>
            <a:r>
              <a:rPr lang="en-US" sz="2000" b="0" i="0" u="none" strike="noStrike" cap="none" dirty="0">
                <a:solidFill>
                  <a:schemeClr val="lt1"/>
                </a:solidFill>
                <a:latin typeface="Arial"/>
                <a:ea typeface="Arial"/>
                <a:cs typeface="Arial"/>
                <a:sym typeface="Arial"/>
              </a:rPr>
              <a:t>by </a:t>
            </a:r>
          </a:p>
          <a:p>
            <a:pPr marL="0" marR="0" lvl="0" indent="0" algn="ctr" rtl="0">
              <a:spcBef>
                <a:spcPts val="0"/>
              </a:spcBef>
              <a:spcAft>
                <a:spcPts val="0"/>
              </a:spcAft>
              <a:buClr>
                <a:schemeClr val="lt1"/>
              </a:buClr>
              <a:buSzPts val="2000"/>
              <a:buFont typeface="Arial"/>
              <a:buNone/>
            </a:pPr>
            <a:r>
              <a:rPr lang="en-US" sz="2000" dirty="0" err="1">
                <a:solidFill>
                  <a:schemeClr val="lt1"/>
                </a:solidFill>
              </a:rPr>
              <a:t>Sibongangani</a:t>
            </a:r>
            <a:r>
              <a:rPr lang="en-US" sz="2000" dirty="0">
                <a:solidFill>
                  <a:schemeClr val="lt1"/>
                </a:solidFill>
              </a:rPr>
              <a:t> Mngomezulu, </a:t>
            </a:r>
            <a:r>
              <a:rPr lang="en-US" sz="2000" dirty="0" err="1">
                <a:solidFill>
                  <a:schemeClr val="lt1"/>
                </a:solidFill>
              </a:rPr>
              <a:t>Adeleye</a:t>
            </a:r>
            <a:r>
              <a:rPr lang="en-US" sz="2000" dirty="0">
                <a:solidFill>
                  <a:schemeClr val="lt1"/>
                </a:solidFill>
              </a:rPr>
              <a:t> Adeniran, </a:t>
            </a:r>
            <a:r>
              <a:rPr lang="en-US" sz="2000" dirty="0" err="1">
                <a:solidFill>
                  <a:schemeClr val="lt1"/>
                </a:solidFill>
              </a:rPr>
              <a:t>Sijekula</a:t>
            </a:r>
            <a:r>
              <a:rPr lang="en-US" sz="2000" dirty="0">
                <a:solidFill>
                  <a:schemeClr val="lt1"/>
                </a:solidFill>
              </a:rPr>
              <a:t> </a:t>
            </a:r>
            <a:r>
              <a:rPr lang="en-US" sz="2000" dirty="0" err="1">
                <a:solidFill>
                  <a:schemeClr val="lt1"/>
                </a:solidFill>
              </a:rPr>
              <a:t>Mbanga</a:t>
            </a:r>
            <a:r>
              <a:rPr lang="en-US" sz="2000" dirty="0">
                <a:solidFill>
                  <a:schemeClr val="lt1"/>
                </a:solidFill>
              </a:rPr>
              <a:t> and Brink Botha</a:t>
            </a:r>
            <a:endParaRPr lang="en-US" sz="2000" b="0" i="0" u="none" strike="noStrike" cap="none" dirty="0">
              <a:solidFill>
                <a:schemeClr val="lt1"/>
              </a:solidFill>
              <a:latin typeface="Arial"/>
              <a:ea typeface="Arial"/>
              <a:cs typeface="Arial"/>
              <a:sym typeface="Arial"/>
            </a:endParaRPr>
          </a:p>
        </p:txBody>
      </p:sp>
    </p:spTree>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2"/>
          <p:cNvSpPr/>
          <p:nvPr/>
        </p:nvSpPr>
        <p:spPr>
          <a:xfrm>
            <a:off x="383252" y="329176"/>
            <a:ext cx="8251080" cy="5981686"/>
          </a:xfrm>
          <a:prstGeom prst="rect">
            <a:avLst/>
          </a:prstGeom>
          <a:noFill/>
          <a:ln>
            <a:noFill/>
          </a:ln>
        </p:spPr>
        <p:txBody>
          <a:bodyPr spcFirstLastPara="1" wrap="square" lIns="91425" tIns="45700" rIns="91425" bIns="45700" anchor="t" anchorCtr="0">
            <a:noAutofit/>
          </a:bodyPr>
          <a:lstStyle/>
          <a:p>
            <a:pPr algn="ctr"/>
            <a:endParaRPr lang="en-GB" sz="2600" dirty="0">
              <a:solidFill>
                <a:srgbClr val="222222"/>
              </a:solidFill>
            </a:endParaRPr>
          </a:p>
          <a:p>
            <a:pPr algn="ctr"/>
            <a:r>
              <a:rPr lang="en-GB" sz="2600" dirty="0">
                <a:solidFill>
                  <a:srgbClr val="222222"/>
                </a:solidFill>
              </a:rPr>
              <a:t> </a:t>
            </a:r>
          </a:p>
        </p:txBody>
      </p:sp>
      <p:pic>
        <p:nvPicPr>
          <p:cNvPr id="3" name="Picture 2">
            <a:extLst>
              <a:ext uri="{FF2B5EF4-FFF2-40B4-BE49-F238E27FC236}">
                <a16:creationId xmlns:a16="http://schemas.microsoft.com/office/drawing/2014/main" id="{55F717F6-A225-4A26-B70D-42C21EFF46E8}"/>
              </a:ext>
            </a:extLst>
          </p:cNvPr>
          <p:cNvPicPr/>
          <p:nvPr/>
        </p:nvPicPr>
        <p:blipFill>
          <a:blip r:embed="rId3">
            <a:extLst>
              <a:ext uri="{28A0092B-C50C-407E-A947-70E740481C1C}">
                <a14:useLocalDpi xmlns:a14="http://schemas.microsoft.com/office/drawing/2010/main" val="0"/>
              </a:ext>
            </a:extLst>
          </a:blip>
          <a:srcRect l="29614" t="33385" r="31590" b="34947"/>
          <a:stretch>
            <a:fillRect/>
          </a:stretch>
        </p:blipFill>
        <p:spPr bwMode="auto">
          <a:xfrm>
            <a:off x="1364566" y="1223889"/>
            <a:ext cx="6458596" cy="4422786"/>
          </a:xfrm>
          <a:prstGeom prst="rect">
            <a:avLst/>
          </a:prstGeom>
          <a:noFill/>
          <a:ln>
            <a:noFill/>
          </a:ln>
        </p:spPr>
      </p:pic>
      <p:sp>
        <p:nvSpPr>
          <p:cNvPr id="2" name="TextBox 1">
            <a:extLst>
              <a:ext uri="{FF2B5EF4-FFF2-40B4-BE49-F238E27FC236}">
                <a16:creationId xmlns:a16="http://schemas.microsoft.com/office/drawing/2014/main" id="{E4B270DB-3E6A-4EBE-AF4A-7797F7ABDB9B}"/>
              </a:ext>
            </a:extLst>
          </p:cNvPr>
          <p:cNvSpPr txBox="1"/>
          <p:nvPr/>
        </p:nvSpPr>
        <p:spPr>
          <a:xfrm>
            <a:off x="1012874" y="618056"/>
            <a:ext cx="7747874" cy="738664"/>
          </a:xfrm>
          <a:prstGeom prst="rect">
            <a:avLst/>
          </a:prstGeom>
          <a:noFill/>
        </p:spPr>
        <p:txBody>
          <a:bodyPr wrap="square" rtlCol="0">
            <a:spAutoFit/>
          </a:bodyPr>
          <a:lstStyle/>
          <a:p>
            <a:pPr algn="just"/>
            <a:r>
              <a:rPr lang="en-GB" dirty="0"/>
              <a:t>Figure 2: General Waste Fractions of the NMBMM per Income Group (Source: Royal </a:t>
            </a:r>
            <a:r>
              <a:rPr lang="en-GB" dirty="0" err="1"/>
              <a:t>HaskoningDHV</a:t>
            </a:r>
            <a:r>
              <a:rPr lang="en-GB" dirty="0"/>
              <a:t> Ltd, 2014)</a:t>
            </a:r>
            <a:endParaRPr lang="en-ZA" i="1" dirty="0"/>
          </a:p>
          <a:p>
            <a:endParaRPr lang="en-ZA" dirty="0"/>
          </a:p>
        </p:txBody>
      </p:sp>
      <p:sp>
        <p:nvSpPr>
          <p:cNvPr id="4" name="TextBox 3">
            <a:extLst>
              <a:ext uri="{FF2B5EF4-FFF2-40B4-BE49-F238E27FC236}">
                <a16:creationId xmlns:a16="http://schemas.microsoft.com/office/drawing/2014/main" id="{1B6CB61D-9F71-4EA7-94DE-EEA2B8C64EDF}"/>
              </a:ext>
            </a:extLst>
          </p:cNvPr>
          <p:cNvSpPr txBox="1"/>
          <p:nvPr/>
        </p:nvSpPr>
        <p:spPr>
          <a:xfrm>
            <a:off x="1194422" y="5837471"/>
            <a:ext cx="6628740" cy="309489"/>
          </a:xfrm>
          <a:prstGeom prst="rect">
            <a:avLst/>
          </a:prstGeom>
          <a:noFill/>
        </p:spPr>
        <p:txBody>
          <a:bodyPr wrap="square" rtlCol="0">
            <a:spAutoFit/>
          </a:bodyPr>
          <a:lstStyle/>
          <a:p>
            <a:r>
              <a:rPr lang="en-ZA"/>
              <a:t>Source: Eskom, 2014</a:t>
            </a:r>
            <a:endParaRPr lang="en-ZA" dirty="0"/>
          </a:p>
        </p:txBody>
      </p:sp>
    </p:spTree>
    <p:extLst>
      <p:ext uri="{BB962C8B-B14F-4D97-AF65-F5344CB8AC3E}">
        <p14:creationId xmlns:p14="http://schemas.microsoft.com/office/powerpoint/2010/main" val="2894303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08009D5-0EEA-4963-A7A5-BB08CE55370E}"/>
              </a:ext>
            </a:extLst>
          </p:cNvPr>
          <p:cNvGraphicFramePr>
            <a:graphicFrameLocks noGrp="1"/>
          </p:cNvGraphicFramePr>
          <p:nvPr>
            <p:extLst>
              <p:ext uri="{D42A27DB-BD31-4B8C-83A1-F6EECF244321}">
                <p14:modId xmlns:p14="http://schemas.microsoft.com/office/powerpoint/2010/main" val="2725773795"/>
              </p:ext>
            </p:extLst>
          </p:nvPr>
        </p:nvGraphicFramePr>
        <p:xfrm>
          <a:off x="546186" y="648416"/>
          <a:ext cx="7790990" cy="5197586"/>
        </p:xfrm>
        <a:graphic>
          <a:graphicData uri="http://schemas.openxmlformats.org/drawingml/2006/table">
            <a:tbl>
              <a:tblPr firstRow="1" firstCol="1" bandRow="1">
                <a:tableStyleId>{5C22544A-7EE6-4342-B048-85BDC9FD1C3A}</a:tableStyleId>
              </a:tblPr>
              <a:tblGrid>
                <a:gridCol w="892648">
                  <a:extLst>
                    <a:ext uri="{9D8B030D-6E8A-4147-A177-3AD203B41FA5}">
                      <a16:colId xmlns:a16="http://schemas.microsoft.com/office/drawing/2014/main" val="2418181190"/>
                    </a:ext>
                  </a:extLst>
                </a:gridCol>
                <a:gridCol w="215153">
                  <a:extLst>
                    <a:ext uri="{9D8B030D-6E8A-4147-A177-3AD203B41FA5}">
                      <a16:colId xmlns:a16="http://schemas.microsoft.com/office/drawing/2014/main" val="1983317968"/>
                    </a:ext>
                  </a:extLst>
                </a:gridCol>
                <a:gridCol w="4370295">
                  <a:extLst>
                    <a:ext uri="{9D8B030D-6E8A-4147-A177-3AD203B41FA5}">
                      <a16:colId xmlns:a16="http://schemas.microsoft.com/office/drawing/2014/main" val="11449459"/>
                    </a:ext>
                  </a:extLst>
                </a:gridCol>
                <a:gridCol w="806824">
                  <a:extLst>
                    <a:ext uri="{9D8B030D-6E8A-4147-A177-3AD203B41FA5}">
                      <a16:colId xmlns:a16="http://schemas.microsoft.com/office/drawing/2014/main" val="403554002"/>
                    </a:ext>
                  </a:extLst>
                </a:gridCol>
                <a:gridCol w="618565">
                  <a:extLst>
                    <a:ext uri="{9D8B030D-6E8A-4147-A177-3AD203B41FA5}">
                      <a16:colId xmlns:a16="http://schemas.microsoft.com/office/drawing/2014/main" val="1122185011"/>
                    </a:ext>
                  </a:extLst>
                </a:gridCol>
                <a:gridCol w="887505">
                  <a:extLst>
                    <a:ext uri="{9D8B030D-6E8A-4147-A177-3AD203B41FA5}">
                      <a16:colId xmlns:a16="http://schemas.microsoft.com/office/drawing/2014/main" val="3997150025"/>
                    </a:ext>
                  </a:extLst>
                </a:gridCol>
              </a:tblGrid>
              <a:tr h="265984">
                <a:tc>
                  <a:txBody>
                    <a:bodyPr/>
                    <a:lstStyle/>
                    <a:p>
                      <a:pPr algn="just">
                        <a:lnSpc>
                          <a:spcPct val="107000"/>
                        </a:lnSpc>
                        <a:spcAft>
                          <a:spcPts val="100"/>
                        </a:spcAft>
                      </a:pPr>
                      <a:r>
                        <a:rPr lang="en-GB" sz="900" dirty="0">
                          <a:effectLst/>
                        </a:rPr>
                        <a:t>Municipal service</a:t>
                      </a:r>
                      <a:endParaRPr lang="en-ZA"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tc gridSpan="2">
                  <a:txBody>
                    <a:bodyPr/>
                    <a:lstStyle/>
                    <a:p>
                      <a:pPr algn="just">
                        <a:lnSpc>
                          <a:spcPct val="107000"/>
                        </a:lnSpc>
                        <a:spcAft>
                          <a:spcPts val="100"/>
                        </a:spcAft>
                      </a:pPr>
                      <a:r>
                        <a:rPr lang="en-GB" sz="900">
                          <a:effectLst/>
                        </a:rPr>
                        <a:t>Description of areas </a:t>
                      </a:r>
                      <a:endParaRPr lang="en-ZA"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tc hMerge="1">
                  <a:txBody>
                    <a:bodyPr/>
                    <a:lstStyle/>
                    <a:p>
                      <a:pPr algn="just">
                        <a:lnSpc>
                          <a:spcPct val="107000"/>
                        </a:lnSpc>
                        <a:spcAft>
                          <a:spcPts val="100"/>
                        </a:spcAft>
                      </a:pPr>
                      <a:r>
                        <a:rPr lang="en-GB" sz="1000" dirty="0">
                          <a:effectLst/>
                        </a:rPr>
                        <a:t>Description of areas </a:t>
                      </a:r>
                      <a:endParaRPr lang="en-ZA"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tc>
                  <a:txBody>
                    <a:bodyPr/>
                    <a:lstStyle/>
                    <a:p>
                      <a:pPr algn="just">
                        <a:lnSpc>
                          <a:spcPct val="107000"/>
                        </a:lnSpc>
                        <a:spcAft>
                          <a:spcPts val="100"/>
                        </a:spcAft>
                      </a:pPr>
                      <a:r>
                        <a:rPr lang="en-GB" sz="900" dirty="0">
                          <a:effectLst/>
                        </a:rPr>
                        <a:t>Households</a:t>
                      </a:r>
                      <a:endParaRPr lang="en-ZA"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tc>
                  <a:txBody>
                    <a:bodyPr/>
                    <a:lstStyle/>
                    <a:p>
                      <a:r>
                        <a:rPr lang="en-GB" sz="900">
                          <a:effectLst/>
                        </a:rPr>
                        <a:t>Type of service</a:t>
                      </a:r>
                      <a:endParaRPr lang="en-ZA" sz="900"/>
                    </a:p>
                  </a:txBody>
                  <a:tcPr marL="17418" marR="17418" marT="0" marB="0"/>
                </a:tc>
                <a:tc>
                  <a:txBody>
                    <a:bodyPr/>
                    <a:lstStyle/>
                    <a:p>
                      <a:pPr algn="just">
                        <a:lnSpc>
                          <a:spcPct val="107000"/>
                        </a:lnSpc>
                        <a:spcAft>
                          <a:spcPts val="100"/>
                        </a:spcAft>
                      </a:pPr>
                      <a:r>
                        <a:rPr lang="en-GB" sz="900">
                          <a:effectLst/>
                        </a:rPr>
                        <a:t>Service methodology</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extLst>
                  <a:ext uri="{0D108BD9-81ED-4DB2-BD59-A6C34878D82A}">
                    <a16:rowId xmlns:a16="http://schemas.microsoft.com/office/drawing/2014/main" val="2942434224"/>
                  </a:ext>
                </a:extLst>
              </a:tr>
              <a:tr h="351515">
                <a:tc rowSpan="10">
                  <a:txBody>
                    <a:bodyPr/>
                    <a:lstStyle/>
                    <a:p>
                      <a:pPr algn="ctr">
                        <a:lnSpc>
                          <a:spcPct val="107000"/>
                        </a:lnSpc>
                        <a:spcAft>
                          <a:spcPts val="100"/>
                        </a:spcAft>
                      </a:pPr>
                      <a:r>
                        <a:rPr lang="en-GB" sz="900">
                          <a:effectLst/>
                        </a:rPr>
                        <a:t>Refuse removed at least once a week</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nchor="ctr"/>
                </a:tc>
                <a:tc gridSpan="2">
                  <a:txBody>
                    <a:bodyPr/>
                    <a:lstStyle/>
                    <a:p>
                      <a:pPr algn="just">
                        <a:lnSpc>
                          <a:spcPct val="107000"/>
                        </a:lnSpc>
                        <a:spcAft>
                          <a:spcPts val="100"/>
                        </a:spcAft>
                      </a:pPr>
                      <a:r>
                        <a:rPr lang="en-GB" sz="900" dirty="0">
                          <a:effectLst/>
                        </a:rPr>
                        <a:t>Matthew </a:t>
                      </a:r>
                      <a:r>
                        <a:rPr lang="en-GB" sz="900" dirty="0" err="1">
                          <a:effectLst/>
                        </a:rPr>
                        <a:t>Goniwe</a:t>
                      </a:r>
                      <a:r>
                        <a:rPr lang="en-GB" sz="900" dirty="0">
                          <a:effectLst/>
                        </a:rPr>
                        <a:t>, Missionvale/</a:t>
                      </a:r>
                      <a:r>
                        <a:rPr lang="en-GB" sz="900" dirty="0" err="1">
                          <a:effectLst/>
                        </a:rPr>
                        <a:t>Kleinskool</a:t>
                      </a:r>
                      <a:r>
                        <a:rPr lang="en-GB" sz="900" dirty="0">
                          <a:effectLst/>
                        </a:rPr>
                        <a:t>, </a:t>
                      </a:r>
                      <a:r>
                        <a:rPr lang="en-GB" sz="900" dirty="0" err="1">
                          <a:effectLst/>
                        </a:rPr>
                        <a:t>Shukushukuma</a:t>
                      </a:r>
                      <a:r>
                        <a:rPr lang="en-GB" sz="900" dirty="0">
                          <a:effectLst/>
                        </a:rPr>
                        <a:t> (Motherwell), Seaview/</a:t>
                      </a:r>
                      <a:r>
                        <a:rPr lang="en-GB" sz="900" dirty="0" err="1">
                          <a:effectLst/>
                        </a:rPr>
                        <a:t>Beachview</a:t>
                      </a:r>
                      <a:r>
                        <a:rPr lang="en-GB" sz="900" dirty="0">
                          <a:effectLst/>
                        </a:rPr>
                        <a:t> </a:t>
                      </a:r>
                      <a:r>
                        <a:rPr lang="en-GB" sz="900" dirty="0" err="1">
                          <a:effectLst/>
                        </a:rPr>
                        <a:t>Gqebera</a:t>
                      </a:r>
                      <a:r>
                        <a:rPr lang="en-GB" sz="900" dirty="0">
                          <a:effectLst/>
                        </a:rPr>
                        <a:t> (</a:t>
                      </a:r>
                      <a:r>
                        <a:rPr lang="en-GB" sz="900" dirty="0" err="1">
                          <a:effectLst/>
                        </a:rPr>
                        <a:t>Walmer</a:t>
                      </a:r>
                      <a:r>
                        <a:rPr lang="en-GB" sz="900" dirty="0">
                          <a:effectLst/>
                        </a:rPr>
                        <a:t>), Joe </a:t>
                      </a:r>
                      <a:r>
                        <a:rPr lang="en-GB" sz="900" dirty="0" err="1">
                          <a:effectLst/>
                        </a:rPr>
                        <a:t>Slovo</a:t>
                      </a:r>
                      <a:endParaRPr lang="en-ZA"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tc hMerge="1">
                  <a:txBody>
                    <a:bodyPr/>
                    <a:lstStyle/>
                    <a:p>
                      <a:pPr marL="0" indent="0" algn="just">
                        <a:lnSpc>
                          <a:spcPct val="107000"/>
                        </a:lnSpc>
                        <a:spcAft>
                          <a:spcPts val="100"/>
                        </a:spcAft>
                        <a:tabLst>
                          <a:tab pos="0" algn="l"/>
                        </a:tabLst>
                      </a:pPr>
                      <a:r>
                        <a:rPr lang="en-GB" sz="1000" dirty="0">
                          <a:effectLst/>
                        </a:rPr>
                        <a:t>Matthew </a:t>
                      </a:r>
                      <a:r>
                        <a:rPr lang="en-GB" sz="1000" dirty="0" err="1">
                          <a:effectLst/>
                        </a:rPr>
                        <a:t>Goniwe</a:t>
                      </a:r>
                      <a:r>
                        <a:rPr lang="en-GB" sz="1000" dirty="0">
                          <a:effectLst/>
                        </a:rPr>
                        <a:t>, Missionvale/</a:t>
                      </a:r>
                      <a:r>
                        <a:rPr lang="en-GB" sz="1000" dirty="0" err="1">
                          <a:effectLst/>
                        </a:rPr>
                        <a:t>Kleinskool</a:t>
                      </a:r>
                      <a:r>
                        <a:rPr lang="en-GB" sz="1000" dirty="0">
                          <a:effectLst/>
                        </a:rPr>
                        <a:t>, </a:t>
                      </a:r>
                      <a:r>
                        <a:rPr lang="en-GB" sz="1000" dirty="0" err="1">
                          <a:effectLst/>
                        </a:rPr>
                        <a:t>Shukushukuma</a:t>
                      </a:r>
                      <a:r>
                        <a:rPr lang="en-GB" sz="1000" dirty="0">
                          <a:effectLst/>
                        </a:rPr>
                        <a:t> (Motherwell), Seaview/</a:t>
                      </a:r>
                      <a:r>
                        <a:rPr lang="en-GB" sz="1000" dirty="0" err="1">
                          <a:effectLst/>
                        </a:rPr>
                        <a:t>Beachview</a:t>
                      </a:r>
                      <a:r>
                        <a:rPr lang="en-GB" sz="1000" dirty="0">
                          <a:effectLst/>
                        </a:rPr>
                        <a:t> </a:t>
                      </a:r>
                      <a:r>
                        <a:rPr lang="en-GB" sz="1000" dirty="0" err="1">
                          <a:effectLst/>
                        </a:rPr>
                        <a:t>Gqebera</a:t>
                      </a:r>
                      <a:r>
                        <a:rPr lang="en-GB" sz="1000" dirty="0">
                          <a:effectLst/>
                        </a:rPr>
                        <a:t> (</a:t>
                      </a:r>
                      <a:r>
                        <a:rPr lang="en-GB" sz="1000" dirty="0" err="1">
                          <a:effectLst/>
                        </a:rPr>
                        <a:t>Walmer</a:t>
                      </a:r>
                      <a:r>
                        <a:rPr lang="en-GB" sz="1000" dirty="0">
                          <a:effectLst/>
                        </a:rPr>
                        <a:t>), Joe </a:t>
                      </a:r>
                      <a:r>
                        <a:rPr lang="en-GB" sz="1000" dirty="0" err="1">
                          <a:effectLst/>
                        </a:rPr>
                        <a:t>Slovo</a:t>
                      </a:r>
                      <a:endParaRPr lang="en-ZA"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tc>
                  <a:txBody>
                    <a:bodyPr/>
                    <a:lstStyle/>
                    <a:p>
                      <a:pPr algn="r">
                        <a:lnSpc>
                          <a:spcPct val="107000"/>
                        </a:lnSpc>
                        <a:spcAft>
                          <a:spcPts val="100"/>
                        </a:spcAft>
                      </a:pPr>
                      <a:r>
                        <a:rPr lang="en-GB" sz="900" dirty="0">
                          <a:effectLst/>
                        </a:rPr>
                        <a:t>24756</a:t>
                      </a:r>
                      <a:endParaRPr lang="en-ZA"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tc rowSpan="3">
                  <a:txBody>
                    <a:bodyPr/>
                    <a:lstStyle/>
                    <a:p>
                      <a:r>
                        <a:rPr lang="en-GB" sz="900">
                          <a:effectLst/>
                        </a:rPr>
                        <a:t>Kerbside black bag</a:t>
                      </a:r>
                      <a:endParaRPr lang="en-ZA" sz="900"/>
                    </a:p>
                  </a:txBody>
                  <a:tcPr marL="17418" marR="17418" marT="0" marB="0" anchor="ctr"/>
                </a:tc>
                <a:tc rowSpan="2">
                  <a:txBody>
                    <a:bodyPr/>
                    <a:lstStyle/>
                    <a:p>
                      <a:pPr algn="just">
                        <a:lnSpc>
                          <a:spcPct val="107000"/>
                        </a:lnSpc>
                        <a:spcAft>
                          <a:spcPts val="100"/>
                        </a:spcAft>
                      </a:pPr>
                      <a:r>
                        <a:rPr lang="en-GB" sz="900">
                          <a:effectLst/>
                        </a:rPr>
                        <a:t>NMBM Comm. Based Cooperatives</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extLst>
                  <a:ext uri="{0D108BD9-81ED-4DB2-BD59-A6C34878D82A}">
                    <a16:rowId xmlns:a16="http://schemas.microsoft.com/office/drawing/2014/main" val="3615078767"/>
                  </a:ext>
                </a:extLst>
              </a:tr>
              <a:tr h="129434">
                <a:tc vMerge="1">
                  <a:txBody>
                    <a:bodyPr/>
                    <a:lstStyle/>
                    <a:p>
                      <a:endParaRPr lang="en-ZA"/>
                    </a:p>
                  </a:txBody>
                  <a:tcPr/>
                </a:tc>
                <a:tc rowSpan="2" gridSpan="2">
                  <a:txBody>
                    <a:bodyPr/>
                    <a:lstStyle/>
                    <a:p>
                      <a:pPr algn="just">
                        <a:lnSpc>
                          <a:spcPct val="107000"/>
                        </a:lnSpc>
                        <a:spcAft>
                          <a:spcPts val="100"/>
                        </a:spcAft>
                      </a:pPr>
                      <a:r>
                        <a:rPr lang="en-GB" sz="900" dirty="0">
                          <a:effectLst/>
                        </a:rPr>
                        <a:t>Colchester, </a:t>
                      </a:r>
                      <a:r>
                        <a:rPr lang="en-GB" sz="900" dirty="0" err="1">
                          <a:effectLst/>
                        </a:rPr>
                        <a:t>Kuyga</a:t>
                      </a:r>
                      <a:r>
                        <a:rPr lang="en-GB" sz="900" dirty="0">
                          <a:effectLst/>
                        </a:rPr>
                        <a:t>  </a:t>
                      </a:r>
                      <a:r>
                        <a:rPr lang="en-GB" sz="900" dirty="0" err="1">
                          <a:effectLst/>
                        </a:rPr>
                        <a:t>Bluehorizon</a:t>
                      </a:r>
                      <a:r>
                        <a:rPr lang="en-GB" sz="900" dirty="0">
                          <a:effectLst/>
                        </a:rPr>
                        <a:t> Bay, Soweto-on -Sea, </a:t>
                      </a:r>
                      <a:r>
                        <a:rPr lang="en-GB" sz="900" dirty="0" err="1">
                          <a:effectLst/>
                        </a:rPr>
                        <a:t>Ibhayi</a:t>
                      </a:r>
                      <a:r>
                        <a:rPr lang="en-GB" sz="900" dirty="0">
                          <a:effectLst/>
                        </a:rPr>
                        <a:t> Areas,  Northern Areas, Chatty Ext (RDP in progress) Joe </a:t>
                      </a:r>
                      <a:r>
                        <a:rPr lang="en-GB" sz="900" dirty="0" err="1">
                          <a:effectLst/>
                        </a:rPr>
                        <a:t>Slovo</a:t>
                      </a:r>
                      <a:r>
                        <a:rPr lang="en-GB" sz="900" dirty="0">
                          <a:effectLst/>
                        </a:rPr>
                        <a:t> West Site &amp; Service relocations (+282) Motherwell Depot Areas (</a:t>
                      </a:r>
                      <a:r>
                        <a:rPr lang="en-GB" sz="900" dirty="0" err="1">
                          <a:effectLst/>
                        </a:rPr>
                        <a:t>KwaMagxaki</a:t>
                      </a:r>
                      <a:r>
                        <a:rPr lang="en-GB" sz="900" dirty="0">
                          <a:effectLst/>
                        </a:rPr>
                        <a:t>, </a:t>
                      </a:r>
                      <a:r>
                        <a:rPr lang="en-GB" sz="900" dirty="0" err="1">
                          <a:effectLst/>
                        </a:rPr>
                        <a:t>Redhouse</a:t>
                      </a:r>
                      <a:r>
                        <a:rPr lang="en-GB" sz="900" dirty="0">
                          <a:effectLst/>
                        </a:rPr>
                        <a:t>, Bluewater Bay, Wells Estate, NU 29) Uitenhage, Despatch </a:t>
                      </a:r>
                      <a:r>
                        <a:rPr lang="en-GB" sz="900" dirty="0" err="1">
                          <a:effectLst/>
                        </a:rPr>
                        <a:t>Kwanobuhle</a:t>
                      </a:r>
                      <a:r>
                        <a:rPr lang="en-GB" sz="900" dirty="0">
                          <a:effectLst/>
                        </a:rPr>
                        <a:t> (Area 10, Peace Village, Joe </a:t>
                      </a:r>
                      <a:r>
                        <a:rPr lang="en-GB" sz="900" dirty="0" err="1">
                          <a:effectLst/>
                        </a:rPr>
                        <a:t>Modise</a:t>
                      </a:r>
                      <a:r>
                        <a:rPr lang="en-GB" sz="900" dirty="0">
                          <a:effectLst/>
                        </a:rPr>
                        <a:t>, Hani </a:t>
                      </a:r>
                      <a:r>
                        <a:rPr lang="en-GB" sz="900" dirty="0" err="1">
                          <a:effectLst/>
                        </a:rPr>
                        <a:t>Ramaphosa</a:t>
                      </a:r>
                      <a:r>
                        <a:rPr lang="en-GB" sz="900" dirty="0">
                          <a:effectLst/>
                        </a:rPr>
                        <a:t>) City Areas (PE)</a:t>
                      </a:r>
                      <a:endParaRPr lang="en-ZA"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tc rowSpan="2" hMerge="1">
                  <a:txBody>
                    <a:bodyPr/>
                    <a:lstStyle/>
                    <a:p>
                      <a:endParaRPr lang="en-ZA"/>
                    </a:p>
                  </a:txBody>
                  <a:tcPr/>
                </a:tc>
                <a:tc rowSpan="2">
                  <a:txBody>
                    <a:bodyPr/>
                    <a:lstStyle/>
                    <a:p>
                      <a:pPr algn="r">
                        <a:lnSpc>
                          <a:spcPct val="107000"/>
                        </a:lnSpc>
                        <a:spcAft>
                          <a:spcPts val="100"/>
                        </a:spcAft>
                      </a:pPr>
                      <a:r>
                        <a:rPr lang="en-GB" sz="900" dirty="0">
                          <a:effectLst/>
                        </a:rPr>
                        <a:t>138572</a:t>
                      </a:r>
                      <a:endParaRPr lang="en-ZA"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tc vMerge="1">
                  <a:txBody>
                    <a:bodyPr/>
                    <a:lstStyle/>
                    <a:p>
                      <a:endParaRPr lang="en-ZA"/>
                    </a:p>
                  </a:txBody>
                  <a:tcPr/>
                </a:tc>
                <a:tc vMerge="1">
                  <a:txBody>
                    <a:bodyPr/>
                    <a:lstStyle/>
                    <a:p>
                      <a:pPr algn="just">
                        <a:lnSpc>
                          <a:spcPct val="107000"/>
                        </a:lnSpc>
                        <a:spcAft>
                          <a:spcPts val="100"/>
                        </a:spcAft>
                      </a:pP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extLst>
                  <a:ext uri="{0D108BD9-81ED-4DB2-BD59-A6C34878D82A}">
                    <a16:rowId xmlns:a16="http://schemas.microsoft.com/office/drawing/2014/main" val="2075383019"/>
                  </a:ext>
                </a:extLst>
              </a:tr>
              <a:tr h="455587">
                <a:tc vMerge="1">
                  <a:txBody>
                    <a:bodyPr/>
                    <a:lstStyle/>
                    <a:p>
                      <a:endParaRPr lang="en-ZA"/>
                    </a:p>
                  </a:txBody>
                  <a:tcPr/>
                </a:tc>
                <a:tc gridSpan="2" vMerge="1">
                  <a:txBody>
                    <a:bodyPr/>
                    <a:lstStyle/>
                    <a:p>
                      <a:r>
                        <a:rPr lang="en-GB" sz="1000">
                          <a:effectLst/>
                        </a:rPr>
                        <a:t>Colchester, Kuyga  Bluehorizon Bay, Soweto-on -Sea, Ibhayi Areas,  Northern Areas, Chatty Ext (RDP in progress) Joe Slovo West Site &amp; Service relocations (+282) Motherwell Depot Areas (KwaMagxaki, Redhouse, Bluewater Bay, Wells Estate, NU 29) Uitenhage, Despatch Kwanobuhle (Area 10, Peace Village, Joe Modise, Hani Ramaphosa) City Areas (PE)</a:t>
                      </a:r>
                      <a:endParaRPr lang="en-ZA"/>
                    </a:p>
                  </a:txBody>
                  <a:tcPr marL="17418" marR="17418" marT="0" marB="0"/>
                </a:tc>
                <a:tc hMerge="1" vMerge="1">
                  <a:txBody>
                    <a:bodyPr/>
                    <a:lstStyle/>
                    <a:p>
                      <a:r>
                        <a:rPr lang="en-GB" sz="1000">
                          <a:effectLst/>
                        </a:rPr>
                        <a:t>Colchester, Kuyga  Bluehorizon Bay, Soweto-on -Sea, Ibhayi Areas,  Northern Areas, Chatty Ext (RDP in progress) Joe Slovo West Site &amp; Service relocations (+282) Motherwell Depot Areas (KwaMagxaki, Redhouse, Bluewater Bay, Wells Estate, NU 29) Uitenhage, Despatch Kwanobuhle (Area 10, Peace Village, Joe Modise, Hani Ramaphosa) City Areas (PE)</a:t>
                      </a:r>
                      <a:endParaRPr lang="en-ZA"/>
                    </a:p>
                  </a:txBody>
                  <a:tcPr marL="17418" marR="17418" marT="0" marB="0"/>
                </a:tc>
                <a:tc vMerge="1">
                  <a:txBody>
                    <a:bodyPr/>
                    <a:lstStyle/>
                    <a:p>
                      <a:pPr algn="r"/>
                      <a:r>
                        <a:rPr lang="en-GB" sz="1000" dirty="0">
                          <a:effectLst/>
                        </a:rPr>
                        <a:t>138572</a:t>
                      </a:r>
                      <a:endParaRPr lang="en-ZA" dirty="0"/>
                    </a:p>
                  </a:txBody>
                  <a:tcPr marL="17418" marR="17418" marT="0" marB="0"/>
                </a:tc>
                <a:tc vMerge="1">
                  <a:txBody>
                    <a:bodyPr/>
                    <a:lstStyle/>
                    <a:p>
                      <a:endParaRPr lang="en-ZA"/>
                    </a:p>
                  </a:txBody>
                  <a:tcPr/>
                </a:tc>
                <a:tc rowSpan="11">
                  <a:txBody>
                    <a:bodyPr/>
                    <a:lstStyle/>
                    <a:p>
                      <a:pPr marL="71755" marR="71755" algn="ctr">
                        <a:lnSpc>
                          <a:spcPct val="107000"/>
                        </a:lnSpc>
                        <a:spcAft>
                          <a:spcPts val="100"/>
                        </a:spcAft>
                      </a:pPr>
                      <a:r>
                        <a:rPr lang="en-GB" sz="900">
                          <a:effectLst/>
                        </a:rPr>
                        <a:t>NMBM Waste Management Sub-</a:t>
                      </a:r>
                      <a:endParaRPr lang="en-ZA" sz="900">
                        <a:effectLst/>
                      </a:endParaRPr>
                    </a:p>
                    <a:p>
                      <a:pPr marL="71755" marR="71755" algn="ctr">
                        <a:lnSpc>
                          <a:spcPct val="107000"/>
                        </a:lnSpc>
                        <a:spcAft>
                          <a:spcPts val="100"/>
                        </a:spcAft>
                      </a:pPr>
                      <a:r>
                        <a:rPr lang="en-GB" sz="900">
                          <a:effectLst/>
                        </a:rPr>
                        <a:t>directorate</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vert="vert270" anchor="ctr"/>
                </a:tc>
                <a:extLst>
                  <a:ext uri="{0D108BD9-81ED-4DB2-BD59-A6C34878D82A}">
                    <a16:rowId xmlns:a16="http://schemas.microsoft.com/office/drawing/2014/main" val="2129567570"/>
                  </a:ext>
                </a:extLst>
              </a:tr>
              <a:tr h="205037">
                <a:tc vMerge="1">
                  <a:txBody>
                    <a:bodyPr/>
                    <a:lstStyle/>
                    <a:p>
                      <a:endParaRPr lang="en-ZA"/>
                    </a:p>
                  </a:txBody>
                  <a:tcPr/>
                </a:tc>
                <a:tc gridSpan="2">
                  <a:txBody>
                    <a:bodyPr/>
                    <a:lstStyle/>
                    <a:p>
                      <a:r>
                        <a:rPr lang="en-GB" sz="900">
                          <a:effectLst/>
                        </a:rPr>
                        <a:t>Motherwell, Wells Estate &amp; Kamvelihle (increase in frequency from bi-weekly to weekly collection service)</a:t>
                      </a:r>
                      <a:endParaRPr lang="en-ZA" sz="900"/>
                    </a:p>
                  </a:txBody>
                  <a:tcPr marL="17418" marR="17418" marT="0" marB="0"/>
                </a:tc>
                <a:tc hMerge="1">
                  <a:txBody>
                    <a:bodyPr/>
                    <a:lstStyle/>
                    <a:p>
                      <a:r>
                        <a:rPr lang="en-GB" sz="1000">
                          <a:effectLst/>
                        </a:rPr>
                        <a:t>Motherwell, Wells Estate &amp; Kamvelihle (increase in frequency from bi-weekly to weekly collection service)</a:t>
                      </a:r>
                      <a:endParaRPr lang="en-ZA"/>
                    </a:p>
                  </a:txBody>
                  <a:tcPr marL="17418" marR="17418" marT="0" marB="0"/>
                </a:tc>
                <a:tc>
                  <a:txBody>
                    <a:bodyPr/>
                    <a:lstStyle/>
                    <a:p>
                      <a:pPr algn="r"/>
                      <a:r>
                        <a:rPr lang="en-GB" sz="900" dirty="0">
                          <a:effectLst/>
                        </a:rPr>
                        <a:t>28335</a:t>
                      </a:r>
                      <a:endParaRPr lang="en-ZA" sz="900" dirty="0"/>
                    </a:p>
                  </a:txBody>
                  <a:tcPr marL="17418" marR="17418" marT="0" marB="0"/>
                </a:tc>
                <a:tc rowSpan="7">
                  <a:txBody>
                    <a:bodyPr/>
                    <a:lstStyle/>
                    <a:p>
                      <a:r>
                        <a:rPr lang="en-GB" sz="900">
                          <a:effectLst/>
                        </a:rPr>
                        <a:t>Kerb Side wheely-bin</a:t>
                      </a:r>
                      <a:endParaRPr lang="en-ZA" sz="900"/>
                    </a:p>
                  </a:txBody>
                  <a:tcPr marL="17418" marR="17418" marT="0" marB="0" anchor="ctr"/>
                </a:tc>
                <a:tc vMerge="1">
                  <a:txBody>
                    <a:bodyPr/>
                    <a:lstStyle/>
                    <a:p>
                      <a:endParaRPr lang="en-ZA"/>
                    </a:p>
                  </a:txBody>
                  <a:tcPr/>
                </a:tc>
                <a:extLst>
                  <a:ext uri="{0D108BD9-81ED-4DB2-BD59-A6C34878D82A}">
                    <a16:rowId xmlns:a16="http://schemas.microsoft.com/office/drawing/2014/main" val="1683454927"/>
                  </a:ext>
                </a:extLst>
              </a:tr>
              <a:tr h="163620">
                <a:tc vMerge="1">
                  <a:txBody>
                    <a:bodyPr/>
                    <a:lstStyle/>
                    <a:p>
                      <a:endParaRPr lang="en-ZA"/>
                    </a:p>
                  </a:txBody>
                  <a:tcPr/>
                </a:tc>
                <a:tc gridSpan="2">
                  <a:txBody>
                    <a:bodyPr/>
                    <a:lstStyle/>
                    <a:p>
                      <a:r>
                        <a:rPr lang="en-GB" sz="900">
                          <a:effectLst/>
                        </a:rPr>
                        <a:t>KwaNobuhle Area 4, 6 &amp; 7 (increase in frequency from biweekly to weekly collection service)</a:t>
                      </a:r>
                      <a:endParaRPr lang="en-ZA" sz="900"/>
                    </a:p>
                  </a:txBody>
                  <a:tcPr marL="17418" marR="17418" marT="0" marB="0"/>
                </a:tc>
                <a:tc hMerge="1">
                  <a:txBody>
                    <a:bodyPr/>
                    <a:lstStyle/>
                    <a:p>
                      <a:r>
                        <a:rPr lang="en-GB" sz="1000">
                          <a:effectLst/>
                        </a:rPr>
                        <a:t>KwaNobuhle Area 4, 6 &amp; 7 (increase in frequency from biweekly to weekly collection service)</a:t>
                      </a:r>
                      <a:endParaRPr lang="en-ZA"/>
                    </a:p>
                  </a:txBody>
                  <a:tcPr marL="17418" marR="17418" marT="0" marB="0"/>
                </a:tc>
                <a:tc>
                  <a:txBody>
                    <a:bodyPr/>
                    <a:lstStyle/>
                    <a:p>
                      <a:pPr algn="r"/>
                      <a:r>
                        <a:rPr lang="en-GB" sz="900" dirty="0">
                          <a:effectLst/>
                        </a:rPr>
                        <a:t>7317</a:t>
                      </a:r>
                      <a:endParaRPr lang="en-ZA" sz="900" dirty="0"/>
                    </a:p>
                  </a:txBody>
                  <a:tcPr marL="17418" marR="17418" marT="0" marB="0"/>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3184629796"/>
                  </a:ext>
                </a:extLst>
              </a:tr>
              <a:tr h="205037">
                <a:tc vMerge="1">
                  <a:txBody>
                    <a:bodyPr/>
                    <a:lstStyle/>
                    <a:p>
                      <a:endParaRPr lang="en-ZA"/>
                    </a:p>
                  </a:txBody>
                  <a:tcPr/>
                </a:tc>
                <a:tc gridSpan="2">
                  <a:txBody>
                    <a:bodyPr/>
                    <a:lstStyle/>
                    <a:p>
                      <a:r>
                        <a:rPr lang="en-GB" sz="900">
                          <a:effectLst/>
                        </a:rPr>
                        <a:t>Ibhayi Areas (New Brighton, kwaZakhele, Zwide) (increase in frequency from bi-weekly to weekly collection service)</a:t>
                      </a:r>
                      <a:endParaRPr lang="en-ZA" sz="900"/>
                    </a:p>
                  </a:txBody>
                  <a:tcPr marL="17418" marR="17418" marT="0" marB="0"/>
                </a:tc>
                <a:tc hMerge="1">
                  <a:txBody>
                    <a:bodyPr/>
                    <a:lstStyle/>
                    <a:p>
                      <a:r>
                        <a:rPr lang="en-GB" sz="1000">
                          <a:effectLst/>
                        </a:rPr>
                        <a:t>Ibhayi Areas (New Brighton, kwaZakhele, Zwide) (increase in frequency from bi-weekly to weekly collection service)</a:t>
                      </a:r>
                      <a:endParaRPr lang="en-ZA"/>
                    </a:p>
                  </a:txBody>
                  <a:tcPr marL="17418" marR="17418" marT="0" marB="0"/>
                </a:tc>
                <a:tc>
                  <a:txBody>
                    <a:bodyPr/>
                    <a:lstStyle/>
                    <a:p>
                      <a:pPr algn="r"/>
                      <a:r>
                        <a:rPr lang="en-GB" sz="900" dirty="0">
                          <a:effectLst/>
                        </a:rPr>
                        <a:t>31592</a:t>
                      </a:r>
                      <a:endParaRPr lang="en-ZA" sz="900" dirty="0"/>
                    </a:p>
                  </a:txBody>
                  <a:tcPr marL="17418" marR="17418" marT="0" marB="0"/>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603492962"/>
                  </a:ext>
                </a:extLst>
              </a:tr>
              <a:tr h="163620">
                <a:tc vMerge="1">
                  <a:txBody>
                    <a:bodyPr/>
                    <a:lstStyle/>
                    <a:p>
                      <a:endParaRPr lang="en-ZA"/>
                    </a:p>
                  </a:txBody>
                  <a:tcPr/>
                </a:tc>
                <a:tc gridSpan="2">
                  <a:txBody>
                    <a:bodyPr/>
                    <a:lstStyle/>
                    <a:p>
                      <a:r>
                        <a:rPr lang="en-GB" sz="900">
                          <a:effectLst/>
                        </a:rPr>
                        <a:t>Schauderville (increase in frequency from bi-weekly to weekly collection service)</a:t>
                      </a:r>
                      <a:endParaRPr lang="en-ZA" sz="900"/>
                    </a:p>
                  </a:txBody>
                  <a:tcPr marL="17418" marR="17418" marT="0" marB="0"/>
                </a:tc>
                <a:tc hMerge="1">
                  <a:txBody>
                    <a:bodyPr/>
                    <a:lstStyle/>
                    <a:p>
                      <a:r>
                        <a:rPr lang="en-GB" sz="1000">
                          <a:effectLst/>
                        </a:rPr>
                        <a:t>Schauderville (increase in frequency from bi-weekly to weekly collection service)</a:t>
                      </a:r>
                      <a:endParaRPr lang="en-ZA"/>
                    </a:p>
                  </a:txBody>
                  <a:tcPr marL="17418" marR="17418" marT="0" marB="0"/>
                </a:tc>
                <a:tc>
                  <a:txBody>
                    <a:bodyPr/>
                    <a:lstStyle/>
                    <a:p>
                      <a:pPr algn="r"/>
                      <a:r>
                        <a:rPr lang="en-GB" sz="900" dirty="0">
                          <a:effectLst/>
                        </a:rPr>
                        <a:t>2155</a:t>
                      </a:r>
                      <a:endParaRPr lang="en-ZA" sz="900" dirty="0"/>
                    </a:p>
                  </a:txBody>
                  <a:tcPr marL="17418" marR="17418" marT="0" marB="0"/>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3578757647"/>
                  </a:ext>
                </a:extLst>
              </a:tr>
              <a:tr h="163620">
                <a:tc vMerge="1">
                  <a:txBody>
                    <a:bodyPr/>
                    <a:lstStyle/>
                    <a:p>
                      <a:endParaRPr lang="en-ZA"/>
                    </a:p>
                  </a:txBody>
                  <a:tcPr/>
                </a:tc>
                <a:tc gridSpan="2">
                  <a:txBody>
                    <a:bodyPr/>
                    <a:lstStyle/>
                    <a:p>
                      <a:r>
                        <a:rPr lang="en-GB" sz="900">
                          <a:effectLst/>
                        </a:rPr>
                        <a:t>Helensvale (increase in frequency from bi-weekly to weekly collection service)</a:t>
                      </a:r>
                      <a:endParaRPr lang="en-ZA" sz="900"/>
                    </a:p>
                  </a:txBody>
                  <a:tcPr marL="17418" marR="17418" marT="0" marB="0"/>
                </a:tc>
                <a:tc hMerge="1">
                  <a:txBody>
                    <a:bodyPr/>
                    <a:lstStyle/>
                    <a:p>
                      <a:r>
                        <a:rPr lang="en-GB" sz="1000">
                          <a:effectLst/>
                        </a:rPr>
                        <a:t>Helensvale (increase in frequency from bi-weekly to weekly collection service)</a:t>
                      </a:r>
                      <a:endParaRPr lang="en-ZA"/>
                    </a:p>
                  </a:txBody>
                  <a:tcPr marL="17418" marR="17418" marT="0" marB="0"/>
                </a:tc>
                <a:tc>
                  <a:txBody>
                    <a:bodyPr/>
                    <a:lstStyle/>
                    <a:p>
                      <a:pPr algn="r"/>
                      <a:r>
                        <a:rPr lang="en-GB" sz="900" dirty="0">
                          <a:effectLst/>
                        </a:rPr>
                        <a:t>3619</a:t>
                      </a:r>
                      <a:endParaRPr lang="en-ZA" sz="900" dirty="0"/>
                    </a:p>
                  </a:txBody>
                  <a:tcPr marL="17418" marR="17418" marT="0" marB="0"/>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874321321"/>
                  </a:ext>
                </a:extLst>
              </a:tr>
              <a:tr h="205037">
                <a:tc vMerge="1">
                  <a:txBody>
                    <a:bodyPr/>
                    <a:lstStyle/>
                    <a:p>
                      <a:endParaRPr lang="en-ZA"/>
                    </a:p>
                  </a:txBody>
                  <a:tcPr/>
                </a:tc>
                <a:tc gridSpan="2">
                  <a:txBody>
                    <a:bodyPr/>
                    <a:lstStyle/>
                    <a:p>
                      <a:r>
                        <a:rPr lang="en-GB" sz="900">
                          <a:effectLst/>
                        </a:rPr>
                        <a:t>Northern Areas (remainder) (increase in frequency from biweekly to weekly collection service)</a:t>
                      </a:r>
                      <a:endParaRPr lang="en-ZA" sz="900"/>
                    </a:p>
                  </a:txBody>
                  <a:tcPr marL="17418" marR="17418" marT="0" marB="0"/>
                </a:tc>
                <a:tc hMerge="1">
                  <a:txBody>
                    <a:bodyPr/>
                    <a:lstStyle/>
                    <a:p>
                      <a:r>
                        <a:rPr lang="en-GB" sz="1000">
                          <a:effectLst/>
                        </a:rPr>
                        <a:t>Northern Areas (remainder) (increase in frequency from biweekly to weekly collection service)</a:t>
                      </a:r>
                      <a:endParaRPr lang="en-ZA"/>
                    </a:p>
                  </a:txBody>
                  <a:tcPr marL="17418" marR="17418" marT="0" marB="0"/>
                </a:tc>
                <a:tc>
                  <a:txBody>
                    <a:bodyPr/>
                    <a:lstStyle/>
                    <a:p>
                      <a:pPr algn="r"/>
                      <a:r>
                        <a:rPr lang="en-GB" sz="900" dirty="0">
                          <a:effectLst/>
                        </a:rPr>
                        <a:t>27121</a:t>
                      </a:r>
                      <a:endParaRPr lang="en-ZA" sz="900" dirty="0"/>
                    </a:p>
                  </a:txBody>
                  <a:tcPr marL="17418" marR="17418" marT="0" marB="0"/>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286751117"/>
                  </a:ext>
                </a:extLst>
              </a:tr>
              <a:tr h="205037">
                <a:tc vMerge="1">
                  <a:txBody>
                    <a:bodyPr/>
                    <a:lstStyle/>
                    <a:p>
                      <a:endParaRPr lang="en-ZA"/>
                    </a:p>
                  </a:txBody>
                  <a:tcPr/>
                </a:tc>
                <a:tc gridSpan="2">
                  <a:txBody>
                    <a:bodyPr/>
                    <a:lstStyle/>
                    <a:p>
                      <a:r>
                        <a:rPr lang="en-GB" sz="900">
                          <a:effectLst/>
                        </a:rPr>
                        <a:t>Uitenhage, Kwanobuhle, Despatch</a:t>
                      </a:r>
                      <a:endParaRPr lang="en-ZA" sz="900"/>
                    </a:p>
                  </a:txBody>
                  <a:tcPr marL="17418" marR="17418" marT="0" marB="0"/>
                </a:tc>
                <a:tc hMerge="1">
                  <a:txBody>
                    <a:bodyPr/>
                    <a:lstStyle/>
                    <a:p>
                      <a:r>
                        <a:rPr lang="en-GB" sz="1000">
                          <a:effectLst/>
                        </a:rPr>
                        <a:t>Uitenhage, Kwanobuhle, Despatch</a:t>
                      </a:r>
                      <a:endParaRPr lang="en-ZA"/>
                    </a:p>
                  </a:txBody>
                  <a:tcPr marL="17418" marR="17418" marT="0" marB="0"/>
                </a:tc>
                <a:tc>
                  <a:txBody>
                    <a:bodyPr/>
                    <a:lstStyle/>
                    <a:p>
                      <a:pPr algn="r"/>
                      <a:r>
                        <a:rPr lang="en-GB" sz="900" dirty="0">
                          <a:effectLst/>
                        </a:rPr>
                        <a:t>38943</a:t>
                      </a:r>
                      <a:endParaRPr lang="en-ZA" sz="900" dirty="0"/>
                    </a:p>
                  </a:txBody>
                  <a:tcPr marL="17418" marR="17418" marT="0" marB="0"/>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824479448"/>
                  </a:ext>
                </a:extLst>
              </a:tr>
              <a:tr h="58061">
                <a:tc rowSpan="3">
                  <a:txBody>
                    <a:bodyPr/>
                    <a:lstStyle/>
                    <a:p>
                      <a:pPr algn="ctr">
                        <a:lnSpc>
                          <a:spcPct val="107000"/>
                        </a:lnSpc>
                        <a:spcAft>
                          <a:spcPts val="100"/>
                        </a:spcAft>
                      </a:pPr>
                      <a:r>
                        <a:rPr lang="en-GB" sz="900" dirty="0">
                          <a:effectLst/>
                        </a:rPr>
                        <a:t>Using communal refuse collection point</a:t>
                      </a:r>
                      <a:endParaRPr lang="en-ZA"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tc gridSpan="2">
                  <a:txBody>
                    <a:bodyPr/>
                    <a:lstStyle/>
                    <a:p>
                      <a:pPr algn="just">
                        <a:lnSpc>
                          <a:spcPct val="107000"/>
                        </a:lnSpc>
                        <a:spcAft>
                          <a:spcPts val="100"/>
                        </a:spcAft>
                      </a:pPr>
                      <a:r>
                        <a:rPr lang="en-GB" sz="900">
                          <a:effectLst/>
                        </a:rPr>
                        <a:t>Khayamnandi Ext Site &amp; service - shacks relocated)</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tc hMerge="1">
                  <a:txBody>
                    <a:bodyPr/>
                    <a:lstStyle/>
                    <a:p>
                      <a:pPr algn="just">
                        <a:lnSpc>
                          <a:spcPct val="107000"/>
                        </a:lnSpc>
                        <a:spcAft>
                          <a:spcPts val="100"/>
                        </a:spcAft>
                      </a:pPr>
                      <a:r>
                        <a:rPr lang="en-GB" sz="1000">
                          <a:effectLst/>
                        </a:rPr>
                        <a:t>Khayamnandi Ext Site &amp; service - shacks relocated)</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tc rowSpan="3">
                  <a:txBody>
                    <a:bodyPr/>
                    <a:lstStyle/>
                    <a:p>
                      <a:pPr algn="r">
                        <a:lnSpc>
                          <a:spcPct val="107000"/>
                        </a:lnSpc>
                        <a:spcAft>
                          <a:spcPts val="100"/>
                        </a:spcAft>
                      </a:pPr>
                      <a:r>
                        <a:rPr lang="en-GB" sz="900" dirty="0">
                          <a:effectLst/>
                        </a:rPr>
                        <a:t>15765</a:t>
                      </a:r>
                      <a:endParaRPr lang="en-ZA"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nchor="ctr"/>
                </a:tc>
                <a:tc rowSpan="3">
                  <a:txBody>
                    <a:bodyPr/>
                    <a:lstStyle/>
                    <a:p>
                      <a:r>
                        <a:rPr lang="en-GB" sz="900" dirty="0">
                          <a:effectLst/>
                        </a:rPr>
                        <a:t>Communal black bag or skip</a:t>
                      </a:r>
                      <a:endParaRPr lang="en-ZA" sz="900" dirty="0"/>
                    </a:p>
                  </a:txBody>
                  <a:tcPr marL="17418" marR="17418" marT="0" marB="0"/>
                </a:tc>
                <a:tc vMerge="1">
                  <a:txBody>
                    <a:bodyPr/>
                    <a:lstStyle/>
                    <a:p>
                      <a:endParaRPr lang="en-ZA"/>
                    </a:p>
                  </a:txBody>
                  <a:tcPr/>
                </a:tc>
                <a:extLst>
                  <a:ext uri="{0D108BD9-81ED-4DB2-BD59-A6C34878D82A}">
                    <a16:rowId xmlns:a16="http://schemas.microsoft.com/office/drawing/2014/main" val="720955084"/>
                  </a:ext>
                </a:extLst>
              </a:tr>
              <a:tr h="51610">
                <a:tc vMerge="1">
                  <a:txBody>
                    <a:bodyPr/>
                    <a:lstStyle/>
                    <a:p>
                      <a:endParaRPr lang="en-ZA"/>
                    </a:p>
                  </a:txBody>
                  <a:tcPr/>
                </a:tc>
                <a:tc gridSpan="2">
                  <a:txBody>
                    <a:bodyPr/>
                    <a:lstStyle/>
                    <a:p>
                      <a:r>
                        <a:rPr lang="en-GB" sz="900">
                          <a:effectLst/>
                        </a:rPr>
                        <a:t>Rocklands RDP</a:t>
                      </a:r>
                      <a:endParaRPr lang="en-ZA" sz="900"/>
                    </a:p>
                  </a:txBody>
                  <a:tcPr marL="17418" marR="17418" marT="0" marB="0"/>
                </a:tc>
                <a:tc hMerge="1">
                  <a:txBody>
                    <a:bodyPr/>
                    <a:lstStyle/>
                    <a:p>
                      <a:r>
                        <a:rPr lang="en-GB" sz="1000">
                          <a:effectLst/>
                        </a:rPr>
                        <a:t>Rocklands RDP</a:t>
                      </a:r>
                      <a:endParaRPr lang="en-ZA"/>
                    </a:p>
                  </a:txBody>
                  <a:tcPr marL="17418" marR="17418" marT="0" marB="0"/>
                </a:tc>
                <a:tc vMerge="1">
                  <a:txBody>
                    <a:bodyPr/>
                    <a:lstStyle/>
                    <a:p>
                      <a:endParaRPr lang="en-ZA"/>
                    </a:p>
                  </a:txBody>
                  <a:tcPr marL="17418" marR="17418" marT="0" marB="0"/>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109117288"/>
                  </a:ext>
                </a:extLst>
              </a:tr>
              <a:tr h="414681">
                <a:tc vMerge="1">
                  <a:txBody>
                    <a:bodyPr/>
                    <a:lstStyle/>
                    <a:p>
                      <a:endParaRPr lang="en-ZA"/>
                    </a:p>
                  </a:txBody>
                  <a:tcPr/>
                </a:tc>
                <a:tc gridSpan="2">
                  <a:txBody>
                    <a:bodyPr/>
                    <a:lstStyle/>
                    <a:p>
                      <a:r>
                        <a:rPr lang="en-GB" sz="900" dirty="0">
                          <a:effectLst/>
                        </a:rPr>
                        <a:t>NMBM Informal Areas (-34)</a:t>
                      </a:r>
                      <a:endParaRPr lang="en-ZA" sz="900" dirty="0"/>
                    </a:p>
                  </a:txBody>
                  <a:tcPr marL="17418" marR="17418" marT="0" marB="0"/>
                </a:tc>
                <a:tc hMerge="1">
                  <a:txBody>
                    <a:bodyPr/>
                    <a:lstStyle/>
                    <a:p>
                      <a:r>
                        <a:rPr lang="en-GB" sz="1000" dirty="0">
                          <a:effectLst/>
                        </a:rPr>
                        <a:t>NMBM Informal Areas (-34)</a:t>
                      </a:r>
                      <a:endParaRPr lang="en-ZA" dirty="0"/>
                    </a:p>
                  </a:txBody>
                  <a:tcPr marL="17418" marR="17418" marT="0" marB="0"/>
                </a:tc>
                <a:tc vMerge="1">
                  <a:txBody>
                    <a:bodyPr/>
                    <a:lstStyle/>
                    <a:p>
                      <a:endParaRPr lang="en-ZA" dirty="0"/>
                    </a:p>
                  </a:txBody>
                  <a:tcPr marL="17418" marR="17418" marT="0" marB="0"/>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400950329"/>
                  </a:ext>
                </a:extLst>
              </a:tr>
              <a:tr h="246454">
                <a:tc gridSpan="3">
                  <a:txBody>
                    <a:bodyPr/>
                    <a:lstStyle/>
                    <a:p>
                      <a:pPr algn="l">
                        <a:lnSpc>
                          <a:spcPct val="107000"/>
                        </a:lnSpc>
                        <a:spcAft>
                          <a:spcPts val="100"/>
                        </a:spcAft>
                      </a:pPr>
                      <a:r>
                        <a:rPr lang="en-GB" sz="900" dirty="0">
                          <a:effectLst/>
                        </a:rPr>
                        <a:t>Total nr of households within the Urban edge receiving a waste collection service</a:t>
                      </a:r>
                      <a:endParaRPr lang="en-ZA"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tc hMerge="1">
                  <a:txBody>
                    <a:bodyPr/>
                    <a:lstStyle/>
                    <a:p>
                      <a:endParaRPr lang="en-ZA"/>
                    </a:p>
                  </a:txBody>
                  <a:tcPr/>
                </a:tc>
                <a:tc hMerge="1">
                  <a:txBody>
                    <a:bodyPr/>
                    <a:lstStyle/>
                    <a:p>
                      <a:endParaRPr lang="en-ZA"/>
                    </a:p>
                  </a:txBody>
                  <a:tcPr/>
                </a:tc>
                <a:tc>
                  <a:txBody>
                    <a:bodyPr/>
                    <a:lstStyle/>
                    <a:p>
                      <a:pPr algn="r"/>
                      <a:r>
                        <a:rPr lang="en-GB" sz="900" dirty="0">
                          <a:effectLst/>
                        </a:rPr>
                        <a:t>318175</a:t>
                      </a:r>
                      <a:endParaRPr lang="en-ZA" sz="900" dirty="0"/>
                    </a:p>
                  </a:txBody>
                  <a:tcPr marL="17418" marR="17418" marT="0" marB="0"/>
                </a:tc>
                <a:tc>
                  <a:txBody>
                    <a:bodyPr/>
                    <a:lstStyle/>
                    <a:p>
                      <a:r>
                        <a:rPr lang="en-GB" sz="900" dirty="0">
                          <a:effectLst/>
                        </a:rPr>
                        <a:t> </a:t>
                      </a:r>
                      <a:endParaRPr lang="en-ZA" sz="900" dirty="0"/>
                    </a:p>
                  </a:txBody>
                  <a:tcPr marL="17418" marR="17418" marT="0" marB="0"/>
                </a:tc>
                <a:tc>
                  <a:txBody>
                    <a:bodyPr/>
                    <a:lstStyle/>
                    <a:p>
                      <a:r>
                        <a:rPr lang="en-GB" sz="900" dirty="0">
                          <a:effectLst/>
                        </a:rPr>
                        <a:t> </a:t>
                      </a:r>
                      <a:endParaRPr lang="en-ZA" sz="900" dirty="0"/>
                    </a:p>
                  </a:txBody>
                  <a:tcPr marL="17418" marR="17418" marT="0" marB="0"/>
                </a:tc>
                <a:extLst>
                  <a:ext uri="{0D108BD9-81ED-4DB2-BD59-A6C34878D82A}">
                    <a16:rowId xmlns:a16="http://schemas.microsoft.com/office/drawing/2014/main" val="584275454"/>
                  </a:ext>
                </a:extLst>
              </a:tr>
              <a:tr h="494956">
                <a:tc gridSpan="2">
                  <a:txBody>
                    <a:bodyPr/>
                    <a:lstStyle/>
                    <a:p>
                      <a:pPr algn="just">
                        <a:lnSpc>
                          <a:spcPct val="107000"/>
                        </a:lnSpc>
                        <a:spcAft>
                          <a:spcPts val="100"/>
                        </a:spcAft>
                      </a:pPr>
                      <a:r>
                        <a:rPr lang="en-GB" sz="900">
                          <a:effectLst/>
                        </a:rPr>
                        <a:t>No refuse disposal</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tc hMerge="1">
                  <a:txBody>
                    <a:bodyPr/>
                    <a:lstStyle/>
                    <a:p>
                      <a:pPr algn="just">
                        <a:lnSpc>
                          <a:spcPct val="107000"/>
                        </a:lnSpc>
                        <a:spcAft>
                          <a:spcPts val="100"/>
                        </a:spcAft>
                      </a:pP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tc>
                  <a:txBody>
                    <a:bodyPr/>
                    <a:lstStyle/>
                    <a:p>
                      <a:pPr algn="just">
                        <a:lnSpc>
                          <a:spcPct val="107000"/>
                        </a:lnSpc>
                        <a:spcAft>
                          <a:spcPts val="100"/>
                        </a:spcAft>
                      </a:pPr>
                      <a:r>
                        <a:rPr lang="en-GB" sz="900" dirty="0">
                          <a:effectLst/>
                        </a:rPr>
                        <a:t>Damascus Farm (20) Motherwell North (</a:t>
                      </a:r>
                      <a:r>
                        <a:rPr lang="en-GB" sz="900" dirty="0" err="1">
                          <a:effectLst/>
                        </a:rPr>
                        <a:t>Coega</a:t>
                      </a:r>
                      <a:r>
                        <a:rPr lang="en-GB" sz="900" dirty="0">
                          <a:effectLst/>
                        </a:rPr>
                        <a:t>/</a:t>
                      </a:r>
                      <a:r>
                        <a:rPr lang="en-GB" sz="900" dirty="0" err="1">
                          <a:effectLst/>
                        </a:rPr>
                        <a:t>Uth</a:t>
                      </a:r>
                      <a:r>
                        <a:rPr lang="en-GB" sz="900" dirty="0">
                          <a:effectLst/>
                        </a:rPr>
                        <a:t> Rd) (130) Old Lapland (143) McCarthy School (200) Next to Rosedale Ext (360) </a:t>
                      </a:r>
                      <a:r>
                        <a:rPr lang="en-GB" sz="900" dirty="0" err="1">
                          <a:effectLst/>
                        </a:rPr>
                        <a:t>Moeggesukkel</a:t>
                      </a:r>
                      <a:r>
                        <a:rPr lang="en-GB" sz="900" dirty="0">
                          <a:effectLst/>
                        </a:rPr>
                        <a:t> (</a:t>
                      </a:r>
                      <a:r>
                        <a:rPr lang="en-GB" sz="900" dirty="0" err="1">
                          <a:effectLst/>
                        </a:rPr>
                        <a:t>Uth</a:t>
                      </a:r>
                      <a:r>
                        <a:rPr lang="en-GB" sz="900" dirty="0">
                          <a:effectLst/>
                        </a:rPr>
                        <a:t>) (20)</a:t>
                      </a:r>
                      <a:endParaRPr lang="en-ZA"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tc>
                  <a:txBody>
                    <a:bodyPr/>
                    <a:lstStyle/>
                    <a:p>
                      <a:pPr algn="just">
                        <a:lnSpc>
                          <a:spcPct val="107000"/>
                        </a:lnSpc>
                        <a:spcAft>
                          <a:spcPts val="100"/>
                        </a:spcAft>
                      </a:pPr>
                      <a:r>
                        <a:rPr lang="en-GB" sz="900">
                          <a:effectLst/>
                        </a:rPr>
                        <a:t>853</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tc gridSpan="2">
                  <a:txBody>
                    <a:bodyPr/>
                    <a:lstStyle/>
                    <a:p>
                      <a:pPr algn="just">
                        <a:lnSpc>
                          <a:spcPct val="107000"/>
                        </a:lnSpc>
                        <a:spcAft>
                          <a:spcPts val="100"/>
                        </a:spcAft>
                      </a:pPr>
                      <a:r>
                        <a:rPr lang="en-GB" sz="900">
                          <a:effectLst/>
                        </a:rPr>
                        <a:t>Informal areas not serviced due to the lack of a formal layout and road infrastructure (areas not earmarked for HS development) or area located on private land</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tc hMerge="1">
                  <a:txBody>
                    <a:bodyPr/>
                    <a:lstStyle/>
                    <a:p>
                      <a:endParaRPr lang="en-ZA"/>
                    </a:p>
                  </a:txBody>
                  <a:tcPr/>
                </a:tc>
                <a:extLst>
                  <a:ext uri="{0D108BD9-81ED-4DB2-BD59-A6C34878D82A}">
                    <a16:rowId xmlns:a16="http://schemas.microsoft.com/office/drawing/2014/main" val="600142446"/>
                  </a:ext>
                </a:extLst>
              </a:tr>
              <a:tr h="246454">
                <a:tc gridSpan="3">
                  <a:txBody>
                    <a:bodyPr/>
                    <a:lstStyle/>
                    <a:p>
                      <a:pPr algn="just">
                        <a:lnSpc>
                          <a:spcPct val="107000"/>
                        </a:lnSpc>
                        <a:spcAft>
                          <a:spcPts val="100"/>
                        </a:spcAft>
                      </a:pPr>
                      <a:r>
                        <a:rPr lang="en-GB" sz="900" dirty="0">
                          <a:effectLst/>
                        </a:rPr>
                        <a:t>Total Nr of households within the Urban Area</a:t>
                      </a:r>
                      <a:endParaRPr lang="en-ZA"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tc hMerge="1">
                  <a:txBody>
                    <a:bodyPr/>
                    <a:lstStyle/>
                    <a:p>
                      <a:endParaRPr lang="en-ZA"/>
                    </a:p>
                  </a:txBody>
                  <a:tcPr/>
                </a:tc>
                <a:tc hMerge="1">
                  <a:txBody>
                    <a:bodyPr/>
                    <a:lstStyle/>
                    <a:p>
                      <a:endParaRPr lang="en-ZA"/>
                    </a:p>
                  </a:txBody>
                  <a:tcPr/>
                </a:tc>
                <a:tc>
                  <a:txBody>
                    <a:bodyPr/>
                    <a:lstStyle/>
                    <a:p>
                      <a:pPr algn="just">
                        <a:lnSpc>
                          <a:spcPct val="107000"/>
                        </a:lnSpc>
                        <a:spcAft>
                          <a:spcPts val="100"/>
                        </a:spcAft>
                      </a:pPr>
                      <a:r>
                        <a:rPr lang="en-GB" sz="900" dirty="0">
                          <a:effectLst/>
                        </a:rPr>
                        <a:t>319028</a:t>
                      </a:r>
                      <a:endParaRPr lang="en-ZA"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tc gridSpan="2">
                  <a:txBody>
                    <a:bodyPr/>
                    <a:lstStyle/>
                    <a:p>
                      <a:pPr algn="just">
                        <a:lnSpc>
                          <a:spcPct val="107000"/>
                        </a:lnSpc>
                        <a:spcAft>
                          <a:spcPts val="100"/>
                        </a:spcAft>
                      </a:pPr>
                      <a:r>
                        <a:rPr lang="en-GB" sz="900" dirty="0">
                          <a:effectLst/>
                        </a:rPr>
                        <a:t> </a:t>
                      </a:r>
                      <a:endParaRPr lang="en-ZA"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418" marR="17418" marT="0" marB="0"/>
                </a:tc>
                <a:tc hMerge="1">
                  <a:txBody>
                    <a:bodyPr/>
                    <a:lstStyle/>
                    <a:p>
                      <a:endParaRPr lang="en-ZA"/>
                    </a:p>
                  </a:txBody>
                  <a:tcPr/>
                </a:tc>
                <a:extLst>
                  <a:ext uri="{0D108BD9-81ED-4DB2-BD59-A6C34878D82A}">
                    <a16:rowId xmlns:a16="http://schemas.microsoft.com/office/drawing/2014/main" val="1307786529"/>
                  </a:ext>
                </a:extLst>
              </a:tr>
            </a:tbl>
          </a:graphicData>
        </a:graphic>
      </p:graphicFrame>
      <p:sp>
        <p:nvSpPr>
          <p:cNvPr id="3" name="TextBox 2">
            <a:extLst>
              <a:ext uri="{FF2B5EF4-FFF2-40B4-BE49-F238E27FC236}">
                <a16:creationId xmlns:a16="http://schemas.microsoft.com/office/drawing/2014/main" id="{D0BDA94B-EEDF-4945-8434-B2E6DBA2B817}"/>
              </a:ext>
            </a:extLst>
          </p:cNvPr>
          <p:cNvSpPr txBox="1"/>
          <p:nvPr/>
        </p:nvSpPr>
        <p:spPr>
          <a:xfrm>
            <a:off x="546186" y="188259"/>
            <a:ext cx="7790990" cy="307777"/>
          </a:xfrm>
          <a:prstGeom prst="rect">
            <a:avLst/>
          </a:prstGeom>
          <a:noFill/>
        </p:spPr>
        <p:txBody>
          <a:bodyPr wrap="square" rtlCol="0">
            <a:spAutoFit/>
          </a:bodyPr>
          <a:lstStyle/>
          <a:p>
            <a:r>
              <a:rPr lang="en-ZA" dirty="0"/>
              <a:t>Table 3: Breakdown of waste service provided to households in the NMBM </a:t>
            </a:r>
          </a:p>
        </p:txBody>
      </p:sp>
      <p:sp>
        <p:nvSpPr>
          <p:cNvPr id="5" name="TextBox 4">
            <a:extLst>
              <a:ext uri="{FF2B5EF4-FFF2-40B4-BE49-F238E27FC236}">
                <a16:creationId xmlns:a16="http://schemas.microsoft.com/office/drawing/2014/main" id="{5970AA77-D308-4CB1-AE7C-C29DF86AD605}"/>
              </a:ext>
            </a:extLst>
          </p:cNvPr>
          <p:cNvSpPr txBox="1"/>
          <p:nvPr/>
        </p:nvSpPr>
        <p:spPr>
          <a:xfrm>
            <a:off x="2380129" y="6064624"/>
            <a:ext cx="3980330" cy="307777"/>
          </a:xfrm>
          <a:prstGeom prst="rect">
            <a:avLst/>
          </a:prstGeom>
          <a:noFill/>
        </p:spPr>
        <p:txBody>
          <a:bodyPr wrap="square" rtlCol="0">
            <a:spAutoFit/>
          </a:bodyPr>
          <a:lstStyle/>
          <a:p>
            <a:r>
              <a:rPr lang="en-ZA"/>
              <a:t>Source: NMBM IWMP, May 2016 </a:t>
            </a:r>
            <a:endParaRPr lang="en-ZA" dirty="0"/>
          </a:p>
        </p:txBody>
      </p:sp>
    </p:spTree>
    <p:extLst>
      <p:ext uri="{BB962C8B-B14F-4D97-AF65-F5344CB8AC3E}">
        <p14:creationId xmlns:p14="http://schemas.microsoft.com/office/powerpoint/2010/main" val="1401594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2"/>
          <p:cNvSpPr/>
          <p:nvPr/>
        </p:nvSpPr>
        <p:spPr>
          <a:xfrm>
            <a:off x="383252" y="0"/>
            <a:ext cx="8251080" cy="5981686"/>
          </a:xfrm>
          <a:prstGeom prst="rect">
            <a:avLst/>
          </a:prstGeom>
          <a:noFill/>
          <a:ln>
            <a:noFill/>
          </a:ln>
        </p:spPr>
        <p:txBody>
          <a:bodyPr spcFirstLastPara="1" wrap="square" lIns="91425" tIns="45700" rIns="91425" bIns="45700" anchor="t" anchorCtr="0">
            <a:noAutofit/>
          </a:bodyPr>
          <a:lstStyle/>
          <a:p>
            <a:pPr algn="ctr"/>
            <a:r>
              <a:rPr lang="en-GB" sz="3200" dirty="0">
                <a:solidFill>
                  <a:schemeClr val="dk1"/>
                </a:solidFill>
                <a:latin typeface="Arial"/>
                <a:ea typeface="Arial"/>
                <a:cs typeface="Arial"/>
                <a:sym typeface="Arial"/>
              </a:rPr>
              <a:t> </a:t>
            </a:r>
            <a:r>
              <a:rPr lang="en-GB" dirty="0">
                <a:solidFill>
                  <a:schemeClr val="dk1"/>
                </a:solidFill>
              </a:rPr>
              <a:t>.</a:t>
            </a:r>
            <a:endParaRPr lang="en-GB" sz="3200" dirty="0">
              <a:solidFill>
                <a:schemeClr val="dk1"/>
              </a:solidFill>
            </a:endParaRPr>
          </a:p>
        </p:txBody>
      </p:sp>
      <p:sp>
        <p:nvSpPr>
          <p:cNvPr id="2" name="Rectangle 1">
            <a:extLst>
              <a:ext uri="{FF2B5EF4-FFF2-40B4-BE49-F238E27FC236}">
                <a16:creationId xmlns:a16="http://schemas.microsoft.com/office/drawing/2014/main" id="{25CB8207-033A-48E4-8BAB-8FEAC89AF598}"/>
              </a:ext>
            </a:extLst>
          </p:cNvPr>
          <p:cNvSpPr/>
          <p:nvPr/>
        </p:nvSpPr>
        <p:spPr>
          <a:xfrm>
            <a:off x="509668" y="149920"/>
            <a:ext cx="8124664" cy="7448193"/>
          </a:xfrm>
          <a:prstGeom prst="rect">
            <a:avLst/>
          </a:prstGeom>
        </p:spPr>
        <p:txBody>
          <a:bodyPr wrap="square">
            <a:spAutoFit/>
          </a:bodyPr>
          <a:lstStyle/>
          <a:p>
            <a:pPr marL="457200" lvl="3" indent="-457200" algn="just">
              <a:buClr>
                <a:srgbClr val="222222"/>
              </a:buClr>
              <a:buSzPts val="3600"/>
              <a:buFont typeface="Arial" panose="020B0604020202020204" pitchFamily="34" charset="0"/>
              <a:buChar char="•"/>
            </a:pPr>
            <a:r>
              <a:rPr lang="en-ZA" sz="2400" dirty="0">
                <a:solidFill>
                  <a:srgbClr val="222222"/>
                </a:solidFill>
              </a:rPr>
              <a:t>According to the Integrated Development Plan (2011-2015) and Integrated Waste Management Plan (IWMP) (2016), the percentage of households provided with a basic level of waste collection is about 99%, and the use of wheelie bins to low-income areas with good road infrastructure has helped with this. </a:t>
            </a:r>
          </a:p>
          <a:p>
            <a:pPr lvl="3" algn="just">
              <a:buClr>
                <a:srgbClr val="222222"/>
              </a:buClr>
              <a:buSzPts val="3600"/>
            </a:pPr>
            <a:endParaRPr lang="en-ZA" sz="2400" dirty="0">
              <a:solidFill>
                <a:srgbClr val="222222"/>
              </a:solidFill>
            </a:endParaRPr>
          </a:p>
          <a:p>
            <a:pPr marL="457200" lvl="3" indent="-457200" algn="just">
              <a:buClr>
                <a:srgbClr val="222222"/>
              </a:buClr>
              <a:buSzPts val="3600"/>
              <a:buFont typeface="Arial" panose="020B0604020202020204" pitchFamily="34" charset="0"/>
              <a:buChar char="•"/>
            </a:pPr>
            <a:r>
              <a:rPr lang="en-ZA" sz="2400" dirty="0">
                <a:solidFill>
                  <a:srgbClr val="222222"/>
                </a:solidFill>
              </a:rPr>
              <a:t>A total of 100% of households in formal areas within the urban edge are serviced. A weekly collection service is available to 92.8% of households in the NMBM, and 4.84% use communal collection points for waste disposal. While approximately 0.26% of households receive no refuse collection service.  </a:t>
            </a:r>
          </a:p>
          <a:p>
            <a:pPr marL="457200" lvl="3" indent="-457200" algn="just">
              <a:buClr>
                <a:srgbClr val="222222"/>
              </a:buClr>
              <a:buSzPts val="3600"/>
              <a:buFont typeface="Arial" panose="020B0604020202020204" pitchFamily="34" charset="0"/>
              <a:buChar char="•"/>
            </a:pPr>
            <a:endParaRPr lang="en-ZA" sz="2400" dirty="0">
              <a:solidFill>
                <a:srgbClr val="222222"/>
              </a:solidFill>
            </a:endParaRPr>
          </a:p>
          <a:p>
            <a:pPr marL="457200" lvl="3" indent="-457200" algn="just">
              <a:buClr>
                <a:srgbClr val="222222"/>
              </a:buClr>
              <a:buSzPts val="3600"/>
              <a:buFont typeface="Arial" panose="020B0604020202020204" pitchFamily="34" charset="0"/>
              <a:buChar char="•"/>
            </a:pPr>
            <a:r>
              <a:rPr lang="en-ZA" sz="2400" dirty="0">
                <a:solidFill>
                  <a:srgbClr val="222222"/>
                </a:solidFill>
              </a:rPr>
              <a:t>However, the practice of disposing mixed waste without separation or treatment by residents has a price to pay in terms of collection, transport and disposal costs. </a:t>
            </a:r>
          </a:p>
          <a:p>
            <a:pPr marL="457200" lvl="3" indent="-457200" algn="just">
              <a:buClr>
                <a:srgbClr val="222222"/>
              </a:buClr>
              <a:buSzPts val="3600"/>
              <a:buFont typeface="Arial" panose="020B0604020202020204" pitchFamily="34" charset="0"/>
              <a:buChar char="•"/>
            </a:pPr>
            <a:endParaRPr lang="en-ZA" sz="2400" dirty="0">
              <a:solidFill>
                <a:srgbClr val="222222"/>
              </a:solidFill>
            </a:endParaRPr>
          </a:p>
          <a:p>
            <a:pPr marL="342900" lvl="3" indent="-342900" algn="just">
              <a:buClr>
                <a:srgbClr val="222222"/>
              </a:buClr>
              <a:buSzPts val="3600"/>
              <a:buFont typeface="Wingdings" panose="05000000000000000000" pitchFamily="2" charset="2"/>
              <a:buChar char="Ø"/>
            </a:pPr>
            <a:endParaRPr lang="en-GB" sz="2200" dirty="0">
              <a:solidFill>
                <a:srgbClr val="222222"/>
              </a:solidFill>
            </a:endParaRPr>
          </a:p>
        </p:txBody>
      </p:sp>
    </p:spTree>
    <p:extLst>
      <p:ext uri="{BB962C8B-B14F-4D97-AF65-F5344CB8AC3E}">
        <p14:creationId xmlns:p14="http://schemas.microsoft.com/office/powerpoint/2010/main" val="1165604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2"/>
          <p:cNvSpPr/>
          <p:nvPr/>
        </p:nvSpPr>
        <p:spPr>
          <a:xfrm>
            <a:off x="383252" y="329176"/>
            <a:ext cx="8251080" cy="5981686"/>
          </a:xfrm>
          <a:prstGeom prst="rect">
            <a:avLst/>
          </a:prstGeom>
          <a:noFill/>
          <a:ln>
            <a:noFill/>
          </a:ln>
        </p:spPr>
        <p:txBody>
          <a:bodyPr spcFirstLastPara="1" wrap="square" lIns="91425" tIns="45700" rIns="91425" bIns="45700" anchor="t" anchorCtr="0">
            <a:noAutofit/>
          </a:bodyPr>
          <a:lstStyle/>
          <a:p>
            <a:pPr algn="ctr"/>
            <a:r>
              <a:rPr lang="en-GB" sz="3200" dirty="0">
                <a:solidFill>
                  <a:schemeClr val="dk1"/>
                </a:solidFill>
                <a:latin typeface="Arial"/>
                <a:ea typeface="Arial"/>
                <a:cs typeface="Arial"/>
                <a:sym typeface="Arial"/>
              </a:rPr>
              <a:t> </a:t>
            </a:r>
            <a:r>
              <a:rPr lang="en-GB" dirty="0">
                <a:solidFill>
                  <a:schemeClr val="dk1"/>
                </a:solidFill>
              </a:rPr>
              <a:t>.</a:t>
            </a:r>
            <a:endParaRPr lang="en-GB" sz="3200" dirty="0">
              <a:solidFill>
                <a:schemeClr val="dk1"/>
              </a:solidFill>
            </a:endParaRPr>
          </a:p>
        </p:txBody>
      </p:sp>
      <p:sp>
        <p:nvSpPr>
          <p:cNvPr id="2" name="Rectangle 1">
            <a:extLst>
              <a:ext uri="{FF2B5EF4-FFF2-40B4-BE49-F238E27FC236}">
                <a16:creationId xmlns:a16="http://schemas.microsoft.com/office/drawing/2014/main" id="{25CB8207-033A-48E4-8BAB-8FEAC89AF598}"/>
              </a:ext>
            </a:extLst>
          </p:cNvPr>
          <p:cNvSpPr/>
          <p:nvPr/>
        </p:nvSpPr>
        <p:spPr>
          <a:xfrm>
            <a:off x="509668" y="149920"/>
            <a:ext cx="8124664" cy="6340197"/>
          </a:xfrm>
          <a:prstGeom prst="rect">
            <a:avLst/>
          </a:prstGeom>
        </p:spPr>
        <p:txBody>
          <a:bodyPr wrap="square">
            <a:spAutoFit/>
          </a:bodyPr>
          <a:lstStyle/>
          <a:p>
            <a:pPr marL="457200" lvl="3" indent="-457200" algn="just">
              <a:buClr>
                <a:srgbClr val="222222"/>
              </a:buClr>
              <a:buSzPts val="3600"/>
              <a:buFont typeface="Arial" panose="020B0604020202020204" pitchFamily="34" charset="0"/>
              <a:buChar char="•"/>
            </a:pPr>
            <a:r>
              <a:rPr lang="en-ZA" sz="2400" dirty="0">
                <a:solidFill>
                  <a:srgbClr val="222222"/>
                </a:solidFill>
              </a:rPr>
              <a:t>Suthar and Singh (2015) observed that households are the main contributors to waste generation and Abdullahi and Lee, (2018), </a:t>
            </a:r>
            <a:r>
              <a:rPr lang="en-ZA" sz="2400" dirty="0" err="1">
                <a:solidFill>
                  <a:srgbClr val="222222"/>
                </a:solidFill>
              </a:rPr>
              <a:t>Nabegu</a:t>
            </a:r>
            <a:r>
              <a:rPr lang="en-ZA" sz="2400" dirty="0">
                <a:solidFill>
                  <a:srgbClr val="222222"/>
                </a:solidFill>
              </a:rPr>
              <a:t> (2010) and Henry, </a:t>
            </a:r>
            <a:r>
              <a:rPr lang="en-ZA" sz="2400" dirty="0" err="1">
                <a:solidFill>
                  <a:srgbClr val="222222"/>
                </a:solidFill>
              </a:rPr>
              <a:t>Yongsheng</a:t>
            </a:r>
            <a:r>
              <a:rPr lang="en-ZA" sz="2400" dirty="0">
                <a:solidFill>
                  <a:srgbClr val="222222"/>
                </a:solidFill>
              </a:rPr>
              <a:t> and Jun, (2006) established that there is a positive relationship between income levels and waste generation at the household level. </a:t>
            </a:r>
          </a:p>
          <a:p>
            <a:pPr marL="457200" lvl="3" indent="-457200" algn="just">
              <a:buClr>
                <a:srgbClr val="222222"/>
              </a:buClr>
              <a:buSzPts val="3600"/>
              <a:buFont typeface="Arial" panose="020B0604020202020204" pitchFamily="34" charset="0"/>
              <a:buChar char="•"/>
            </a:pPr>
            <a:endParaRPr lang="en-ZA" sz="2400" dirty="0">
              <a:solidFill>
                <a:srgbClr val="222222"/>
              </a:solidFill>
            </a:endParaRPr>
          </a:p>
          <a:p>
            <a:pPr marL="457200" lvl="3" indent="-457200" algn="just">
              <a:buClr>
                <a:srgbClr val="222222"/>
              </a:buClr>
              <a:buSzPts val="3600"/>
              <a:buFont typeface="Arial" panose="020B0604020202020204" pitchFamily="34" charset="0"/>
              <a:buChar char="•"/>
            </a:pPr>
            <a:r>
              <a:rPr lang="en-ZA" sz="2400" dirty="0">
                <a:solidFill>
                  <a:srgbClr val="222222"/>
                </a:solidFill>
              </a:rPr>
              <a:t>At the same time, people’s attitudes influence not only the characteristics of waste generation but also the sufficient demand for waste collection services.</a:t>
            </a:r>
          </a:p>
          <a:p>
            <a:pPr marL="457200" lvl="3" indent="-457200" algn="just">
              <a:buClr>
                <a:srgbClr val="222222"/>
              </a:buClr>
              <a:buSzPts val="3600"/>
              <a:buFont typeface="Arial" panose="020B0604020202020204" pitchFamily="34" charset="0"/>
              <a:buChar char="•"/>
            </a:pPr>
            <a:endParaRPr lang="en-ZA" sz="2400" dirty="0">
              <a:solidFill>
                <a:srgbClr val="222222"/>
              </a:solidFill>
            </a:endParaRPr>
          </a:p>
          <a:p>
            <a:pPr marL="457200" lvl="3" indent="-457200" algn="just">
              <a:buClr>
                <a:srgbClr val="222222"/>
              </a:buClr>
              <a:buSzPts val="3600"/>
              <a:buFont typeface="Arial" panose="020B0604020202020204" pitchFamily="34" charset="0"/>
              <a:buChar char="•"/>
            </a:pPr>
            <a:r>
              <a:rPr lang="en-ZA" sz="2400" dirty="0">
                <a:solidFill>
                  <a:srgbClr val="222222"/>
                </a:solidFill>
              </a:rPr>
              <a:t>Attitudes are positively influenced through awareness-building campaigns on the negative impacts of inadequate waste collection regarding public health and environmental conditions, plus the value of effective disposal.</a:t>
            </a:r>
            <a:endParaRPr lang="en-GB" sz="2400" dirty="0">
              <a:solidFill>
                <a:srgbClr val="222222"/>
              </a:solidFill>
            </a:endParaRPr>
          </a:p>
          <a:p>
            <a:pPr marL="457200" lvl="3" indent="-457200" algn="just">
              <a:buClr>
                <a:srgbClr val="222222"/>
              </a:buClr>
              <a:buSzPts val="3600"/>
              <a:buFont typeface="Arial" panose="020B0604020202020204" pitchFamily="34" charset="0"/>
              <a:buChar char="•"/>
            </a:pPr>
            <a:endParaRPr lang="en-GB" sz="2200" dirty="0">
              <a:solidFill>
                <a:srgbClr val="222222"/>
              </a:solidFill>
            </a:endParaRPr>
          </a:p>
        </p:txBody>
      </p:sp>
    </p:spTree>
    <p:extLst>
      <p:ext uri="{BB962C8B-B14F-4D97-AF65-F5344CB8AC3E}">
        <p14:creationId xmlns:p14="http://schemas.microsoft.com/office/powerpoint/2010/main" val="2308980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2"/>
          <p:cNvSpPr/>
          <p:nvPr/>
        </p:nvSpPr>
        <p:spPr>
          <a:xfrm>
            <a:off x="383252" y="329176"/>
            <a:ext cx="8251080" cy="5981686"/>
          </a:xfrm>
          <a:prstGeom prst="rect">
            <a:avLst/>
          </a:prstGeom>
          <a:noFill/>
          <a:ln>
            <a:noFill/>
          </a:ln>
        </p:spPr>
        <p:txBody>
          <a:bodyPr spcFirstLastPara="1" wrap="square" lIns="91425" tIns="45700" rIns="91425" bIns="45700" anchor="t" anchorCtr="0">
            <a:noAutofit/>
          </a:bodyPr>
          <a:lstStyle/>
          <a:p>
            <a:pPr algn="ctr"/>
            <a:r>
              <a:rPr lang="en-US" sz="3200" dirty="0">
                <a:solidFill>
                  <a:srgbClr val="222222"/>
                </a:solidFill>
                <a:latin typeface="Arial"/>
                <a:ea typeface="Arial"/>
                <a:cs typeface="Arial"/>
                <a:sym typeface="Arial"/>
              </a:rPr>
              <a:t> </a:t>
            </a:r>
            <a:r>
              <a:rPr lang="en-GB" sz="3200" dirty="0">
                <a:solidFill>
                  <a:schemeClr val="dk1"/>
                </a:solidFill>
                <a:latin typeface="Arial"/>
                <a:ea typeface="Arial"/>
                <a:cs typeface="Arial"/>
                <a:sym typeface="Arial"/>
              </a:rPr>
              <a:t>Recommendations and Conclusions </a:t>
            </a:r>
            <a:r>
              <a:rPr lang="en-GB" dirty="0">
                <a:solidFill>
                  <a:schemeClr val="dk1"/>
                </a:solidFill>
              </a:rPr>
              <a:t>.</a:t>
            </a:r>
            <a:endParaRPr lang="en-GB" sz="3200" dirty="0">
              <a:solidFill>
                <a:schemeClr val="dk1"/>
              </a:solidFill>
            </a:endParaRPr>
          </a:p>
        </p:txBody>
      </p:sp>
      <p:sp>
        <p:nvSpPr>
          <p:cNvPr id="2" name="Rectangle 1">
            <a:extLst>
              <a:ext uri="{FF2B5EF4-FFF2-40B4-BE49-F238E27FC236}">
                <a16:creationId xmlns:a16="http://schemas.microsoft.com/office/drawing/2014/main" id="{25CB8207-033A-48E4-8BAB-8FEAC89AF598}"/>
              </a:ext>
            </a:extLst>
          </p:cNvPr>
          <p:cNvSpPr/>
          <p:nvPr/>
        </p:nvSpPr>
        <p:spPr>
          <a:xfrm>
            <a:off x="509668" y="966787"/>
            <a:ext cx="8124664" cy="4862870"/>
          </a:xfrm>
          <a:prstGeom prst="rect">
            <a:avLst/>
          </a:prstGeom>
        </p:spPr>
        <p:txBody>
          <a:bodyPr wrap="square">
            <a:spAutoFit/>
          </a:bodyPr>
          <a:lstStyle/>
          <a:p>
            <a:pPr marL="457200" lvl="3" indent="-457200" algn="just">
              <a:buClr>
                <a:srgbClr val="222222"/>
              </a:buClr>
              <a:buSzPts val="3600"/>
              <a:buFont typeface="Arial" panose="020B0604020202020204" pitchFamily="34" charset="0"/>
              <a:buChar char="•"/>
            </a:pPr>
            <a:r>
              <a:rPr lang="en-ZA" sz="2400" dirty="0">
                <a:solidFill>
                  <a:srgbClr val="222222"/>
                </a:solidFill>
              </a:rPr>
              <a:t>campaigns should not only inform people of their responsibilities as waste generators but also of their rights as citizens to management waste services and the responsibility attached to it, such as waste separation.</a:t>
            </a:r>
          </a:p>
          <a:p>
            <a:pPr marL="457200" lvl="3" indent="-457200" algn="just">
              <a:buClr>
                <a:srgbClr val="222222"/>
              </a:buClr>
              <a:buSzPts val="3600"/>
              <a:buFont typeface="Arial" panose="020B0604020202020204" pitchFamily="34" charset="0"/>
              <a:buChar char="•"/>
            </a:pPr>
            <a:r>
              <a:rPr lang="en-ZA" sz="2400" dirty="0">
                <a:solidFill>
                  <a:srgbClr val="222222"/>
                </a:solidFill>
              </a:rPr>
              <a:t>Awareness-building measures should, therefore be coordinated with improvements in waste collection services, whether public or community managed. </a:t>
            </a:r>
          </a:p>
          <a:p>
            <a:pPr marL="457200" lvl="3" indent="-457200" algn="just">
              <a:buClr>
                <a:srgbClr val="222222"/>
              </a:buClr>
              <a:buSzPts val="3600"/>
              <a:buFont typeface="Arial" panose="020B0604020202020204" pitchFamily="34" charset="0"/>
              <a:buChar char="•"/>
            </a:pPr>
            <a:r>
              <a:rPr lang="en-ZA" sz="2400" dirty="0">
                <a:solidFill>
                  <a:srgbClr val="222222"/>
                </a:solidFill>
              </a:rPr>
              <a:t>Waste management programmes must be based on an understanding of the social and cultural characteristics of the communities.</a:t>
            </a:r>
            <a:endParaRPr lang="en-GB" sz="2400" dirty="0">
              <a:solidFill>
                <a:srgbClr val="222222"/>
              </a:solidFill>
            </a:endParaRPr>
          </a:p>
          <a:p>
            <a:pPr marL="457200" lvl="3" indent="-457200" algn="just">
              <a:buClr>
                <a:srgbClr val="222222"/>
              </a:buClr>
              <a:buSzPts val="3600"/>
              <a:buFont typeface="Arial" panose="020B0604020202020204" pitchFamily="34" charset="0"/>
              <a:buChar char="•"/>
            </a:pPr>
            <a:endParaRPr lang="en-ZA" sz="2400" dirty="0">
              <a:solidFill>
                <a:srgbClr val="222222"/>
              </a:solidFill>
            </a:endParaRPr>
          </a:p>
          <a:p>
            <a:pPr marL="457200" lvl="3" indent="-457200" algn="just">
              <a:buClr>
                <a:srgbClr val="222222"/>
              </a:buClr>
              <a:buSzPts val="3600"/>
              <a:buFont typeface="Arial" panose="020B0604020202020204" pitchFamily="34" charset="0"/>
              <a:buChar char="•"/>
            </a:pPr>
            <a:endParaRPr lang="en-GB" sz="2200" dirty="0">
              <a:solidFill>
                <a:srgbClr val="222222"/>
              </a:solidFill>
            </a:endParaRPr>
          </a:p>
        </p:txBody>
      </p:sp>
    </p:spTree>
    <p:extLst>
      <p:ext uri="{BB962C8B-B14F-4D97-AF65-F5344CB8AC3E}">
        <p14:creationId xmlns:p14="http://schemas.microsoft.com/office/powerpoint/2010/main" val="2484197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2"/>
          <p:cNvSpPr/>
          <p:nvPr/>
        </p:nvSpPr>
        <p:spPr>
          <a:xfrm>
            <a:off x="383252" y="329176"/>
            <a:ext cx="8251080" cy="5981686"/>
          </a:xfrm>
          <a:prstGeom prst="rect">
            <a:avLst/>
          </a:prstGeom>
          <a:noFill/>
          <a:ln>
            <a:noFill/>
          </a:ln>
        </p:spPr>
        <p:txBody>
          <a:bodyPr spcFirstLastPara="1" wrap="square" lIns="91425" tIns="45700" rIns="91425" bIns="45700" anchor="t" anchorCtr="0">
            <a:noAutofit/>
          </a:bodyPr>
          <a:lstStyle/>
          <a:p>
            <a:pPr algn="ctr"/>
            <a:r>
              <a:rPr lang="en-GB" dirty="0">
                <a:solidFill>
                  <a:schemeClr val="dk1"/>
                </a:solidFill>
              </a:rPr>
              <a:t>.</a:t>
            </a:r>
            <a:endParaRPr lang="en-GB" sz="3200" dirty="0">
              <a:solidFill>
                <a:schemeClr val="dk1"/>
              </a:solidFill>
            </a:endParaRPr>
          </a:p>
        </p:txBody>
      </p:sp>
      <p:sp>
        <p:nvSpPr>
          <p:cNvPr id="2" name="Rectangle 1">
            <a:extLst>
              <a:ext uri="{FF2B5EF4-FFF2-40B4-BE49-F238E27FC236}">
                <a16:creationId xmlns:a16="http://schemas.microsoft.com/office/drawing/2014/main" id="{25CB8207-033A-48E4-8BAB-8FEAC89AF598}"/>
              </a:ext>
            </a:extLst>
          </p:cNvPr>
          <p:cNvSpPr/>
          <p:nvPr/>
        </p:nvSpPr>
        <p:spPr>
          <a:xfrm>
            <a:off x="509668" y="1416491"/>
            <a:ext cx="8124664" cy="2677656"/>
          </a:xfrm>
          <a:prstGeom prst="rect">
            <a:avLst/>
          </a:prstGeom>
        </p:spPr>
        <p:txBody>
          <a:bodyPr wrap="square">
            <a:spAutoFit/>
          </a:bodyPr>
          <a:lstStyle/>
          <a:p>
            <a:pPr marL="457200" lvl="3" indent="-457200" algn="just">
              <a:buClr>
                <a:srgbClr val="222222"/>
              </a:buClr>
              <a:buSzPts val="3600"/>
              <a:buFont typeface="Arial" panose="020B0604020202020204" pitchFamily="34" charset="0"/>
              <a:buChar char="•"/>
            </a:pPr>
            <a:r>
              <a:rPr lang="en-ZA" sz="2400" dirty="0">
                <a:solidFill>
                  <a:srgbClr val="222222"/>
                </a:solidFill>
              </a:rPr>
              <a:t>Inconclusion solid waste is mostly generated in households, by positively  changing our attitudes toward waste separation in household level, our cities can be sustainable, safe and healthy.</a:t>
            </a:r>
          </a:p>
          <a:p>
            <a:pPr marL="457200" lvl="3" indent="-457200" algn="just">
              <a:buClr>
                <a:srgbClr val="222222"/>
              </a:buClr>
              <a:buSzPts val="3600"/>
              <a:buFont typeface="Arial" panose="020B0604020202020204" pitchFamily="34" charset="0"/>
              <a:buChar char="•"/>
            </a:pPr>
            <a:endParaRPr lang="en-ZA" sz="2400" dirty="0">
              <a:solidFill>
                <a:srgbClr val="222222"/>
              </a:solidFill>
            </a:endParaRPr>
          </a:p>
          <a:p>
            <a:pPr marL="457200" lvl="3" indent="-457200" algn="just">
              <a:buClr>
                <a:srgbClr val="222222"/>
              </a:buClr>
              <a:buSzPts val="3600"/>
              <a:buFont typeface="Arial" panose="020B0604020202020204" pitchFamily="34" charset="0"/>
              <a:buChar char="•"/>
            </a:pPr>
            <a:r>
              <a:rPr lang="en-GB" sz="2400" dirty="0">
                <a:solidFill>
                  <a:srgbClr val="222222"/>
                </a:solidFill>
              </a:rPr>
              <a:t>Heathy cities are possible, they are built by individuals, communities and nations.</a:t>
            </a:r>
          </a:p>
        </p:txBody>
      </p:sp>
    </p:spTree>
    <p:extLst>
      <p:ext uri="{BB962C8B-B14F-4D97-AF65-F5344CB8AC3E}">
        <p14:creationId xmlns:p14="http://schemas.microsoft.com/office/powerpoint/2010/main" val="3859706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63"/>
          <p:cNvSpPr/>
          <p:nvPr/>
        </p:nvSpPr>
        <p:spPr>
          <a:xfrm>
            <a:off x="0" y="0"/>
            <a:ext cx="9144000" cy="6920700"/>
          </a:xfrm>
          <a:prstGeom prst="rect">
            <a:avLst/>
          </a:prstGeom>
          <a:solidFill>
            <a:srgbClr val="FFB819"/>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6" name="Google Shape;331;p63">
            <a:extLst>
              <a:ext uri="{FF2B5EF4-FFF2-40B4-BE49-F238E27FC236}">
                <a16:creationId xmlns:a16="http://schemas.microsoft.com/office/drawing/2014/main" id="{2B9DA723-6C0F-4C9A-8E0C-3B5F3FDCD94C}"/>
              </a:ext>
            </a:extLst>
          </p:cNvPr>
          <p:cNvSpPr txBox="1"/>
          <p:nvPr/>
        </p:nvSpPr>
        <p:spPr>
          <a:xfrm>
            <a:off x="457200" y="404734"/>
            <a:ext cx="8229600" cy="5998222"/>
          </a:xfrm>
          <a:prstGeom prst="rect">
            <a:avLst/>
          </a:prstGeom>
          <a:noFill/>
          <a:ln>
            <a:noFill/>
          </a:ln>
        </p:spPr>
        <p:txBody>
          <a:bodyPr spcFirstLastPara="1" wrap="square" lIns="91425" tIns="45700" rIns="91425" bIns="45700" anchor="ctr" anchorCtr="0">
            <a:noAutofit/>
          </a:bodyPr>
          <a:lstStyle/>
          <a:p>
            <a:pPr marL="285750" indent="-285750">
              <a:lnSpc>
                <a:spcPct val="200000"/>
              </a:lnSpc>
              <a:buFont typeface="Arial" panose="020B0604020202020204" pitchFamily="34" charset="0"/>
              <a:buChar char="•"/>
            </a:pPr>
            <a:endParaRPr lang="en-GB" sz="900" dirty="0"/>
          </a:p>
          <a:p>
            <a:pPr marL="285750" indent="-285750">
              <a:lnSpc>
                <a:spcPct val="200000"/>
              </a:lnSpc>
              <a:buFont typeface="Arial" panose="020B0604020202020204" pitchFamily="34" charset="0"/>
              <a:buChar char="•"/>
            </a:pPr>
            <a:endParaRPr lang="en-GB" sz="900" dirty="0"/>
          </a:p>
          <a:p>
            <a:pPr>
              <a:lnSpc>
                <a:spcPct val="200000"/>
              </a:lnSpc>
            </a:pPr>
            <a:r>
              <a:rPr lang="en-GB" sz="900" b="1" u="sng" dirty="0" err="1"/>
              <a:t>BIbliography</a:t>
            </a:r>
            <a:endParaRPr lang="en-GB" sz="900" dirty="0"/>
          </a:p>
          <a:p>
            <a:pPr marL="449263" indent="-449263">
              <a:lnSpc>
                <a:spcPct val="200000"/>
              </a:lnSpc>
            </a:pPr>
            <a:r>
              <a:rPr lang="en-GB" sz="900" dirty="0"/>
              <a:t>Abdullahi, A.L. and Lee, A., 2018. Is the concept of waste universal? Handling building demolition by-products in the city of Kano, Nigeria. Journal of Construction Project Management and Innovation, 8(1), pp.1779-1788.</a:t>
            </a:r>
          </a:p>
          <a:p>
            <a:pPr marL="449263" indent="-449263">
              <a:lnSpc>
                <a:spcPct val="200000"/>
              </a:lnSpc>
            </a:pPr>
            <a:r>
              <a:rPr lang="en-GB" sz="900" dirty="0"/>
              <a:t>Henry, R.K., </a:t>
            </a:r>
            <a:r>
              <a:rPr lang="en-GB" sz="900" dirty="0" err="1"/>
              <a:t>Yongsheng</a:t>
            </a:r>
            <a:r>
              <a:rPr lang="en-GB" sz="900" dirty="0"/>
              <a:t>, Z. and Jun, D., 2006. Municipal solid waste management challenges in developing countries–Kenyan case study. Waste management, 26(1), pp.92-100.</a:t>
            </a:r>
          </a:p>
          <a:p>
            <a:pPr marL="449263" indent="-449263">
              <a:lnSpc>
                <a:spcPct val="200000"/>
              </a:lnSpc>
            </a:pPr>
            <a:r>
              <a:rPr lang="en-GB" sz="900" dirty="0" err="1"/>
              <a:t>Isugi</a:t>
            </a:r>
            <a:r>
              <a:rPr lang="en-GB" sz="900" dirty="0"/>
              <a:t>, J. and </a:t>
            </a:r>
            <a:r>
              <a:rPr lang="en-GB" sz="900" dirty="0" err="1"/>
              <a:t>Niu</a:t>
            </a:r>
            <a:r>
              <a:rPr lang="en-GB" sz="900" dirty="0"/>
              <a:t>, D., 2016. Research on Landfill and Composting Guidelines in Kigali City, Rwanda Based on China’s Experience. Proceedings of the International Chemical, Biological and Environmental Engineering (IPCBEE 2016), Toronto, ON, Canada, pp.62-68.</a:t>
            </a:r>
          </a:p>
          <a:p>
            <a:pPr marL="449263" indent="-449263">
              <a:lnSpc>
                <a:spcPct val="200000"/>
              </a:lnSpc>
            </a:pPr>
            <a:r>
              <a:rPr lang="en-GB" sz="900" dirty="0" err="1"/>
              <a:t>Mralaza</a:t>
            </a:r>
            <a:r>
              <a:rPr lang="en-GB" sz="900" dirty="0"/>
              <a:t>, P.D., 2012. Negative Impacts of Illegal Waste Dumping in Nelson Mandela Bay Municipality (Doctoral dissertation, Nelson Mandela Metropolitan University).</a:t>
            </a:r>
          </a:p>
          <a:p>
            <a:pPr marL="449263" indent="-449263">
              <a:lnSpc>
                <a:spcPct val="200000"/>
              </a:lnSpc>
            </a:pPr>
            <a:r>
              <a:rPr lang="en-GB" sz="900" dirty="0"/>
              <a:t>Royal </a:t>
            </a:r>
            <a:r>
              <a:rPr lang="en-GB" sz="900" dirty="0" err="1"/>
              <a:t>HaskoningDHV</a:t>
            </a:r>
            <a:r>
              <a:rPr lang="en-GB" sz="900" dirty="0"/>
              <a:t> Ltd, 2014. Municipal Solid Waste Diversion and Beneficiation Opportunities at Nelson Mandela Bay Metro Municipality – FINAL REPORT. Available online at http://www.rhdhv.co.za/media/2016%2004%2019/NMBMM%20Feasibility%20Study_30%20Nov%202014_FINAL%20(1).pdf</a:t>
            </a:r>
          </a:p>
          <a:p>
            <a:pPr marL="449263" indent="-449263">
              <a:lnSpc>
                <a:spcPct val="200000"/>
              </a:lnSpc>
            </a:pPr>
            <a:r>
              <a:rPr lang="en-GB" sz="900" dirty="0"/>
              <a:t>NMBM-IWMP., 2016. Nelson Mandela Bay Municipality Integrated Waste Management Plan 2016-2020. [Pdf] NMBM. Available At: http://www.nelsonmandelabay.gov.za/Documents.aspx?query=waste%20management (Accessed 03 March 2019).</a:t>
            </a:r>
          </a:p>
          <a:p>
            <a:pPr marL="449263" indent="-449263">
              <a:lnSpc>
                <a:spcPct val="200000"/>
              </a:lnSpc>
            </a:pPr>
            <a:r>
              <a:rPr lang="en-ZA" sz="900" dirty="0" err="1"/>
              <a:t>Agbola</a:t>
            </a:r>
            <a:r>
              <a:rPr lang="en-ZA" sz="900" dirty="0"/>
              <a:t>, T. and </a:t>
            </a:r>
            <a:r>
              <a:rPr lang="en-ZA" sz="900" dirty="0" err="1"/>
              <a:t>Kassim</a:t>
            </a:r>
            <a:r>
              <a:rPr lang="en-ZA" sz="900" dirty="0"/>
              <a:t>, F., 2007. Conceptual and theoretical issues in housing. </a:t>
            </a:r>
            <a:r>
              <a:rPr lang="en-ZA" sz="900" i="1" dirty="0"/>
              <a:t>Housing development and management: A book of readings</a:t>
            </a:r>
            <a:r>
              <a:rPr lang="en-ZA" sz="900" dirty="0"/>
              <a:t>, pp.15-69.</a:t>
            </a:r>
          </a:p>
          <a:p>
            <a:pPr marL="449263" indent="-449263">
              <a:lnSpc>
                <a:spcPct val="200000"/>
              </a:lnSpc>
            </a:pPr>
            <a:r>
              <a:rPr lang="en-ZA" sz="900" dirty="0" err="1"/>
              <a:t>Nabegu</a:t>
            </a:r>
            <a:r>
              <a:rPr lang="en-ZA" sz="900" dirty="0"/>
              <a:t>, A.B., 2010. An analysis of municipal solid waste in Kano metropolis, Nigeria. </a:t>
            </a:r>
            <a:r>
              <a:rPr lang="en-ZA" sz="900" i="1" dirty="0"/>
              <a:t>Journal of Human Ecology, </a:t>
            </a:r>
            <a:r>
              <a:rPr lang="en-ZA" sz="900" dirty="0"/>
              <a:t>31(2), pp.111-119.</a:t>
            </a:r>
            <a:endParaRPr lang="en-GB" sz="900" dirty="0"/>
          </a:p>
          <a:p>
            <a:pPr marL="449263" indent="-449263">
              <a:lnSpc>
                <a:spcPct val="200000"/>
              </a:lnSpc>
            </a:pPr>
            <a:r>
              <a:rPr lang="en-GB" sz="900" dirty="0"/>
              <a:t>Ranjith, K.A., 2012. Sustainable solid waste management in India, A thesis submitted to the Department of Earth and Environmental Engineering, in partial </a:t>
            </a:r>
            <a:r>
              <a:rPr lang="en-GB" sz="900" dirty="0" err="1"/>
              <a:t>fulfillment</a:t>
            </a:r>
            <a:r>
              <a:rPr lang="en-GB" sz="900" dirty="0"/>
              <a:t> of the requirement for the degree of MSc in Earth Resource Engineering, Fu Foundation School of Engineering and Applied Science, Columbia University. </a:t>
            </a:r>
          </a:p>
          <a:p>
            <a:pPr marL="449263" indent="-449263">
              <a:lnSpc>
                <a:spcPct val="200000"/>
              </a:lnSpc>
            </a:pPr>
            <a:r>
              <a:rPr lang="en-GB" sz="900" dirty="0"/>
              <a:t>Suthar, S. and Singh, P., 2015. Household solid waste generation and composition in different family size and socio-economic groups: A case study. </a:t>
            </a:r>
            <a:r>
              <a:rPr lang="en-GB" sz="900" i="1" dirty="0"/>
              <a:t>Sustainable Cities and Society</a:t>
            </a:r>
            <a:r>
              <a:rPr lang="en-GB" sz="900" dirty="0"/>
              <a:t>, </a:t>
            </a:r>
            <a:r>
              <a:rPr lang="en-GB" sz="900" i="1" dirty="0"/>
              <a:t>14</a:t>
            </a:r>
            <a:r>
              <a:rPr lang="en-GB" sz="900" dirty="0"/>
              <a:t>, pp.56-63.</a:t>
            </a:r>
          </a:p>
          <a:p>
            <a:pPr marL="449263" indent="-449263">
              <a:lnSpc>
                <a:spcPct val="200000"/>
              </a:lnSpc>
            </a:pPr>
            <a:r>
              <a:rPr lang="en-GB" sz="900" dirty="0"/>
              <a:t>Tai, J., Zhang, W., Che, Y. and Feng, D., 2011. Municipal solid waste source-separated collection in China: A comparative analysis. </a:t>
            </a:r>
            <a:r>
              <a:rPr lang="en-GB" sz="900" i="1" dirty="0"/>
              <a:t>Waste management</a:t>
            </a:r>
            <a:r>
              <a:rPr lang="en-GB" sz="900" dirty="0"/>
              <a:t>, </a:t>
            </a:r>
            <a:r>
              <a:rPr lang="en-GB" sz="900" i="1" dirty="0"/>
              <a:t>31</a:t>
            </a:r>
            <a:r>
              <a:rPr lang="en-GB" sz="900" dirty="0"/>
              <a:t>(8), pp.1673-1682.</a:t>
            </a:r>
            <a:endParaRPr lang="en-ZA" sz="900" dirty="0"/>
          </a:p>
          <a:p>
            <a:pPr marL="449263" indent="-449263">
              <a:lnSpc>
                <a:spcPct val="200000"/>
              </a:lnSpc>
            </a:pPr>
            <a:r>
              <a:rPr lang="en-GB" sz="900" dirty="0"/>
              <a:t>Zhu, D., </a:t>
            </a:r>
            <a:r>
              <a:rPr lang="en-GB" sz="900" dirty="0" err="1"/>
              <a:t>Asnani</a:t>
            </a:r>
            <a:r>
              <a:rPr lang="en-GB" sz="900" dirty="0"/>
              <a:t>, P.U., </a:t>
            </a:r>
            <a:r>
              <a:rPr lang="en-GB" sz="900" dirty="0" err="1"/>
              <a:t>Zurbrugg</a:t>
            </a:r>
            <a:r>
              <a:rPr lang="en-GB" sz="900" dirty="0"/>
              <a:t>, C., </a:t>
            </a:r>
            <a:r>
              <a:rPr lang="en-GB" sz="900" dirty="0" err="1"/>
              <a:t>Anapolsky</a:t>
            </a:r>
            <a:r>
              <a:rPr lang="en-GB" sz="900" dirty="0"/>
              <a:t>, S. and Mani, S.K., 2007. </a:t>
            </a:r>
            <a:r>
              <a:rPr lang="en-GB" sz="900" i="1" dirty="0"/>
              <a:t>Improving municipal solid waste management in India: A sourcebook for policymakers and practitioners</a:t>
            </a:r>
            <a:r>
              <a:rPr lang="en-GB" sz="900" dirty="0"/>
              <a:t>. The World Bank.</a:t>
            </a:r>
            <a:endParaRPr lang="en-ZA" sz="900" dirty="0"/>
          </a:p>
          <a:p>
            <a:pPr marL="449263" indent="-449263">
              <a:lnSpc>
                <a:spcPct val="200000"/>
              </a:lnSpc>
              <a:buFont typeface="Arial" panose="020B0604020202020204" pitchFamily="34" charset="0"/>
              <a:buChar char="•"/>
            </a:pPr>
            <a:r>
              <a:rPr lang="en-GB" sz="900" dirty="0"/>
              <a:t> </a:t>
            </a:r>
          </a:p>
        </p:txBody>
      </p:sp>
    </p:spTree>
  </p:cSld>
  <p:clrMapOvr>
    <a:masterClrMapping/>
  </p:clrMapOvr>
  <p:transition spd="slow">
    <p:pu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65"/>
          <p:cNvSpPr/>
          <p:nvPr/>
        </p:nvSpPr>
        <p:spPr>
          <a:xfrm>
            <a:off x="0" y="-1896"/>
            <a:ext cx="9144000" cy="6859895"/>
          </a:xfrm>
          <a:prstGeom prst="rect">
            <a:avLst/>
          </a:prstGeom>
          <a:solidFill>
            <a:srgbClr val="0B131C"/>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pic>
        <p:nvPicPr>
          <p:cNvPr id="343" name="Google Shape;343;p65"/>
          <p:cNvPicPr preferRelativeResize="0"/>
          <p:nvPr/>
        </p:nvPicPr>
        <p:blipFill rotWithShape="1">
          <a:blip r:embed="rId3">
            <a:alphaModFix/>
          </a:blip>
          <a:srcRect t="67292"/>
          <a:stretch/>
        </p:blipFill>
        <p:spPr>
          <a:xfrm>
            <a:off x="3877048" y="2892668"/>
            <a:ext cx="1377204" cy="277199"/>
          </a:xfrm>
          <a:prstGeom prst="rect">
            <a:avLst/>
          </a:prstGeom>
          <a:noFill/>
          <a:ln>
            <a:noFill/>
          </a:ln>
        </p:spPr>
      </p:pic>
      <p:sp>
        <p:nvSpPr>
          <p:cNvPr id="344" name="Google Shape;344;p65"/>
          <p:cNvSpPr txBox="1"/>
          <p:nvPr/>
        </p:nvSpPr>
        <p:spPr>
          <a:xfrm>
            <a:off x="3720444" y="4237224"/>
            <a:ext cx="1690412" cy="30329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FFB819"/>
              </a:buClr>
              <a:buSzPts val="900"/>
              <a:buFont typeface="Avenir"/>
              <a:buNone/>
            </a:pPr>
            <a:r>
              <a:rPr lang="en-US" sz="900" dirty="0">
                <a:solidFill>
                  <a:srgbClr val="FFB819"/>
                </a:solidFill>
                <a:latin typeface="Avenir"/>
                <a:ea typeface="Avenir"/>
                <a:cs typeface="Avenir"/>
                <a:sym typeface="Avenir"/>
              </a:rPr>
              <a:t>m</a:t>
            </a:r>
            <a:r>
              <a:rPr lang="en-US" sz="900" b="0" i="0" dirty="0">
                <a:solidFill>
                  <a:srgbClr val="FFB819"/>
                </a:solidFill>
                <a:latin typeface="Avenir"/>
                <a:ea typeface="Avenir"/>
                <a:cs typeface="Avenir"/>
                <a:sym typeface="Avenir"/>
              </a:rPr>
              <a:t>andela.ac.za</a:t>
            </a:r>
            <a:endParaRPr dirty="0"/>
          </a:p>
        </p:txBody>
      </p:sp>
      <p:pic>
        <p:nvPicPr>
          <p:cNvPr id="345" name="Google Shape;345;p65"/>
          <p:cNvPicPr preferRelativeResize="0"/>
          <p:nvPr/>
        </p:nvPicPr>
        <p:blipFill rotWithShape="1">
          <a:blip r:embed="rId4">
            <a:alphaModFix/>
          </a:blip>
          <a:srcRect/>
          <a:stretch/>
        </p:blipFill>
        <p:spPr>
          <a:xfrm>
            <a:off x="3720444" y="3926653"/>
            <a:ext cx="1690412" cy="207412"/>
          </a:xfrm>
          <a:prstGeom prst="rect">
            <a:avLst/>
          </a:prstGeom>
          <a:noFill/>
          <a:ln>
            <a:noFill/>
          </a:ln>
        </p:spPr>
      </p:pic>
      <p:pic>
        <p:nvPicPr>
          <p:cNvPr id="346" name="Google Shape;346;p65"/>
          <p:cNvPicPr preferRelativeResize="0"/>
          <p:nvPr/>
        </p:nvPicPr>
        <p:blipFill rotWithShape="1">
          <a:blip r:embed="rId5">
            <a:alphaModFix/>
          </a:blip>
          <a:srcRect/>
          <a:stretch/>
        </p:blipFill>
        <p:spPr>
          <a:xfrm>
            <a:off x="3948319" y="2227018"/>
            <a:ext cx="1247362" cy="665650"/>
          </a:xfrm>
          <a:prstGeom prst="rect">
            <a:avLst/>
          </a:prstGeom>
          <a:noFill/>
          <a:ln>
            <a:noFill/>
          </a:ln>
        </p:spPr>
      </p:pic>
    </p:spTree>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p8"/>
          <p:cNvSpPr txBox="1"/>
          <p:nvPr/>
        </p:nvSpPr>
        <p:spPr>
          <a:xfrm>
            <a:off x="351120" y="115997"/>
            <a:ext cx="8229600" cy="641400"/>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2220"/>
              <a:buFont typeface="Avenir"/>
              <a:buNone/>
              <a:tabLst/>
              <a:defRPr/>
            </a:pPr>
            <a:r>
              <a:rPr kumimoji="0" lang="en-US" sz="3600" b="0" i="0" u="none" strike="noStrike" kern="0" cap="none" spc="0" normalizeH="0" baseline="0" noProof="0" dirty="0">
                <a:ln>
                  <a:noFill/>
                </a:ln>
                <a:solidFill>
                  <a:srgbClr val="000000"/>
                </a:solidFill>
                <a:effectLst/>
                <a:uLnTx/>
                <a:uFillTx/>
                <a:latin typeface="Avenir"/>
                <a:ea typeface="Avenir"/>
                <a:cs typeface="Avenir"/>
                <a:sym typeface="Avenir"/>
              </a:rPr>
              <a:t> Table of contents</a:t>
            </a:r>
            <a:endParaRPr kumimoji="0" sz="2220" b="0" i="0" u="none" strike="noStrike" kern="0" cap="none" spc="0" normalizeH="0" baseline="0" noProof="0" dirty="0">
              <a:ln>
                <a:noFill/>
              </a:ln>
              <a:solidFill>
                <a:srgbClr val="000000"/>
              </a:solidFill>
              <a:effectLst/>
              <a:uLnTx/>
              <a:uFillTx/>
              <a:latin typeface="Avenir"/>
              <a:ea typeface="Avenir"/>
              <a:cs typeface="Avenir"/>
              <a:sym typeface="Avenir"/>
            </a:endParaRPr>
          </a:p>
        </p:txBody>
      </p:sp>
      <p:sp>
        <p:nvSpPr>
          <p:cNvPr id="34" name="Google Shape;34;p8"/>
          <p:cNvSpPr txBox="1"/>
          <p:nvPr/>
        </p:nvSpPr>
        <p:spPr>
          <a:xfrm>
            <a:off x="457200" y="1092815"/>
            <a:ext cx="8229600" cy="4903250"/>
          </a:xfrm>
          <a:prstGeom prst="rect">
            <a:avLst/>
          </a:prstGeom>
          <a:noFill/>
          <a:ln>
            <a:noFill/>
          </a:ln>
        </p:spPr>
        <p:txBody>
          <a:bodyPr spcFirstLastPara="1" wrap="square" lIns="91425" tIns="45700" rIns="91425" bIns="45700" anchor="t" anchorCtr="0">
            <a:noAutofit/>
          </a:bodyPr>
          <a:lstStyle/>
          <a:p>
            <a:pPr marL="342900" lvl="0" indent="-424180">
              <a:lnSpc>
                <a:spcPct val="90000"/>
              </a:lnSpc>
              <a:buClr>
                <a:srgbClr val="222222"/>
              </a:buClr>
              <a:buSzPts val="3500"/>
              <a:buFont typeface="Noto Sans Symbols"/>
              <a:buChar char="▪"/>
              <a:defRPr/>
            </a:pPr>
            <a:r>
              <a:rPr kumimoji="0" lang="en-ZA" sz="2400" b="0" i="0" u="none" strike="noStrike" kern="0" cap="none" spc="0" normalizeH="0" baseline="0" noProof="0" dirty="0">
                <a:ln>
                  <a:noFill/>
                </a:ln>
                <a:solidFill>
                  <a:schemeClr val="tx1"/>
                </a:solidFill>
                <a:effectLst/>
                <a:uLnTx/>
                <a:uFillTx/>
                <a:latin typeface="Arial"/>
                <a:ea typeface="Arial"/>
                <a:cs typeface="Arial"/>
                <a:sym typeface="Arial"/>
              </a:rPr>
              <a:t>Background to study</a:t>
            </a:r>
          </a:p>
          <a:p>
            <a:pPr marL="342900" lvl="0" indent="-424180">
              <a:lnSpc>
                <a:spcPct val="90000"/>
              </a:lnSpc>
              <a:buClr>
                <a:srgbClr val="222222"/>
              </a:buClr>
              <a:buSzPts val="3500"/>
              <a:buFont typeface="Noto Sans Symbols"/>
              <a:buChar char="▪"/>
              <a:defRPr/>
            </a:pPr>
            <a:r>
              <a:rPr lang="en-ZA" sz="2400" dirty="0">
                <a:solidFill>
                  <a:schemeClr val="tx1"/>
                </a:solidFill>
              </a:rPr>
              <a:t>Statement of problem</a:t>
            </a:r>
          </a:p>
          <a:p>
            <a:pPr marL="342900" lvl="0" indent="-424180">
              <a:lnSpc>
                <a:spcPct val="90000"/>
              </a:lnSpc>
              <a:buClr>
                <a:srgbClr val="222222"/>
              </a:buClr>
              <a:buSzPts val="3500"/>
              <a:buFont typeface="Noto Sans Symbols"/>
              <a:buChar char="▪"/>
              <a:defRPr/>
            </a:pPr>
            <a:r>
              <a:rPr lang="en-ZA" sz="2400" dirty="0">
                <a:solidFill>
                  <a:schemeClr val="tx1"/>
                </a:solidFill>
              </a:rPr>
              <a:t>Methodology</a:t>
            </a:r>
          </a:p>
          <a:p>
            <a:pPr marL="342900" lvl="0" indent="-424180">
              <a:lnSpc>
                <a:spcPct val="90000"/>
              </a:lnSpc>
              <a:buClr>
                <a:srgbClr val="222222"/>
              </a:buClr>
              <a:buSzPts val="3500"/>
              <a:buFont typeface="Noto Sans Symbols"/>
              <a:buChar char="▪"/>
              <a:defRPr/>
            </a:pPr>
            <a:r>
              <a:rPr kumimoji="0" lang="en-ZA" sz="2400" b="0" i="0" u="none" strike="noStrike" kern="0" cap="none" spc="0" normalizeH="0" baseline="0" noProof="0" dirty="0">
                <a:ln>
                  <a:noFill/>
                </a:ln>
                <a:solidFill>
                  <a:schemeClr val="tx1"/>
                </a:solidFill>
                <a:effectLst/>
                <a:uLnTx/>
                <a:uFillTx/>
                <a:latin typeface="Arial"/>
                <a:ea typeface="Arial"/>
                <a:cs typeface="Arial"/>
                <a:sym typeface="Arial"/>
              </a:rPr>
              <a:t>Summary of findings</a:t>
            </a:r>
          </a:p>
          <a:p>
            <a:pPr marL="342900" lvl="0" indent="-424180">
              <a:lnSpc>
                <a:spcPct val="90000"/>
              </a:lnSpc>
              <a:buClr>
                <a:srgbClr val="222222"/>
              </a:buClr>
              <a:buSzPts val="3500"/>
              <a:buFont typeface="Noto Sans Symbols"/>
              <a:buChar char="▪"/>
              <a:defRPr/>
            </a:pPr>
            <a:r>
              <a:rPr kumimoji="0" lang="en-ZA" sz="2400" b="0" i="0" u="none" strike="noStrike" kern="0" cap="none" spc="0" normalizeH="0" baseline="0" noProof="0" dirty="0">
                <a:ln>
                  <a:noFill/>
                </a:ln>
                <a:solidFill>
                  <a:schemeClr val="tx1"/>
                </a:solidFill>
                <a:effectLst/>
                <a:uLnTx/>
                <a:uFillTx/>
                <a:latin typeface="Arial"/>
                <a:ea typeface="Arial"/>
                <a:cs typeface="Arial"/>
                <a:sym typeface="Arial"/>
              </a:rPr>
              <a:t>Recommendations and </a:t>
            </a:r>
            <a:r>
              <a:rPr lang="en-ZA" sz="2400" dirty="0">
                <a:solidFill>
                  <a:schemeClr val="tx1"/>
                </a:solidFill>
              </a:rPr>
              <a:t>Conclusion</a:t>
            </a:r>
          </a:p>
          <a:p>
            <a:pPr marL="342900" lvl="0" indent="-424180">
              <a:lnSpc>
                <a:spcPct val="90000"/>
              </a:lnSpc>
              <a:buClr>
                <a:srgbClr val="222222"/>
              </a:buClr>
              <a:buSzPts val="3500"/>
              <a:buFont typeface="Noto Sans Symbols"/>
              <a:buChar char="▪"/>
              <a:defRPr/>
            </a:pPr>
            <a:endParaRPr kumimoji="0" lang="en-ZA" sz="3200" b="0" i="0" u="none" strike="noStrike" kern="0" cap="none" spc="0" normalizeH="0" baseline="0" noProof="0" dirty="0">
              <a:ln>
                <a:noFill/>
              </a:ln>
              <a:solidFill>
                <a:schemeClr val="tx1"/>
              </a:solidFill>
              <a:effectLst/>
              <a:uLnTx/>
              <a:uFillTx/>
              <a:latin typeface="Arial"/>
              <a:ea typeface="Arial"/>
              <a:cs typeface="Arial"/>
              <a:sym typeface="Arial"/>
            </a:endParaRPr>
          </a:p>
          <a:p>
            <a:pPr marL="342900" lvl="0" indent="-424180">
              <a:lnSpc>
                <a:spcPct val="90000"/>
              </a:lnSpc>
              <a:buClr>
                <a:srgbClr val="222222"/>
              </a:buClr>
              <a:buSzPts val="3500"/>
              <a:buFont typeface="Noto Sans Symbols"/>
              <a:buChar char="▪"/>
              <a:defRPr/>
            </a:pPr>
            <a:endParaRPr kumimoji="0" lang="en-ZA" sz="3200" b="0" i="0" u="none" strike="noStrike" kern="0" cap="none" spc="0" normalizeH="0" baseline="0" noProof="0" dirty="0">
              <a:ln>
                <a:noFill/>
              </a:ln>
              <a:solidFill>
                <a:schemeClr val="tx1"/>
              </a:solidFill>
              <a:effectLst/>
              <a:uLnTx/>
              <a:uFillTx/>
              <a:latin typeface="Arial"/>
              <a:ea typeface="Arial"/>
              <a:cs typeface="Arial"/>
              <a:sym typeface="Arial"/>
            </a:endParaRPr>
          </a:p>
          <a:p>
            <a:pPr marL="342900" lvl="0" indent="-424180">
              <a:lnSpc>
                <a:spcPct val="90000"/>
              </a:lnSpc>
              <a:buClr>
                <a:srgbClr val="222222"/>
              </a:buClr>
              <a:buSzPts val="3500"/>
              <a:buFont typeface="Noto Sans Symbols"/>
              <a:buChar char="▪"/>
              <a:defRPr/>
            </a:pPr>
            <a:endParaRPr kumimoji="0" sz="3200" b="0" i="0" u="none" strike="noStrike" kern="0" cap="none" spc="0" normalizeH="0" baseline="0" noProof="0" dirty="0">
              <a:ln>
                <a:noFill/>
              </a:ln>
              <a:solidFill>
                <a:schemeClr val="tx1"/>
              </a:solidFill>
              <a:effectLst/>
              <a:uLnTx/>
              <a:uFillTx/>
              <a:latin typeface="Arial"/>
              <a:ea typeface="Arial"/>
              <a:cs typeface="Arial"/>
              <a:sym typeface="Arial"/>
            </a:endParaRPr>
          </a:p>
          <a:p>
            <a:pPr marL="342900" marR="0" lvl="0" indent="0" algn="l" defTabSz="914400" rtl="0" eaLnBrk="1" fontAlgn="auto" latinLnBrk="0" hangingPunct="1">
              <a:lnSpc>
                <a:spcPct val="90000"/>
              </a:lnSpc>
              <a:spcBef>
                <a:spcPts val="0"/>
              </a:spcBef>
              <a:spcAft>
                <a:spcPts val="0"/>
              </a:spcAft>
              <a:buClr>
                <a:srgbClr val="000000"/>
              </a:buClr>
              <a:buSzTx/>
              <a:buFont typeface="Arial"/>
              <a:buNone/>
              <a:tabLst/>
              <a:defRPr/>
            </a:pPr>
            <a:endParaRPr kumimoji="0" sz="3200" b="0" i="0" u="none" strike="noStrike" kern="0" cap="none" spc="0" normalizeH="0" baseline="0" noProof="0" dirty="0">
              <a:ln>
                <a:noFill/>
              </a:ln>
              <a:solidFill>
                <a:schemeClr val="tx1"/>
              </a:solidFill>
              <a:effectLst/>
              <a:uLnTx/>
              <a:uFillTx/>
              <a:latin typeface="Arial"/>
              <a:cs typeface="Arial"/>
              <a:sym typeface="Arial"/>
            </a:endParaRPr>
          </a:p>
          <a:p>
            <a:pPr marL="342900" marR="0" lvl="0" indent="-201930" algn="l" defTabSz="914400" rtl="0" eaLnBrk="1" fontAlgn="auto" latinLnBrk="0" hangingPunct="1">
              <a:lnSpc>
                <a:spcPct val="90000"/>
              </a:lnSpc>
              <a:spcBef>
                <a:spcPts val="0"/>
              </a:spcBef>
              <a:spcAft>
                <a:spcPts val="0"/>
              </a:spcAft>
              <a:buClr>
                <a:srgbClr val="FFFFFF"/>
              </a:buClr>
              <a:buSzPts val="2220"/>
              <a:buFont typeface="Noto Sans Symbols"/>
              <a:buNone/>
              <a:tabLst/>
              <a:defRPr/>
            </a:pPr>
            <a:endParaRPr kumimoji="0" sz="2220" b="0" i="0" u="none" strike="noStrike" kern="0" cap="none" spc="0" normalizeH="0" baseline="0" noProof="0" dirty="0">
              <a:ln>
                <a:noFill/>
              </a:ln>
              <a:solidFill>
                <a:schemeClr val="tx1"/>
              </a:solidFill>
              <a:effectLst/>
              <a:uLnTx/>
              <a:uFillTx/>
              <a:latin typeface="Avenir"/>
              <a:ea typeface="Avenir"/>
              <a:cs typeface="Avenir"/>
              <a:sym typeface="Avenir"/>
            </a:endParaRPr>
          </a:p>
          <a:p>
            <a:pPr marL="0" marR="0" lvl="0" indent="0" algn="just" defTabSz="914400" rtl="0" eaLnBrk="1" fontAlgn="auto" latinLnBrk="0" hangingPunct="1">
              <a:lnSpc>
                <a:spcPct val="140000"/>
              </a:lnSpc>
              <a:spcBef>
                <a:spcPts val="0"/>
              </a:spcBef>
              <a:spcAft>
                <a:spcPts val="0"/>
              </a:spcAft>
              <a:buClr>
                <a:srgbClr val="FFFFFF"/>
              </a:buClr>
              <a:buSzPts val="1110"/>
              <a:buFont typeface="Avenir"/>
              <a:buNone/>
              <a:tabLst/>
              <a:defRPr/>
            </a:pPr>
            <a:endParaRPr kumimoji="0" sz="1110" b="0" i="0" u="none" strike="noStrike" kern="0" cap="none" spc="0" normalizeH="0" baseline="0" noProof="0" dirty="0">
              <a:ln>
                <a:noFill/>
              </a:ln>
              <a:solidFill>
                <a:schemeClr val="tx1"/>
              </a:solidFill>
              <a:effectLst/>
              <a:uLnTx/>
              <a:uFillTx/>
              <a:latin typeface="Avenir"/>
              <a:ea typeface="Avenir"/>
              <a:cs typeface="Avenir"/>
              <a:sym typeface="Avenir"/>
            </a:endParaRPr>
          </a:p>
          <a:p>
            <a:pPr marL="171450" marR="0" lvl="0" indent="-112712" algn="just" defTabSz="914400" rtl="0" eaLnBrk="1" fontAlgn="auto" latinLnBrk="0" hangingPunct="1">
              <a:lnSpc>
                <a:spcPct val="90000"/>
              </a:lnSpc>
              <a:spcBef>
                <a:spcPts val="0"/>
              </a:spcBef>
              <a:spcAft>
                <a:spcPts val="0"/>
              </a:spcAft>
              <a:buClr>
                <a:srgbClr val="FFFFFF"/>
              </a:buClr>
              <a:buSzPts val="925"/>
              <a:buFont typeface="Avenir"/>
              <a:buNone/>
              <a:tabLst/>
              <a:defRPr/>
            </a:pPr>
            <a:endParaRPr kumimoji="0" sz="925" b="0" i="0" u="none" strike="noStrike" kern="0" cap="none" spc="0" normalizeH="0" baseline="0" noProof="0" dirty="0">
              <a:ln>
                <a:noFill/>
              </a:ln>
              <a:solidFill>
                <a:schemeClr val="tx1"/>
              </a:solidFill>
              <a:effectLst/>
              <a:uLnTx/>
              <a:uFillTx/>
              <a:latin typeface="Avenir"/>
              <a:ea typeface="Avenir"/>
              <a:cs typeface="Avenir"/>
              <a:sym typeface="Avenir"/>
            </a:endParaRPr>
          </a:p>
          <a:p>
            <a:pPr marL="0" marR="0" lvl="0" indent="0" algn="just" defTabSz="914400" rtl="0" eaLnBrk="1" fontAlgn="auto" latinLnBrk="0" hangingPunct="1">
              <a:lnSpc>
                <a:spcPct val="190000"/>
              </a:lnSpc>
              <a:spcBef>
                <a:spcPts val="0"/>
              </a:spcBef>
              <a:spcAft>
                <a:spcPts val="0"/>
              </a:spcAft>
              <a:buClr>
                <a:srgbClr val="FFFFFF"/>
              </a:buClr>
              <a:buSzPts val="925"/>
              <a:buFont typeface="Avenir"/>
              <a:buNone/>
              <a:tabLst/>
              <a:defRPr/>
            </a:pPr>
            <a:endParaRPr kumimoji="0" sz="925" b="0" i="0" u="none" strike="noStrike" kern="0" cap="none" spc="0" normalizeH="0" baseline="0" noProof="0" dirty="0">
              <a:ln>
                <a:noFill/>
              </a:ln>
              <a:solidFill>
                <a:schemeClr val="tx1"/>
              </a:solidFill>
              <a:effectLst/>
              <a:uLnTx/>
              <a:uFillTx/>
              <a:latin typeface="Avenir"/>
              <a:ea typeface="Avenir"/>
              <a:cs typeface="Avenir"/>
              <a:sym typeface="Avenir"/>
            </a:endParaRPr>
          </a:p>
          <a:p>
            <a:pPr marL="0" marR="0" lvl="0" indent="0" algn="just" defTabSz="914400" rtl="0" eaLnBrk="1" fontAlgn="auto" latinLnBrk="0" hangingPunct="1">
              <a:lnSpc>
                <a:spcPct val="90000"/>
              </a:lnSpc>
              <a:spcBef>
                <a:spcPts val="0"/>
              </a:spcBef>
              <a:spcAft>
                <a:spcPts val="0"/>
              </a:spcAft>
              <a:buClr>
                <a:srgbClr val="FFFFFF"/>
              </a:buClr>
              <a:buSzPts val="1110"/>
              <a:buFont typeface="Avenir"/>
              <a:buNone/>
              <a:tabLst/>
              <a:defRPr/>
            </a:pPr>
            <a:endParaRPr kumimoji="0" sz="1110" b="0" i="0" u="none" strike="noStrike" kern="0" cap="none" spc="0" normalizeH="0" baseline="0" noProof="0" dirty="0">
              <a:ln>
                <a:noFill/>
              </a:ln>
              <a:solidFill>
                <a:schemeClr val="tx1"/>
              </a:solidFill>
              <a:effectLst/>
              <a:uLnTx/>
              <a:uFillTx/>
              <a:latin typeface="Avenir"/>
              <a:ea typeface="Avenir"/>
              <a:cs typeface="Avenir"/>
              <a:sym typeface="Avenir"/>
            </a:endParaRPr>
          </a:p>
        </p:txBody>
      </p:sp>
    </p:spTree>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p8"/>
          <p:cNvSpPr txBox="1"/>
          <p:nvPr/>
        </p:nvSpPr>
        <p:spPr>
          <a:xfrm>
            <a:off x="351120" y="115997"/>
            <a:ext cx="8229600" cy="641400"/>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2220"/>
              <a:buFont typeface="Avenir"/>
              <a:buNone/>
              <a:tabLst/>
              <a:defRPr/>
            </a:pPr>
            <a:r>
              <a:rPr kumimoji="0" lang="en-US" sz="3600" b="0" i="0" u="none" strike="noStrike" kern="0" cap="none" spc="0" normalizeH="0" baseline="0" noProof="0" dirty="0">
                <a:ln>
                  <a:noFill/>
                </a:ln>
                <a:solidFill>
                  <a:srgbClr val="000000"/>
                </a:solidFill>
                <a:effectLst/>
                <a:uLnTx/>
                <a:uFillTx/>
                <a:latin typeface="Avenir"/>
                <a:ea typeface="Avenir"/>
                <a:cs typeface="Avenir"/>
                <a:sym typeface="Avenir"/>
              </a:rPr>
              <a:t>Background to study</a:t>
            </a:r>
            <a:endParaRPr kumimoji="0" sz="2220" b="0" i="0" u="none" strike="noStrike" kern="0" cap="none" spc="0" normalizeH="0" baseline="0" noProof="0" dirty="0">
              <a:ln>
                <a:noFill/>
              </a:ln>
              <a:solidFill>
                <a:srgbClr val="000000"/>
              </a:solidFill>
              <a:effectLst/>
              <a:uLnTx/>
              <a:uFillTx/>
              <a:latin typeface="Avenir"/>
              <a:ea typeface="Avenir"/>
              <a:cs typeface="Avenir"/>
              <a:sym typeface="Avenir"/>
            </a:endParaRPr>
          </a:p>
        </p:txBody>
      </p:sp>
      <p:sp>
        <p:nvSpPr>
          <p:cNvPr id="34" name="Google Shape;34;p8"/>
          <p:cNvSpPr txBox="1"/>
          <p:nvPr/>
        </p:nvSpPr>
        <p:spPr>
          <a:xfrm>
            <a:off x="457200" y="757397"/>
            <a:ext cx="8229600" cy="4903250"/>
          </a:xfrm>
          <a:prstGeom prst="rect">
            <a:avLst/>
          </a:prstGeom>
          <a:noFill/>
          <a:ln>
            <a:noFill/>
          </a:ln>
        </p:spPr>
        <p:txBody>
          <a:bodyPr spcFirstLastPara="1" wrap="square" lIns="91425" tIns="45700" rIns="91425" bIns="45700" anchor="t" anchorCtr="0">
            <a:noAutofit/>
          </a:bodyPr>
          <a:lstStyle/>
          <a:p>
            <a:pPr marL="342900" lvl="0" indent="-424180" algn="just">
              <a:lnSpc>
                <a:spcPct val="90000"/>
              </a:lnSpc>
              <a:buClr>
                <a:srgbClr val="222222"/>
              </a:buClr>
              <a:buSzPts val="3500"/>
              <a:buFont typeface="Noto Sans Symbols"/>
              <a:buChar char="▪"/>
              <a:defRPr/>
            </a:pPr>
            <a:endParaRPr lang="en-US" sz="2400" dirty="0">
              <a:solidFill>
                <a:schemeClr val="tx1"/>
              </a:solidFill>
            </a:endParaRPr>
          </a:p>
          <a:p>
            <a:pPr marL="342900" lvl="0" indent="-424180" algn="just">
              <a:lnSpc>
                <a:spcPct val="90000"/>
              </a:lnSpc>
              <a:buClr>
                <a:srgbClr val="222222"/>
              </a:buClr>
              <a:buSzPts val="3500"/>
              <a:buFont typeface="Noto Sans Symbols"/>
              <a:buChar char="▪"/>
              <a:defRPr/>
            </a:pPr>
            <a:r>
              <a:rPr lang="en-ZA" sz="2400" dirty="0">
                <a:solidFill>
                  <a:schemeClr val="tx1"/>
                </a:solidFill>
              </a:rPr>
              <a:t>Cities are defined as a large group of houses, buildings with a centre where amusements can be found and where business goes on (UNHabitat,1996). Hence, cities are the result of range of investments of capitals, expertise and time by individuals, households, communities, NGO’s as well as by private investors and government agencies (</a:t>
            </a:r>
            <a:r>
              <a:rPr lang="en-ZA" sz="2400" dirty="0" err="1">
                <a:solidFill>
                  <a:schemeClr val="tx1"/>
                </a:solidFill>
              </a:rPr>
              <a:t>Agbola</a:t>
            </a:r>
            <a:r>
              <a:rPr lang="en-ZA" sz="2400" dirty="0">
                <a:solidFill>
                  <a:schemeClr val="tx1"/>
                </a:solidFill>
              </a:rPr>
              <a:t> and </a:t>
            </a:r>
            <a:r>
              <a:rPr lang="en-ZA" sz="2400" dirty="0" err="1">
                <a:solidFill>
                  <a:schemeClr val="tx1"/>
                </a:solidFill>
              </a:rPr>
              <a:t>Kassim</a:t>
            </a:r>
            <a:r>
              <a:rPr lang="en-ZA" sz="2400" dirty="0">
                <a:solidFill>
                  <a:schemeClr val="tx1"/>
                </a:solidFill>
              </a:rPr>
              <a:t>, 2007).</a:t>
            </a:r>
          </a:p>
          <a:p>
            <a:pPr marL="342900" indent="-424180" algn="just">
              <a:lnSpc>
                <a:spcPct val="90000"/>
              </a:lnSpc>
              <a:buClr>
                <a:srgbClr val="222222"/>
              </a:buClr>
              <a:buSzPts val="3500"/>
              <a:buFont typeface="Noto Sans Symbols"/>
              <a:buChar char="▪"/>
              <a:defRPr/>
            </a:pPr>
            <a:r>
              <a:rPr lang="en-ZA" sz="2400" dirty="0">
                <a:solidFill>
                  <a:schemeClr val="tx1"/>
                </a:solidFill>
              </a:rPr>
              <a:t>Healthy City is defined by World Health Organisation (WHO) as the state of complete physical, mental and social well-being and not merely the absence of uniformity. The definition was extended to include sense of well-being and security (</a:t>
            </a:r>
            <a:r>
              <a:rPr lang="en-ZA" sz="2400" dirty="0" err="1">
                <a:solidFill>
                  <a:schemeClr val="tx1"/>
                </a:solidFill>
              </a:rPr>
              <a:t>Agbola</a:t>
            </a:r>
            <a:r>
              <a:rPr lang="en-ZA" sz="2400" dirty="0">
                <a:solidFill>
                  <a:schemeClr val="tx1"/>
                </a:solidFill>
              </a:rPr>
              <a:t> and </a:t>
            </a:r>
            <a:r>
              <a:rPr lang="en-ZA" sz="2400" dirty="0" err="1">
                <a:solidFill>
                  <a:schemeClr val="tx1"/>
                </a:solidFill>
              </a:rPr>
              <a:t>Kassim</a:t>
            </a:r>
            <a:r>
              <a:rPr lang="en-ZA" sz="2400" dirty="0">
                <a:solidFill>
                  <a:schemeClr val="tx1"/>
                </a:solidFill>
              </a:rPr>
              <a:t>, 2007)</a:t>
            </a:r>
            <a:r>
              <a:rPr lang="en-US" sz="2400" dirty="0">
                <a:solidFill>
                  <a:schemeClr val="tx1"/>
                </a:solidFill>
              </a:rPr>
              <a:t>.</a:t>
            </a:r>
          </a:p>
          <a:p>
            <a:pPr marL="342900" lvl="0" indent="-424180" algn="just">
              <a:lnSpc>
                <a:spcPct val="90000"/>
              </a:lnSpc>
              <a:buClr>
                <a:srgbClr val="222222"/>
              </a:buClr>
              <a:buSzPts val="3500"/>
              <a:buFont typeface="Noto Sans Symbols"/>
              <a:buChar char="▪"/>
              <a:defRPr/>
            </a:pPr>
            <a:endParaRPr lang="en-ZA" sz="2400" dirty="0">
              <a:solidFill>
                <a:schemeClr val="tx1"/>
              </a:solidFill>
            </a:endParaRPr>
          </a:p>
          <a:p>
            <a:pPr marL="342900" lvl="0" indent="-424180">
              <a:lnSpc>
                <a:spcPct val="90000"/>
              </a:lnSpc>
              <a:buClr>
                <a:srgbClr val="222222"/>
              </a:buClr>
              <a:buSzPts val="3500"/>
              <a:buFont typeface="Noto Sans Symbols"/>
              <a:buChar char="▪"/>
              <a:defRPr/>
            </a:pPr>
            <a:endParaRPr kumimoji="0" sz="3200" b="0" i="0" u="none" strike="noStrike" kern="0" cap="none" spc="0" normalizeH="0" baseline="0" noProof="0" dirty="0">
              <a:ln>
                <a:noFill/>
              </a:ln>
              <a:solidFill>
                <a:schemeClr val="tx1"/>
              </a:solidFill>
              <a:effectLst/>
              <a:uLnTx/>
              <a:uFillTx/>
              <a:latin typeface="Arial"/>
              <a:ea typeface="Arial"/>
              <a:cs typeface="Arial"/>
              <a:sym typeface="Arial"/>
            </a:endParaRPr>
          </a:p>
          <a:p>
            <a:pPr marL="342900" marR="0" lvl="0" indent="0" algn="l" defTabSz="914400" rtl="0" eaLnBrk="1" fontAlgn="auto" latinLnBrk="0" hangingPunct="1">
              <a:lnSpc>
                <a:spcPct val="90000"/>
              </a:lnSpc>
              <a:spcBef>
                <a:spcPts val="0"/>
              </a:spcBef>
              <a:spcAft>
                <a:spcPts val="0"/>
              </a:spcAft>
              <a:buClr>
                <a:srgbClr val="000000"/>
              </a:buClr>
              <a:buSzTx/>
              <a:buFont typeface="Arial"/>
              <a:buNone/>
              <a:tabLst/>
              <a:defRPr/>
            </a:pPr>
            <a:endParaRPr kumimoji="0" sz="3200" b="0" i="0" u="none" strike="noStrike" kern="0" cap="none" spc="0" normalizeH="0" baseline="0" noProof="0" dirty="0">
              <a:ln>
                <a:noFill/>
              </a:ln>
              <a:solidFill>
                <a:schemeClr val="tx1"/>
              </a:solidFill>
              <a:effectLst/>
              <a:uLnTx/>
              <a:uFillTx/>
              <a:latin typeface="Arial"/>
              <a:cs typeface="Arial"/>
              <a:sym typeface="Arial"/>
            </a:endParaRPr>
          </a:p>
          <a:p>
            <a:pPr marL="342900" marR="0" lvl="0" indent="-201930" algn="l" defTabSz="914400" rtl="0" eaLnBrk="1" fontAlgn="auto" latinLnBrk="0" hangingPunct="1">
              <a:lnSpc>
                <a:spcPct val="90000"/>
              </a:lnSpc>
              <a:spcBef>
                <a:spcPts val="0"/>
              </a:spcBef>
              <a:spcAft>
                <a:spcPts val="0"/>
              </a:spcAft>
              <a:buClr>
                <a:srgbClr val="FFFFFF"/>
              </a:buClr>
              <a:buSzPts val="2220"/>
              <a:buFont typeface="Noto Sans Symbols"/>
              <a:buNone/>
              <a:tabLst/>
              <a:defRPr/>
            </a:pPr>
            <a:endParaRPr kumimoji="0" sz="2220" b="0" i="0" u="none" strike="noStrike" kern="0" cap="none" spc="0" normalizeH="0" baseline="0" noProof="0" dirty="0">
              <a:ln>
                <a:noFill/>
              </a:ln>
              <a:solidFill>
                <a:schemeClr val="tx1"/>
              </a:solidFill>
              <a:effectLst/>
              <a:uLnTx/>
              <a:uFillTx/>
              <a:latin typeface="Avenir"/>
              <a:ea typeface="Avenir"/>
              <a:cs typeface="Avenir"/>
              <a:sym typeface="Avenir"/>
            </a:endParaRPr>
          </a:p>
          <a:p>
            <a:pPr marL="0" marR="0" lvl="0" indent="0" algn="just" defTabSz="914400" rtl="0" eaLnBrk="1" fontAlgn="auto" latinLnBrk="0" hangingPunct="1">
              <a:lnSpc>
                <a:spcPct val="140000"/>
              </a:lnSpc>
              <a:spcBef>
                <a:spcPts val="0"/>
              </a:spcBef>
              <a:spcAft>
                <a:spcPts val="0"/>
              </a:spcAft>
              <a:buClr>
                <a:srgbClr val="FFFFFF"/>
              </a:buClr>
              <a:buSzPts val="1110"/>
              <a:buFont typeface="Avenir"/>
              <a:buNone/>
              <a:tabLst/>
              <a:defRPr/>
            </a:pPr>
            <a:endParaRPr kumimoji="0" sz="1110" b="0" i="0" u="none" strike="noStrike" kern="0" cap="none" spc="0" normalizeH="0" baseline="0" noProof="0" dirty="0">
              <a:ln>
                <a:noFill/>
              </a:ln>
              <a:solidFill>
                <a:schemeClr val="tx1"/>
              </a:solidFill>
              <a:effectLst/>
              <a:uLnTx/>
              <a:uFillTx/>
              <a:latin typeface="Avenir"/>
              <a:ea typeface="Avenir"/>
              <a:cs typeface="Avenir"/>
              <a:sym typeface="Avenir"/>
            </a:endParaRPr>
          </a:p>
          <a:p>
            <a:pPr marL="171450" marR="0" lvl="0" indent="-112712" algn="just" defTabSz="914400" rtl="0" eaLnBrk="1" fontAlgn="auto" latinLnBrk="0" hangingPunct="1">
              <a:lnSpc>
                <a:spcPct val="90000"/>
              </a:lnSpc>
              <a:spcBef>
                <a:spcPts val="0"/>
              </a:spcBef>
              <a:spcAft>
                <a:spcPts val="0"/>
              </a:spcAft>
              <a:buClr>
                <a:srgbClr val="FFFFFF"/>
              </a:buClr>
              <a:buSzPts val="925"/>
              <a:buFont typeface="Avenir"/>
              <a:buNone/>
              <a:tabLst/>
              <a:defRPr/>
            </a:pPr>
            <a:endParaRPr kumimoji="0" sz="925" b="0" i="0" u="none" strike="noStrike" kern="0" cap="none" spc="0" normalizeH="0" baseline="0" noProof="0" dirty="0">
              <a:ln>
                <a:noFill/>
              </a:ln>
              <a:solidFill>
                <a:schemeClr val="tx1"/>
              </a:solidFill>
              <a:effectLst/>
              <a:uLnTx/>
              <a:uFillTx/>
              <a:latin typeface="Avenir"/>
              <a:ea typeface="Avenir"/>
              <a:cs typeface="Avenir"/>
              <a:sym typeface="Avenir"/>
            </a:endParaRPr>
          </a:p>
          <a:p>
            <a:pPr marL="0" marR="0" lvl="0" indent="0" algn="just" defTabSz="914400" rtl="0" eaLnBrk="1" fontAlgn="auto" latinLnBrk="0" hangingPunct="1">
              <a:lnSpc>
                <a:spcPct val="190000"/>
              </a:lnSpc>
              <a:spcBef>
                <a:spcPts val="0"/>
              </a:spcBef>
              <a:spcAft>
                <a:spcPts val="0"/>
              </a:spcAft>
              <a:buClr>
                <a:srgbClr val="FFFFFF"/>
              </a:buClr>
              <a:buSzPts val="925"/>
              <a:buFont typeface="Avenir"/>
              <a:buNone/>
              <a:tabLst/>
              <a:defRPr/>
            </a:pPr>
            <a:endParaRPr kumimoji="0" sz="925" b="0" i="0" u="none" strike="noStrike" kern="0" cap="none" spc="0" normalizeH="0" baseline="0" noProof="0" dirty="0">
              <a:ln>
                <a:noFill/>
              </a:ln>
              <a:solidFill>
                <a:schemeClr val="tx1"/>
              </a:solidFill>
              <a:effectLst/>
              <a:uLnTx/>
              <a:uFillTx/>
              <a:latin typeface="Avenir"/>
              <a:ea typeface="Avenir"/>
              <a:cs typeface="Avenir"/>
              <a:sym typeface="Avenir"/>
            </a:endParaRPr>
          </a:p>
          <a:p>
            <a:pPr marL="0" marR="0" lvl="0" indent="0" algn="just" defTabSz="914400" rtl="0" eaLnBrk="1" fontAlgn="auto" latinLnBrk="0" hangingPunct="1">
              <a:lnSpc>
                <a:spcPct val="90000"/>
              </a:lnSpc>
              <a:spcBef>
                <a:spcPts val="0"/>
              </a:spcBef>
              <a:spcAft>
                <a:spcPts val="0"/>
              </a:spcAft>
              <a:buClr>
                <a:srgbClr val="FFFFFF"/>
              </a:buClr>
              <a:buSzPts val="1110"/>
              <a:buFont typeface="Avenir"/>
              <a:buNone/>
              <a:tabLst/>
              <a:defRPr/>
            </a:pPr>
            <a:endParaRPr kumimoji="0" sz="1110" b="0" i="0" u="none" strike="noStrike" kern="0" cap="none" spc="0" normalizeH="0" baseline="0" noProof="0" dirty="0">
              <a:ln>
                <a:noFill/>
              </a:ln>
              <a:solidFill>
                <a:schemeClr val="tx1"/>
              </a:solidFill>
              <a:effectLst/>
              <a:uLnTx/>
              <a:uFillTx/>
              <a:latin typeface="Avenir"/>
              <a:ea typeface="Avenir"/>
              <a:cs typeface="Avenir"/>
              <a:sym typeface="Avenir"/>
            </a:endParaRPr>
          </a:p>
        </p:txBody>
      </p:sp>
    </p:spTree>
    <p:extLst>
      <p:ext uri="{BB962C8B-B14F-4D97-AF65-F5344CB8AC3E}">
        <p14:creationId xmlns:p14="http://schemas.microsoft.com/office/powerpoint/2010/main" val="363707195"/>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10"/>
          <p:cNvSpPr txBox="1"/>
          <p:nvPr/>
        </p:nvSpPr>
        <p:spPr>
          <a:xfrm>
            <a:off x="457200" y="563647"/>
            <a:ext cx="8229600" cy="64136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2400"/>
              <a:buFont typeface="Avenir"/>
              <a:buNone/>
            </a:pPr>
            <a:endParaRPr sz="2400" b="1" i="1" u="none" strike="noStrike" cap="none" dirty="0">
              <a:solidFill>
                <a:schemeClr val="dk1"/>
              </a:solidFill>
              <a:latin typeface="Avenir"/>
              <a:ea typeface="Avenir"/>
              <a:cs typeface="Avenir"/>
              <a:sym typeface="Avenir"/>
            </a:endParaRPr>
          </a:p>
        </p:txBody>
      </p:sp>
      <p:sp>
        <p:nvSpPr>
          <p:cNvPr id="46" name="Google Shape;46;p10"/>
          <p:cNvSpPr txBox="1"/>
          <p:nvPr/>
        </p:nvSpPr>
        <p:spPr>
          <a:xfrm>
            <a:off x="288757" y="1011835"/>
            <a:ext cx="8686333" cy="4529724"/>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3200"/>
              <a:buFont typeface="Avenir"/>
              <a:buNone/>
            </a:pPr>
            <a:r>
              <a:rPr lang="en-US" sz="3200" b="0" i="0" u="none" strike="noStrike" cap="none" dirty="0">
                <a:solidFill>
                  <a:schemeClr val="dk1"/>
                </a:solidFill>
                <a:latin typeface="Avenir"/>
                <a:ea typeface="Avenir"/>
                <a:cs typeface="Avenir"/>
                <a:sym typeface="Avenir"/>
              </a:rPr>
              <a:t>.</a:t>
            </a:r>
            <a:endParaRPr dirty="0"/>
          </a:p>
        </p:txBody>
      </p:sp>
      <p:sp>
        <p:nvSpPr>
          <p:cNvPr id="47" name="Google Shape;47;p10"/>
          <p:cNvSpPr/>
          <p:nvPr/>
        </p:nvSpPr>
        <p:spPr>
          <a:xfrm>
            <a:off x="168909" y="1"/>
            <a:ext cx="8517891" cy="612855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lang="en-GB" sz="2700" dirty="0">
              <a:solidFill>
                <a:schemeClr val="dk1"/>
              </a:solidFill>
            </a:endParaRPr>
          </a:p>
          <a:p>
            <a:pPr lvl="0">
              <a:buClr>
                <a:schemeClr val="dk1"/>
              </a:buClr>
              <a:buSzPts val="3600"/>
            </a:pPr>
            <a:endParaRPr lang="en-US" sz="2700" dirty="0">
              <a:solidFill>
                <a:schemeClr val="dk1"/>
              </a:solidFill>
            </a:endParaRPr>
          </a:p>
          <a:p>
            <a:pPr marL="285750" indent="-361950" algn="just">
              <a:buClr>
                <a:schemeClr val="dk1"/>
              </a:buClr>
              <a:buSzPts val="3600"/>
              <a:buFont typeface="Noto Sans Symbols"/>
              <a:buChar char="▪"/>
            </a:pPr>
            <a:r>
              <a:rPr lang="en-ZA" sz="2400" dirty="0">
                <a:latin typeface="+mn-lt"/>
                <a:ea typeface="Times New Roman" panose="02020603050405020304" pitchFamily="18" charset="0"/>
              </a:rPr>
              <a:t>Failure of handling, storing, collection and disposal of wastes can be hazardous to the environment and public health. To achieve healthy living for the people in urban centres, safe and appropriate solid waste management is vital. Most municipalities struggle with waste management services as part of their constitutional responsibilities, between one to two-thirds of the solid waste generated is not collected (Zhu, </a:t>
            </a:r>
            <a:r>
              <a:rPr lang="en-ZA" sz="2400" dirty="0" err="1">
                <a:latin typeface="+mn-lt"/>
                <a:ea typeface="Times New Roman" panose="02020603050405020304" pitchFamily="18" charset="0"/>
              </a:rPr>
              <a:t>Asnani</a:t>
            </a:r>
            <a:r>
              <a:rPr lang="en-ZA" sz="2400" dirty="0">
                <a:latin typeface="+mn-lt"/>
                <a:ea typeface="Times New Roman" panose="02020603050405020304" pitchFamily="18" charset="0"/>
              </a:rPr>
              <a:t>, </a:t>
            </a:r>
            <a:r>
              <a:rPr lang="en-ZA" sz="2400" dirty="0" err="1">
                <a:latin typeface="+mn-lt"/>
                <a:ea typeface="Times New Roman" panose="02020603050405020304" pitchFamily="18" charset="0"/>
              </a:rPr>
              <a:t>Zurbrugg</a:t>
            </a:r>
            <a:r>
              <a:rPr lang="en-ZA" sz="2400" dirty="0">
                <a:latin typeface="+mn-lt"/>
                <a:ea typeface="Times New Roman" panose="02020603050405020304" pitchFamily="18" charset="0"/>
              </a:rPr>
              <a:t>, </a:t>
            </a:r>
            <a:r>
              <a:rPr lang="en-ZA" sz="2400" dirty="0" err="1">
                <a:latin typeface="+mn-lt"/>
                <a:ea typeface="Times New Roman" panose="02020603050405020304" pitchFamily="18" charset="0"/>
              </a:rPr>
              <a:t>Anapolsky</a:t>
            </a:r>
            <a:r>
              <a:rPr lang="en-ZA" sz="2400" dirty="0">
                <a:latin typeface="+mn-lt"/>
                <a:ea typeface="Times New Roman" panose="02020603050405020304" pitchFamily="18" charset="0"/>
              </a:rPr>
              <a:t> and Mani, 2007: 1).</a:t>
            </a:r>
          </a:p>
          <a:p>
            <a:pPr marL="285750" indent="-361950" algn="just">
              <a:buClr>
                <a:schemeClr val="dk1"/>
              </a:buClr>
              <a:buSzPts val="3600"/>
              <a:buFont typeface="Noto Sans Symbols"/>
              <a:buChar char="▪"/>
            </a:pPr>
            <a:endParaRPr lang="en-ZA" sz="2400" dirty="0">
              <a:latin typeface="+mn-lt"/>
              <a:ea typeface="Times New Roman" panose="02020603050405020304" pitchFamily="18" charset="0"/>
            </a:endParaRPr>
          </a:p>
          <a:p>
            <a:pPr marL="285750" indent="-361950" algn="just">
              <a:buClr>
                <a:schemeClr val="dk1"/>
              </a:buClr>
              <a:buSzPts val="3600"/>
              <a:buFont typeface="Noto Sans Symbols"/>
              <a:buChar char="▪"/>
            </a:pPr>
            <a:r>
              <a:rPr lang="en-ZA" sz="2400" dirty="0">
                <a:latin typeface="+mn-lt"/>
                <a:ea typeface="Times New Roman" panose="02020603050405020304" pitchFamily="18" charset="0"/>
              </a:rPr>
              <a:t>The uncollected waste are dumped on the streets, open plots and in drains, thereby contributing to breeding of insects, flooding and diseases (</a:t>
            </a:r>
            <a:r>
              <a:rPr lang="en-ZA" sz="2400" dirty="0" err="1">
                <a:latin typeface="+mn-lt"/>
                <a:ea typeface="Times New Roman" panose="02020603050405020304" pitchFamily="18" charset="0"/>
              </a:rPr>
              <a:t>Isugi</a:t>
            </a:r>
            <a:r>
              <a:rPr lang="en-ZA" sz="2400" dirty="0">
                <a:latin typeface="+mn-lt"/>
                <a:ea typeface="Times New Roman" panose="02020603050405020304" pitchFamily="18" charset="0"/>
              </a:rPr>
              <a:t> and </a:t>
            </a:r>
            <a:r>
              <a:rPr lang="en-ZA" sz="2400" dirty="0" err="1">
                <a:latin typeface="+mn-lt"/>
                <a:ea typeface="Times New Roman" panose="02020603050405020304" pitchFamily="18" charset="0"/>
              </a:rPr>
              <a:t>Niu</a:t>
            </a:r>
            <a:r>
              <a:rPr lang="en-ZA" sz="2400" dirty="0">
                <a:latin typeface="+mn-lt"/>
                <a:ea typeface="Times New Roman" panose="02020603050405020304" pitchFamily="18" charset="0"/>
              </a:rPr>
              <a:t>, 2016: 63). </a:t>
            </a:r>
          </a:p>
          <a:p>
            <a:pPr marL="285750" indent="-361950" algn="just">
              <a:buClr>
                <a:schemeClr val="dk1"/>
              </a:buClr>
              <a:buSzPts val="3600"/>
              <a:buFont typeface="Noto Sans Symbols"/>
              <a:buChar char="▪"/>
            </a:pPr>
            <a:endParaRPr lang="en-ZA" sz="2200" dirty="0">
              <a:latin typeface="+mj-lt"/>
              <a:ea typeface="Times New Roman" panose="02020603050405020304" pitchFamily="18" charset="0"/>
            </a:endParaRPr>
          </a:p>
          <a:p>
            <a:pPr marL="285750" indent="-361950">
              <a:buClr>
                <a:schemeClr val="dk1"/>
              </a:buClr>
              <a:buSzPts val="3600"/>
              <a:buFont typeface="Noto Sans Symbols"/>
              <a:buChar char="▪"/>
            </a:pPr>
            <a:endParaRPr lang="en-US" sz="2700" dirty="0">
              <a:solidFill>
                <a:schemeClr val="dk1"/>
              </a:solidFill>
            </a:endParaRPr>
          </a:p>
        </p:txBody>
      </p:sp>
      <p:sp>
        <p:nvSpPr>
          <p:cNvPr id="5" name="Google Shape;33;p8">
            <a:extLst>
              <a:ext uri="{FF2B5EF4-FFF2-40B4-BE49-F238E27FC236}">
                <a16:creationId xmlns:a16="http://schemas.microsoft.com/office/drawing/2014/main" id="{8E41E6D8-1250-4B2D-BDCA-68EC3B861CE5}"/>
              </a:ext>
            </a:extLst>
          </p:cNvPr>
          <p:cNvSpPr txBox="1"/>
          <p:nvPr/>
        </p:nvSpPr>
        <p:spPr>
          <a:xfrm>
            <a:off x="351120" y="115997"/>
            <a:ext cx="8229600" cy="641400"/>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2220"/>
              <a:buFont typeface="Avenir"/>
              <a:buNone/>
              <a:tabLst/>
              <a:defRPr/>
            </a:pPr>
            <a:r>
              <a:rPr kumimoji="0" lang="en-US" sz="3600" b="0" i="0" u="none" strike="noStrike" kern="0" cap="none" spc="0" normalizeH="0" baseline="0" noProof="0" dirty="0">
                <a:ln>
                  <a:noFill/>
                </a:ln>
                <a:solidFill>
                  <a:srgbClr val="000000"/>
                </a:solidFill>
                <a:effectLst/>
                <a:uLnTx/>
                <a:uFillTx/>
                <a:latin typeface="Avenir"/>
                <a:ea typeface="Avenir"/>
                <a:cs typeface="Avenir"/>
                <a:sym typeface="Avenir"/>
              </a:rPr>
              <a:t>Background to </a:t>
            </a:r>
            <a:r>
              <a:rPr kumimoji="0" lang="en-US" sz="3600" b="0" i="0" u="none" strike="noStrike" kern="0" cap="none" spc="0" normalizeH="0" baseline="0" noProof="0" dirty="0" err="1">
                <a:ln>
                  <a:noFill/>
                </a:ln>
                <a:solidFill>
                  <a:srgbClr val="000000"/>
                </a:solidFill>
                <a:effectLst/>
                <a:uLnTx/>
                <a:uFillTx/>
                <a:latin typeface="Avenir"/>
                <a:ea typeface="Avenir"/>
                <a:cs typeface="Avenir"/>
                <a:sym typeface="Avenir"/>
              </a:rPr>
              <a:t>study</a:t>
            </a:r>
            <a:r>
              <a:rPr kumimoji="0" lang="en-US" sz="2000" b="0" i="0" u="none" strike="noStrike" kern="0" cap="none" spc="0" normalizeH="0" baseline="0" noProof="0" dirty="0" err="1">
                <a:ln>
                  <a:noFill/>
                </a:ln>
                <a:solidFill>
                  <a:srgbClr val="000000"/>
                </a:solidFill>
                <a:effectLst/>
                <a:uLnTx/>
                <a:uFillTx/>
                <a:latin typeface="Avenir"/>
                <a:ea typeface="Avenir"/>
                <a:cs typeface="Avenir"/>
                <a:sym typeface="Avenir"/>
              </a:rPr>
              <a:t>contd</a:t>
            </a:r>
            <a:endParaRPr kumimoji="0" sz="2220" b="0" i="0" u="none" strike="noStrike" kern="0" cap="none" spc="0" normalizeH="0" baseline="0" noProof="0" dirty="0">
              <a:ln>
                <a:noFill/>
              </a:ln>
              <a:solidFill>
                <a:srgbClr val="000000"/>
              </a:solidFill>
              <a:effectLst/>
              <a:uLnTx/>
              <a:uFillTx/>
              <a:latin typeface="Avenir"/>
              <a:ea typeface="Avenir"/>
              <a:cs typeface="Avenir"/>
              <a:sym typeface="Avenir"/>
            </a:endParaRPr>
          </a:p>
        </p:txBody>
      </p:sp>
    </p:spTree>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10"/>
          <p:cNvSpPr txBox="1"/>
          <p:nvPr/>
        </p:nvSpPr>
        <p:spPr>
          <a:xfrm>
            <a:off x="457200" y="348009"/>
            <a:ext cx="8229600" cy="64136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2400"/>
              <a:buFont typeface="Avenir"/>
              <a:buNone/>
            </a:pPr>
            <a:endParaRPr sz="2400" b="1" i="1" u="none" strike="noStrike" cap="none" dirty="0">
              <a:solidFill>
                <a:schemeClr val="dk1"/>
              </a:solidFill>
              <a:latin typeface="Avenir"/>
              <a:ea typeface="Avenir"/>
              <a:cs typeface="Avenir"/>
              <a:sym typeface="Avenir"/>
            </a:endParaRPr>
          </a:p>
        </p:txBody>
      </p:sp>
      <p:sp>
        <p:nvSpPr>
          <p:cNvPr id="46" name="Google Shape;46;p10"/>
          <p:cNvSpPr txBox="1"/>
          <p:nvPr/>
        </p:nvSpPr>
        <p:spPr>
          <a:xfrm>
            <a:off x="313054" y="443753"/>
            <a:ext cx="8229600" cy="350968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3200"/>
              <a:buFont typeface="Avenir"/>
              <a:buNone/>
            </a:pPr>
            <a:r>
              <a:rPr lang="en-US" sz="3200" b="0" i="0" u="none" strike="noStrike" cap="none" dirty="0">
                <a:solidFill>
                  <a:schemeClr val="dk1"/>
                </a:solidFill>
                <a:latin typeface="Avenir"/>
                <a:ea typeface="Avenir"/>
                <a:cs typeface="Avenir"/>
                <a:sym typeface="Avenir"/>
              </a:rPr>
              <a:t>.</a:t>
            </a:r>
            <a:endParaRPr dirty="0"/>
          </a:p>
        </p:txBody>
      </p:sp>
      <p:sp>
        <p:nvSpPr>
          <p:cNvPr id="47" name="Google Shape;47;p10"/>
          <p:cNvSpPr/>
          <p:nvPr/>
        </p:nvSpPr>
        <p:spPr>
          <a:xfrm>
            <a:off x="182356" y="672353"/>
            <a:ext cx="8517891" cy="5173812"/>
          </a:xfrm>
          <a:prstGeom prst="rect">
            <a:avLst/>
          </a:prstGeom>
          <a:noFill/>
          <a:ln>
            <a:noFill/>
          </a:ln>
        </p:spPr>
        <p:txBody>
          <a:bodyPr spcFirstLastPara="1" wrap="square" lIns="91425" tIns="45700" rIns="91425" bIns="45700" anchor="t" anchorCtr="0">
            <a:noAutofit/>
          </a:bodyPr>
          <a:lstStyle/>
          <a:p>
            <a:pPr lvl="0">
              <a:buClr>
                <a:schemeClr val="dk1"/>
              </a:buClr>
              <a:buSzPts val="3600"/>
            </a:pPr>
            <a:endParaRPr lang="en-US" sz="2700" dirty="0">
              <a:solidFill>
                <a:schemeClr val="dk1"/>
              </a:solidFill>
            </a:endParaRPr>
          </a:p>
          <a:p>
            <a:pPr marL="285750" indent="-361950" algn="just">
              <a:buClr>
                <a:schemeClr val="dk1"/>
              </a:buClr>
              <a:buSzPts val="3600"/>
              <a:buFont typeface="Noto Sans Symbols"/>
              <a:buChar char="▪"/>
            </a:pPr>
            <a:r>
              <a:rPr lang="en-ZA" sz="2400" dirty="0">
                <a:solidFill>
                  <a:schemeClr val="tx1"/>
                </a:solidFill>
              </a:rPr>
              <a:t>In Nelson Mandela Bay Municipality, waste generation is increasing, while a sizeable portion of it is disposed improperly and resulting in adverse impacts on environment and health challenges. These challenges of solid waste disposal mostly affect low-income residential neighbourhoods (</a:t>
            </a:r>
            <a:r>
              <a:rPr lang="en-ZA" sz="2400" dirty="0" err="1">
                <a:solidFill>
                  <a:schemeClr val="tx1"/>
                </a:solidFill>
              </a:rPr>
              <a:t>Mralaza</a:t>
            </a:r>
            <a:r>
              <a:rPr lang="en-ZA" sz="2400" dirty="0">
                <a:solidFill>
                  <a:schemeClr val="tx1"/>
                </a:solidFill>
              </a:rPr>
              <a:t>, 2012).</a:t>
            </a:r>
          </a:p>
          <a:p>
            <a:pPr marL="285750" lvl="0" indent="-133350">
              <a:buClr>
                <a:schemeClr val="dk1"/>
              </a:buClr>
              <a:buSzPts val="2400"/>
            </a:pPr>
            <a:endParaRPr lang="en-ZA" sz="2700" dirty="0">
              <a:solidFill>
                <a:srgbClr val="222222"/>
              </a:solidFill>
            </a:endParaRPr>
          </a:p>
          <a:p>
            <a:pPr marL="285750" indent="-361950" algn="just">
              <a:buClr>
                <a:srgbClr val="222222"/>
              </a:buClr>
              <a:buSzPts val="3600"/>
              <a:buFont typeface="Noto Sans Symbols"/>
              <a:buChar char="▪"/>
            </a:pPr>
            <a:r>
              <a:rPr lang="en-ZA" sz="2400" dirty="0">
                <a:solidFill>
                  <a:schemeClr val="dk1"/>
                </a:solidFill>
              </a:rPr>
              <a:t>This paper aims examine the characteristics of waste in the urban areas by assessing the available data on the composition and sources of municipal waste in the different parts of NMBM  as well as it inherent dynamics to make recommendations for a healthy city.</a:t>
            </a:r>
          </a:p>
          <a:p>
            <a:pPr marL="285750" indent="-361950" algn="just">
              <a:buClr>
                <a:srgbClr val="222222"/>
              </a:buClr>
              <a:buSzPts val="3600"/>
              <a:buFont typeface="Noto Sans Symbols"/>
              <a:buChar char="▪"/>
            </a:pPr>
            <a:endParaRPr lang="en-ZA" sz="2400" dirty="0">
              <a:solidFill>
                <a:schemeClr val="dk1"/>
              </a:solidFill>
              <a:latin typeface="Calibri"/>
              <a:ea typeface="Calibri"/>
              <a:cs typeface="Calibri"/>
              <a:sym typeface="Calibri"/>
            </a:endParaRPr>
          </a:p>
          <a:p>
            <a:pPr marL="285750" indent="-361950" algn="just">
              <a:buClr>
                <a:schemeClr val="dk1"/>
              </a:buClr>
              <a:buSzPts val="3600"/>
              <a:buFont typeface="Noto Sans Symbols"/>
              <a:buChar char="▪"/>
            </a:pPr>
            <a:endParaRPr lang="en-ZA" sz="2400" dirty="0">
              <a:solidFill>
                <a:schemeClr val="tx1"/>
              </a:solidFill>
            </a:endParaRPr>
          </a:p>
          <a:p>
            <a:pPr marL="285750" indent="-361950" algn="just">
              <a:buClr>
                <a:schemeClr val="dk1"/>
              </a:buClr>
              <a:buSzPts val="3600"/>
              <a:buFont typeface="Noto Sans Symbols"/>
              <a:buChar char="▪"/>
            </a:pPr>
            <a:endParaRPr lang="en-US" sz="2200" dirty="0">
              <a:solidFill>
                <a:schemeClr val="tx1"/>
              </a:solidFill>
            </a:endParaRPr>
          </a:p>
          <a:p>
            <a:pPr lvl="0">
              <a:buClr>
                <a:schemeClr val="dk1"/>
              </a:buClr>
              <a:buSzPts val="2400"/>
            </a:pPr>
            <a:endParaRPr lang="en-US" sz="2700" dirty="0">
              <a:solidFill>
                <a:schemeClr val="dk1"/>
              </a:solidFill>
            </a:endParaRPr>
          </a:p>
        </p:txBody>
      </p:sp>
      <p:sp>
        <p:nvSpPr>
          <p:cNvPr id="5" name="Google Shape;33;p8">
            <a:extLst>
              <a:ext uri="{FF2B5EF4-FFF2-40B4-BE49-F238E27FC236}">
                <a16:creationId xmlns:a16="http://schemas.microsoft.com/office/drawing/2014/main" id="{769F643D-3A4C-431A-8BAE-F02F44515EFE}"/>
              </a:ext>
            </a:extLst>
          </p:cNvPr>
          <p:cNvSpPr txBox="1"/>
          <p:nvPr/>
        </p:nvSpPr>
        <p:spPr>
          <a:xfrm>
            <a:off x="351120" y="115997"/>
            <a:ext cx="8229600" cy="641400"/>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2220"/>
              <a:buFont typeface="Avenir"/>
              <a:buNone/>
              <a:tabLst/>
              <a:defRPr/>
            </a:pPr>
            <a:r>
              <a:rPr kumimoji="0" lang="en-US" sz="3600" b="0" i="0" u="none" strike="noStrike" kern="0" cap="none" spc="0" normalizeH="0" baseline="0" noProof="0" dirty="0">
                <a:ln>
                  <a:noFill/>
                </a:ln>
                <a:solidFill>
                  <a:srgbClr val="000000"/>
                </a:solidFill>
                <a:effectLst/>
                <a:uLnTx/>
                <a:uFillTx/>
                <a:latin typeface="Avenir"/>
                <a:ea typeface="Avenir"/>
                <a:cs typeface="Avenir"/>
                <a:sym typeface="Avenir"/>
              </a:rPr>
              <a:t>Background to </a:t>
            </a:r>
            <a:r>
              <a:rPr kumimoji="0" lang="en-US" sz="3600" b="0" i="0" u="none" strike="noStrike" kern="0" cap="none" spc="0" normalizeH="0" baseline="0" noProof="0" dirty="0" err="1">
                <a:ln>
                  <a:noFill/>
                </a:ln>
                <a:solidFill>
                  <a:srgbClr val="000000"/>
                </a:solidFill>
                <a:effectLst/>
                <a:uLnTx/>
                <a:uFillTx/>
                <a:latin typeface="Avenir"/>
                <a:ea typeface="Avenir"/>
                <a:cs typeface="Avenir"/>
                <a:sym typeface="Avenir"/>
              </a:rPr>
              <a:t>study</a:t>
            </a:r>
            <a:r>
              <a:rPr kumimoji="0" lang="en-US" sz="2000" b="0" i="0" u="none" strike="noStrike" kern="0" cap="none" spc="0" normalizeH="0" baseline="0" noProof="0" dirty="0" err="1">
                <a:ln>
                  <a:noFill/>
                </a:ln>
                <a:solidFill>
                  <a:srgbClr val="000000"/>
                </a:solidFill>
                <a:effectLst/>
                <a:uLnTx/>
                <a:uFillTx/>
                <a:latin typeface="Avenir"/>
                <a:ea typeface="Avenir"/>
                <a:cs typeface="Avenir"/>
                <a:sym typeface="Avenir"/>
              </a:rPr>
              <a:t>contd</a:t>
            </a:r>
            <a:endParaRPr kumimoji="0" sz="2220" b="0" i="0" u="none" strike="noStrike" kern="0" cap="none" spc="0" normalizeH="0" baseline="0" noProof="0" dirty="0">
              <a:ln>
                <a:noFill/>
              </a:ln>
              <a:solidFill>
                <a:srgbClr val="000000"/>
              </a:solidFill>
              <a:effectLst/>
              <a:uLnTx/>
              <a:uFillTx/>
              <a:latin typeface="Avenir"/>
              <a:ea typeface="Avenir"/>
              <a:cs typeface="Avenir"/>
              <a:sym typeface="Avenir"/>
            </a:endParaRPr>
          </a:p>
        </p:txBody>
      </p:sp>
    </p:spTree>
    <p:extLst>
      <p:ext uri="{BB962C8B-B14F-4D97-AF65-F5344CB8AC3E}">
        <p14:creationId xmlns:p14="http://schemas.microsoft.com/office/powerpoint/2010/main" val="2100979423"/>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2"/>
          <p:cNvSpPr/>
          <p:nvPr/>
        </p:nvSpPr>
        <p:spPr>
          <a:xfrm>
            <a:off x="383254" y="164281"/>
            <a:ext cx="7671900" cy="5741844"/>
          </a:xfrm>
          <a:prstGeom prst="rect">
            <a:avLst/>
          </a:prstGeom>
          <a:noFill/>
          <a:ln>
            <a:noFill/>
          </a:ln>
        </p:spPr>
        <p:txBody>
          <a:bodyPr spcFirstLastPara="1" wrap="square" lIns="91425" tIns="45700" rIns="91425" bIns="45700" anchor="t" anchorCtr="0">
            <a:noAutofit/>
          </a:bodyPr>
          <a:lstStyle/>
          <a:p>
            <a:pPr algn="ctr"/>
            <a:r>
              <a:rPr lang="en-US" sz="4000" dirty="0">
                <a:solidFill>
                  <a:srgbClr val="222222"/>
                </a:solidFill>
                <a:latin typeface="Arial"/>
                <a:ea typeface="Arial"/>
                <a:cs typeface="Arial"/>
                <a:sym typeface="Arial"/>
              </a:rPr>
              <a:t> </a:t>
            </a:r>
            <a:r>
              <a:rPr lang="en-US" sz="4000" dirty="0">
                <a:solidFill>
                  <a:schemeClr val="dk1"/>
                </a:solidFill>
                <a:latin typeface="Arial"/>
                <a:ea typeface="Arial"/>
                <a:cs typeface="Arial"/>
                <a:sym typeface="Arial"/>
              </a:rPr>
              <a:t>Statement of problem</a:t>
            </a:r>
            <a:endParaRPr lang="en-US" sz="4000" dirty="0">
              <a:solidFill>
                <a:schemeClr val="dk1"/>
              </a:solidFill>
            </a:endParaRPr>
          </a:p>
          <a:p>
            <a:pPr marL="285750" marR="0" lvl="0" indent="-133350" algn="l" rtl="0">
              <a:spcBef>
                <a:spcPts val="0"/>
              </a:spcBef>
              <a:spcAft>
                <a:spcPts val="0"/>
              </a:spcAft>
              <a:buClr>
                <a:schemeClr val="dk1"/>
              </a:buClr>
              <a:buSzPts val="2400"/>
              <a:buFont typeface="Noto Sans Symbols"/>
              <a:buNone/>
            </a:pPr>
            <a:endParaRPr sz="2700" dirty="0">
              <a:solidFill>
                <a:srgbClr val="222222"/>
              </a:solidFill>
              <a:latin typeface="Arial"/>
              <a:ea typeface="Arial"/>
              <a:cs typeface="Arial"/>
              <a:sym typeface="Arial"/>
            </a:endParaRPr>
          </a:p>
          <a:p>
            <a:pPr marL="285750" indent="-361950" algn="just">
              <a:buClr>
                <a:srgbClr val="222222"/>
              </a:buClr>
              <a:buSzPts val="3600"/>
              <a:buFont typeface="Noto Sans Symbols"/>
              <a:buChar char="▪"/>
            </a:pPr>
            <a:r>
              <a:rPr lang="en-GB" sz="2400" dirty="0">
                <a:solidFill>
                  <a:srgbClr val="222222"/>
                </a:solidFill>
              </a:rPr>
              <a:t>Solid waste is not properly handled in urban areas. </a:t>
            </a:r>
            <a:endParaRPr sz="2400" dirty="0"/>
          </a:p>
          <a:p>
            <a:pPr marL="285750" marR="0" lvl="0" indent="-133350" algn="l" rtl="0">
              <a:spcBef>
                <a:spcPts val="0"/>
              </a:spcBef>
              <a:spcAft>
                <a:spcPts val="0"/>
              </a:spcAft>
              <a:buClr>
                <a:schemeClr val="dk1"/>
              </a:buClr>
              <a:buSzPts val="2400"/>
              <a:buFont typeface="Noto Sans Symbols"/>
              <a:buNone/>
            </a:pPr>
            <a:endParaRPr sz="2600" dirty="0">
              <a:solidFill>
                <a:srgbClr val="222222"/>
              </a:solidFill>
              <a:latin typeface="Arial"/>
              <a:ea typeface="Arial"/>
              <a:cs typeface="Arial"/>
              <a:sym typeface="Arial"/>
            </a:endParaRPr>
          </a:p>
          <a:p>
            <a:pPr marL="285750" marR="0" lvl="0" indent="0" algn="l" rtl="0">
              <a:spcBef>
                <a:spcPts val="0"/>
              </a:spcBef>
              <a:spcAft>
                <a:spcPts val="0"/>
              </a:spcAft>
              <a:buNone/>
            </a:pPr>
            <a:endParaRPr sz="2400" dirty="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2"/>
          <p:cNvSpPr/>
          <p:nvPr/>
        </p:nvSpPr>
        <p:spPr>
          <a:xfrm>
            <a:off x="383254" y="164281"/>
            <a:ext cx="8251080" cy="5981686"/>
          </a:xfrm>
          <a:prstGeom prst="rect">
            <a:avLst/>
          </a:prstGeom>
          <a:noFill/>
          <a:ln>
            <a:noFill/>
          </a:ln>
        </p:spPr>
        <p:txBody>
          <a:bodyPr spcFirstLastPara="1" wrap="square" lIns="91425" tIns="45700" rIns="91425" bIns="45700" anchor="t" anchorCtr="0">
            <a:noAutofit/>
          </a:bodyPr>
          <a:lstStyle/>
          <a:p>
            <a:pPr algn="ctr"/>
            <a:r>
              <a:rPr lang="en-US" sz="4000" dirty="0">
                <a:solidFill>
                  <a:srgbClr val="222222"/>
                </a:solidFill>
                <a:latin typeface="Arial"/>
                <a:ea typeface="Arial"/>
                <a:cs typeface="Arial"/>
                <a:sym typeface="Arial"/>
              </a:rPr>
              <a:t> </a:t>
            </a:r>
            <a:r>
              <a:rPr lang="en-GB" sz="3200" dirty="0">
                <a:solidFill>
                  <a:schemeClr val="dk1"/>
                </a:solidFill>
                <a:latin typeface="Arial"/>
                <a:ea typeface="Arial"/>
                <a:cs typeface="Arial"/>
                <a:sym typeface="Arial"/>
              </a:rPr>
              <a:t>Methodology</a:t>
            </a:r>
            <a:endParaRPr lang="en-US" sz="3200" dirty="0">
              <a:solidFill>
                <a:schemeClr val="dk1"/>
              </a:solidFill>
            </a:endParaRPr>
          </a:p>
          <a:p>
            <a:pPr marL="285750" marR="0" lvl="0" indent="-133350" algn="l" rtl="0">
              <a:spcBef>
                <a:spcPts val="0"/>
              </a:spcBef>
              <a:spcAft>
                <a:spcPts val="0"/>
              </a:spcAft>
              <a:buClr>
                <a:schemeClr val="dk1"/>
              </a:buClr>
              <a:buSzPts val="2400"/>
              <a:buFont typeface="Noto Sans Symbols"/>
              <a:buNone/>
            </a:pPr>
            <a:endParaRPr sz="2700" dirty="0">
              <a:solidFill>
                <a:srgbClr val="222222"/>
              </a:solidFill>
              <a:latin typeface="Arial"/>
              <a:ea typeface="Arial"/>
              <a:cs typeface="Arial"/>
              <a:sym typeface="Arial"/>
            </a:endParaRPr>
          </a:p>
          <a:p>
            <a:pPr marL="285750" indent="-361950" algn="just">
              <a:buClr>
                <a:srgbClr val="222222"/>
              </a:buClr>
              <a:buSzPts val="3600"/>
              <a:buFont typeface="Noto Sans Symbols"/>
              <a:buChar char="▪"/>
            </a:pPr>
            <a:r>
              <a:rPr lang="en-ZA" sz="2400" dirty="0">
                <a:solidFill>
                  <a:srgbClr val="222222"/>
                </a:solidFill>
              </a:rPr>
              <a:t>The study involves a desk study in which documents and records relating to municipal solid waste management in NMBM were studied to obtain background information as well as data on existing municipal solid waste management in the city.</a:t>
            </a:r>
            <a:endParaRPr lang="en-GB" sz="2400" dirty="0">
              <a:solidFill>
                <a:srgbClr val="222222"/>
              </a:solidFill>
            </a:endParaRPr>
          </a:p>
          <a:p>
            <a:pPr marL="285750" indent="-361950" algn="just">
              <a:buClr>
                <a:srgbClr val="222222"/>
              </a:buClr>
              <a:buSzPts val="3600"/>
              <a:buFont typeface="Noto Sans Symbols"/>
              <a:buChar char="▪"/>
            </a:pPr>
            <a:endParaRPr lang="en-GB" sz="2600" dirty="0">
              <a:solidFill>
                <a:srgbClr val="222222"/>
              </a:solidFill>
            </a:endParaRPr>
          </a:p>
          <a:p>
            <a:pPr marL="285750" marR="0" lvl="0" indent="0" algn="l" rtl="0">
              <a:spcBef>
                <a:spcPts val="0"/>
              </a:spcBef>
              <a:spcAft>
                <a:spcPts val="0"/>
              </a:spcAft>
              <a:buNone/>
            </a:pPr>
            <a:endParaRPr sz="24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69367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FD19840-7C3F-40EC-9A70-8B78F46EA9C6}"/>
              </a:ext>
            </a:extLst>
          </p:cNvPr>
          <p:cNvGraphicFramePr>
            <a:graphicFrameLocks noGrp="1"/>
          </p:cNvGraphicFramePr>
          <p:nvPr>
            <p:extLst>
              <p:ext uri="{D42A27DB-BD31-4B8C-83A1-F6EECF244321}">
                <p14:modId xmlns:p14="http://schemas.microsoft.com/office/powerpoint/2010/main" val="742248872"/>
              </p:ext>
            </p:extLst>
          </p:nvPr>
        </p:nvGraphicFramePr>
        <p:xfrm>
          <a:off x="921434" y="1107380"/>
          <a:ext cx="7301131" cy="4568689"/>
        </p:xfrm>
        <a:graphic>
          <a:graphicData uri="http://schemas.openxmlformats.org/drawingml/2006/table">
            <a:tbl>
              <a:tblPr firstRow="1" firstCol="1" bandRow="1"/>
              <a:tblGrid>
                <a:gridCol w="2854718">
                  <a:extLst>
                    <a:ext uri="{9D8B030D-6E8A-4147-A177-3AD203B41FA5}">
                      <a16:colId xmlns:a16="http://schemas.microsoft.com/office/drawing/2014/main" val="229971101"/>
                    </a:ext>
                  </a:extLst>
                </a:gridCol>
                <a:gridCol w="674330">
                  <a:extLst>
                    <a:ext uri="{9D8B030D-6E8A-4147-A177-3AD203B41FA5}">
                      <a16:colId xmlns:a16="http://schemas.microsoft.com/office/drawing/2014/main" val="1936259857"/>
                    </a:ext>
                  </a:extLst>
                </a:gridCol>
                <a:gridCol w="1188179">
                  <a:extLst>
                    <a:ext uri="{9D8B030D-6E8A-4147-A177-3AD203B41FA5}">
                      <a16:colId xmlns:a16="http://schemas.microsoft.com/office/drawing/2014/main" val="3801040491"/>
                    </a:ext>
                  </a:extLst>
                </a:gridCol>
                <a:gridCol w="1050072">
                  <a:extLst>
                    <a:ext uri="{9D8B030D-6E8A-4147-A177-3AD203B41FA5}">
                      <a16:colId xmlns:a16="http://schemas.microsoft.com/office/drawing/2014/main" val="1701141265"/>
                    </a:ext>
                  </a:extLst>
                </a:gridCol>
                <a:gridCol w="766916">
                  <a:extLst>
                    <a:ext uri="{9D8B030D-6E8A-4147-A177-3AD203B41FA5}">
                      <a16:colId xmlns:a16="http://schemas.microsoft.com/office/drawing/2014/main" val="2475014426"/>
                    </a:ext>
                  </a:extLst>
                </a:gridCol>
                <a:gridCol w="766916">
                  <a:extLst>
                    <a:ext uri="{9D8B030D-6E8A-4147-A177-3AD203B41FA5}">
                      <a16:colId xmlns:a16="http://schemas.microsoft.com/office/drawing/2014/main" val="2924008545"/>
                    </a:ext>
                  </a:extLst>
                </a:gridCol>
              </a:tblGrid>
              <a:tr h="587231">
                <a:tc>
                  <a:txBody>
                    <a:bodyPr/>
                    <a:lstStyle/>
                    <a:p>
                      <a:pPr>
                        <a:lnSpc>
                          <a:spcPct val="107000"/>
                        </a:lnSpc>
                        <a:spcAft>
                          <a:spcPts val="0"/>
                        </a:spcAft>
                      </a:pPr>
                      <a:r>
                        <a:rPr lang="en-GB" sz="900" dirty="0">
                          <a:effectLst/>
                          <a:latin typeface="Times New Roman" panose="02020603050405020304" pitchFamily="18" charset="0"/>
                          <a:ea typeface="Times New Roman" panose="02020603050405020304" pitchFamily="18" charset="0"/>
                          <a:cs typeface="Times New Roman" panose="02020603050405020304" pitchFamily="18" charset="0"/>
                        </a:rPr>
                        <a:t>Waste characteristics</a:t>
                      </a:r>
                      <a:endParaRPr lang="en-ZA"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tonnes per annum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%ton per annum</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Total by category</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 by category</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8830525"/>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Paper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15523</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2.19%</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1019592"/>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Corrugated cardboard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37203</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5.25%</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8779426"/>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Non-corrugated cardboard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5615</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0.79%</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792273"/>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Other paper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17984</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2.54%</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76325</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10.8%</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3960906"/>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Metal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4562</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0.64%</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gn="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4562</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0.6%</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4518880"/>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eWaste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1057</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0.15%</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1057</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0.1%</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1718021"/>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Garden waste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235"/>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235"/>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128089</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235"/>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18.09%</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235"/>
                    </a:solidFill>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2679640"/>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Food waste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235"/>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235"/>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74937</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235"/>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10.58%</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235"/>
                    </a:solidFill>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7676069"/>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Wood waste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235"/>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235"/>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12432</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235"/>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1.76%</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235"/>
                    </a:solidFill>
                  </a:tcPr>
                </a:tc>
                <a:tc>
                  <a:txBody>
                    <a:bodyPr/>
                    <a:lstStyle/>
                    <a:p>
                      <a:pPr algn="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215458</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30.4%</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8528796"/>
                  </a:ext>
                </a:extLst>
              </a:tr>
              <a:tr h="153133">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Glass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25196</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3.56%</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25196</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900" dirty="0">
                          <a:effectLst/>
                          <a:latin typeface="Times New Roman" panose="02020603050405020304" pitchFamily="18" charset="0"/>
                          <a:ea typeface="Times New Roman" panose="02020603050405020304" pitchFamily="18" charset="0"/>
                          <a:cs typeface="Times New Roman" panose="02020603050405020304" pitchFamily="18" charset="0"/>
                        </a:rPr>
                        <a:t>3.6%</a:t>
                      </a:r>
                      <a:endParaRPr lang="en-ZA"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3130539"/>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Polyethylene terephthalate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3501</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0.49%</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6494732"/>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High-density polyethylene</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2478</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0.35%</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3336712"/>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Polyvinyl chloride</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1119</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0.16%</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275806"/>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Low-density polyethylene</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7567</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1.07%</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7912634"/>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Polypropylene</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2680</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0.38%</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5624014"/>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Polystyrene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1310</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0.19%</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4560538"/>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Other plastic</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33159</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4.68%</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0365146"/>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Rubber, plastic &amp; textiles</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871</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0.12%</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6383869"/>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Tyres</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2914</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0.41%</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7741883"/>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Mixed plastics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306</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0.04%</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55905</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7.9%</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7444767"/>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Hazardous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26499</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3.74%</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26499</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3.7%</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7849294"/>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Construction waste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78608</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11.10%</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4122483"/>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Other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50042</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7.07%</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9266414"/>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Fines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31282</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4.42%</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3440417"/>
                  </a:ext>
                </a:extLst>
              </a:tr>
              <a:tr h="153133">
                <a:tc>
                  <a:txBody>
                    <a:bodyPr/>
                    <a:lstStyle/>
                    <a:p>
                      <a:pP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Cover material</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143139</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lnSpc>
                          <a:spcPct val="107000"/>
                        </a:lnSpc>
                        <a:spcAft>
                          <a:spcPts val="0"/>
                        </a:spcAft>
                      </a:pPr>
                      <a:r>
                        <a:rPr lang="en-GB"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20.22%</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303071</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42.8%</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6322674"/>
                  </a:ext>
                </a:extLst>
              </a:tr>
              <a:tr h="153133">
                <a:tc>
                  <a:txBody>
                    <a:bodyPr/>
                    <a:lstStyle/>
                    <a:p>
                      <a:pP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708073</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708073</a:t>
                      </a:r>
                      <a:endParaRPr lang="en-ZA"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900" dirty="0">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en-ZA"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432" marR="544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8193342"/>
                  </a:ext>
                </a:extLst>
              </a:tr>
            </a:tbl>
          </a:graphicData>
        </a:graphic>
      </p:graphicFrame>
      <p:sp>
        <p:nvSpPr>
          <p:cNvPr id="5" name="TextBox 4">
            <a:extLst>
              <a:ext uri="{FF2B5EF4-FFF2-40B4-BE49-F238E27FC236}">
                <a16:creationId xmlns:a16="http://schemas.microsoft.com/office/drawing/2014/main" id="{6A3DB9DA-83F8-48DA-BC7D-AAD98F3133AC}"/>
              </a:ext>
            </a:extLst>
          </p:cNvPr>
          <p:cNvSpPr txBox="1"/>
          <p:nvPr/>
        </p:nvSpPr>
        <p:spPr>
          <a:xfrm>
            <a:off x="805548" y="745004"/>
            <a:ext cx="6443003" cy="319822"/>
          </a:xfrm>
          <a:prstGeom prst="rect">
            <a:avLst/>
          </a:prstGeom>
          <a:noFill/>
        </p:spPr>
        <p:txBody>
          <a:bodyPr wrap="square" rtlCol="0">
            <a:spAutoFit/>
          </a:bodyPr>
          <a:lstStyle/>
          <a:p>
            <a:r>
              <a:rPr lang="en-ZA" dirty="0"/>
              <a:t>Table 1: Waste characteristics and annual average quantities for NMBM </a:t>
            </a:r>
          </a:p>
        </p:txBody>
      </p:sp>
      <p:sp>
        <p:nvSpPr>
          <p:cNvPr id="6" name="TextBox 5">
            <a:extLst>
              <a:ext uri="{FF2B5EF4-FFF2-40B4-BE49-F238E27FC236}">
                <a16:creationId xmlns:a16="http://schemas.microsoft.com/office/drawing/2014/main" id="{1B5041E4-C0BC-4AF6-89A0-34D0F4854550}"/>
              </a:ext>
            </a:extLst>
          </p:cNvPr>
          <p:cNvSpPr txBox="1"/>
          <p:nvPr/>
        </p:nvSpPr>
        <p:spPr>
          <a:xfrm>
            <a:off x="921434" y="5670638"/>
            <a:ext cx="6443003" cy="307777"/>
          </a:xfrm>
          <a:prstGeom prst="rect">
            <a:avLst/>
          </a:prstGeom>
          <a:noFill/>
        </p:spPr>
        <p:txBody>
          <a:bodyPr wrap="square" rtlCol="0">
            <a:spAutoFit/>
          </a:bodyPr>
          <a:lstStyle/>
          <a:p>
            <a:r>
              <a:rPr lang="en-GB" dirty="0"/>
              <a:t>Source: Royal </a:t>
            </a:r>
            <a:r>
              <a:rPr lang="en-GB" dirty="0" err="1"/>
              <a:t>HaskoningDHV</a:t>
            </a:r>
            <a:r>
              <a:rPr lang="en-GB" dirty="0"/>
              <a:t> Ltd, 2014</a:t>
            </a:r>
            <a:endParaRPr lang="en-ZA" dirty="0"/>
          </a:p>
        </p:txBody>
      </p:sp>
      <p:sp>
        <p:nvSpPr>
          <p:cNvPr id="7" name="Google Shape;33;p8">
            <a:extLst>
              <a:ext uri="{FF2B5EF4-FFF2-40B4-BE49-F238E27FC236}">
                <a16:creationId xmlns:a16="http://schemas.microsoft.com/office/drawing/2014/main" id="{56180D94-844F-4EE0-A631-B12A1203270E}"/>
              </a:ext>
            </a:extLst>
          </p:cNvPr>
          <p:cNvSpPr txBox="1"/>
          <p:nvPr/>
        </p:nvSpPr>
        <p:spPr>
          <a:xfrm>
            <a:off x="351120" y="148644"/>
            <a:ext cx="8229600" cy="641400"/>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2220"/>
              <a:buFont typeface="Avenir"/>
              <a:buNone/>
              <a:tabLst/>
              <a:defRPr/>
            </a:pPr>
            <a:r>
              <a:rPr kumimoji="0" lang="en-US" sz="3600" b="0" i="0" u="none" strike="noStrike" kern="0" cap="none" spc="0" normalizeH="0" baseline="0" noProof="0" dirty="0">
                <a:ln>
                  <a:noFill/>
                </a:ln>
                <a:solidFill>
                  <a:srgbClr val="000000"/>
                </a:solidFill>
                <a:effectLst/>
                <a:uLnTx/>
                <a:uFillTx/>
                <a:latin typeface="Avenir"/>
                <a:ea typeface="Avenir"/>
                <a:cs typeface="Avenir"/>
                <a:sym typeface="Avenir"/>
              </a:rPr>
              <a:t>Findings </a:t>
            </a:r>
            <a:endParaRPr kumimoji="0" sz="2220" b="0" i="0" u="none" strike="noStrike" kern="0" cap="none" spc="0" normalizeH="0" baseline="0" noProof="0" dirty="0">
              <a:ln>
                <a:noFill/>
              </a:ln>
              <a:solidFill>
                <a:srgbClr val="000000"/>
              </a:solidFill>
              <a:effectLst/>
              <a:uLnTx/>
              <a:uFillTx/>
              <a:latin typeface="Avenir"/>
              <a:ea typeface="Avenir"/>
              <a:cs typeface="Avenir"/>
              <a:sym typeface="Avenir"/>
            </a:endParaRPr>
          </a:p>
        </p:txBody>
      </p:sp>
    </p:spTree>
    <p:extLst>
      <p:ext uri="{BB962C8B-B14F-4D97-AF65-F5344CB8AC3E}">
        <p14:creationId xmlns:p14="http://schemas.microsoft.com/office/powerpoint/2010/main" val="1004090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EACFBBA-BC86-4EE5-931A-BB2877D0BEE9}"/>
              </a:ext>
            </a:extLst>
          </p:cNvPr>
          <p:cNvSpPr/>
          <p:nvPr/>
        </p:nvSpPr>
        <p:spPr>
          <a:xfrm>
            <a:off x="739588" y="443753"/>
            <a:ext cx="7429500" cy="4524315"/>
          </a:xfrm>
          <a:prstGeom prst="rect">
            <a:avLst/>
          </a:prstGeom>
        </p:spPr>
        <p:txBody>
          <a:bodyPr wrap="square">
            <a:spAutoFit/>
          </a:bodyPr>
          <a:lstStyle/>
          <a:p>
            <a:pPr marL="342900" indent="-342900" algn="just">
              <a:buFont typeface="Arial" panose="020B0604020202020204" pitchFamily="34" charset="0"/>
              <a:buChar char="•"/>
            </a:pPr>
            <a:r>
              <a:rPr lang="en-ZA" sz="2400" dirty="0"/>
              <a:t>Analysis of waste type as shown in figure 1 shows that NMBM solid waste consists 42.00% of organic and other biodegradable materials and 58% non-biodegradable.</a:t>
            </a:r>
          </a:p>
          <a:p>
            <a:pPr marL="342900" indent="-342900" algn="just">
              <a:buFont typeface="Arial" panose="020B0604020202020204" pitchFamily="34" charset="0"/>
              <a:buChar char="•"/>
            </a:pPr>
            <a:r>
              <a:rPr lang="en-ZA" sz="2400" dirty="0"/>
              <a:t>This volume is significantly low compared to the range reported for some developing countries such as 50–74% biodegradables in some cities of China by Tai et al. (2011) and 51–58% biodegradables in India by Ranjith (2012). </a:t>
            </a:r>
          </a:p>
          <a:p>
            <a:pPr marL="342900" indent="-342900" algn="just">
              <a:buFont typeface="Arial" panose="020B0604020202020204" pitchFamily="34" charset="0"/>
              <a:buChar char="•"/>
            </a:pPr>
            <a:r>
              <a:rPr lang="en-ZA" sz="2400" dirty="0"/>
              <a:t>However, it is essential to note that three-quarters of the non-biodegradables are not suitable for either recycling, composting and energy recovery. </a:t>
            </a:r>
          </a:p>
        </p:txBody>
      </p:sp>
    </p:spTree>
    <p:extLst>
      <p:ext uri="{BB962C8B-B14F-4D97-AF65-F5344CB8AC3E}">
        <p14:creationId xmlns:p14="http://schemas.microsoft.com/office/powerpoint/2010/main" val="732688695"/>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4047</TotalTime>
  <Words>1779</Words>
  <Application>Microsoft Office PowerPoint</Application>
  <PresentationFormat>On-screen Show (4:3)</PresentationFormat>
  <Paragraphs>305</Paragraphs>
  <Slides>17</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Avenir</vt:lpstr>
      <vt:lpstr>Calibri</vt:lpstr>
      <vt:lpstr>Noto Sans Symbols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Sive</dc:creator>
  <cp:lastModifiedBy>Sbonga Mngomezulu</cp:lastModifiedBy>
  <cp:revision>106</cp:revision>
  <dcterms:modified xsi:type="dcterms:W3CDTF">2019-05-06T06:55:53Z</dcterms:modified>
</cp:coreProperties>
</file>