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45" r:id="rId4"/>
    <p:sldId id="346" r:id="rId5"/>
    <p:sldId id="347" r:id="rId6"/>
    <p:sldId id="348" r:id="rId7"/>
    <p:sldId id="354" r:id="rId8"/>
    <p:sldId id="258" r:id="rId9"/>
    <p:sldId id="307" r:id="rId10"/>
    <p:sldId id="353" r:id="rId11"/>
    <p:sldId id="331" r:id="rId12"/>
    <p:sldId id="340" r:id="rId13"/>
    <p:sldId id="334" r:id="rId14"/>
    <p:sldId id="297" r:id="rId15"/>
    <p:sldId id="330" r:id="rId16"/>
    <p:sldId id="333" r:id="rId17"/>
    <p:sldId id="292" r:id="rId18"/>
    <p:sldId id="325" r:id="rId19"/>
    <p:sldId id="337" r:id="rId20"/>
    <p:sldId id="257" r:id="rId21"/>
    <p:sldId id="342" r:id="rId22"/>
    <p:sldId id="275" r:id="rId23"/>
    <p:sldId id="335" r:id="rId24"/>
    <p:sldId id="355" r:id="rId25"/>
    <p:sldId id="277" r:id="rId26"/>
    <p:sldId id="276" r:id="rId27"/>
    <p:sldId id="269" r:id="rId28"/>
    <p:sldId id="286" r:id="rId29"/>
    <p:sldId id="338" r:id="rId30"/>
    <p:sldId id="288" r:id="rId31"/>
    <p:sldId id="285" r:id="rId32"/>
    <p:sldId id="287" r:id="rId33"/>
    <p:sldId id="289" r:id="rId34"/>
    <p:sldId id="339" r:id="rId35"/>
    <p:sldId id="343" r:id="rId36"/>
    <p:sldId id="268" r:id="rId37"/>
    <p:sldId id="349" r:id="rId38"/>
    <p:sldId id="291" r:id="rId39"/>
    <p:sldId id="293" r:id="rId40"/>
    <p:sldId id="281" r:id="rId41"/>
    <p:sldId id="328" r:id="rId42"/>
    <p:sldId id="327" r:id="rId43"/>
    <p:sldId id="262" r:id="rId44"/>
    <p:sldId id="273" r:id="rId45"/>
    <p:sldId id="356" r:id="rId46"/>
    <p:sldId id="294" r:id="rId47"/>
    <p:sldId id="324" r:id="rId48"/>
    <p:sldId id="312" r:id="rId49"/>
    <p:sldId id="313" r:id="rId50"/>
    <p:sldId id="315" r:id="rId51"/>
    <p:sldId id="316" r:id="rId52"/>
    <p:sldId id="319" r:id="rId53"/>
    <p:sldId id="322" r:id="rId54"/>
    <p:sldId id="305" r:id="rId55"/>
    <p:sldId id="350" r:id="rId56"/>
    <p:sldId id="351" r:id="rId57"/>
    <p:sldId id="352" r:id="rId58"/>
    <p:sldId id="264" r:id="rId59"/>
    <p:sldId id="26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1" d="100"/>
          <a:sy n="81" d="100"/>
        </p:scale>
        <p:origin x="1086" y="90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4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3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1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5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6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4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0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4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1C0D9-07A2-47C9-9BFD-47B4D92C615D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F339A-4DED-4193-B2CC-A09D2420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3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makasa\Desktop\COVER 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Traditional Render: </a:t>
            </a:r>
            <a:r>
              <a:rPr lang="en-US" sz="3200" i="1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a taken for granted, ignored and neglected yet sustainable solution in African traditional Architecture.</a:t>
            </a:r>
            <a:r>
              <a:rPr lang="en-US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			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Prof Paul Makasa</a:t>
            </a:r>
            <a:endParaRPr lang="en-US" sz="24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Study Area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This is part of a study whose fieldwork was undertaken </a:t>
            </a:r>
            <a:r>
              <a:rPr lang="en-US" dirty="0">
                <a:solidFill>
                  <a:srgbClr val="0070C0"/>
                </a:solidFill>
              </a:rPr>
              <a:t>for a </a:t>
            </a:r>
            <a:r>
              <a:rPr lang="en-US" dirty="0">
                <a:solidFill>
                  <a:srgbClr val="FF0000"/>
                </a:solidFill>
              </a:rPr>
              <a:t>much bigger project amongst the Lunda of the Luapula Valley and the Bemba of Northern Provinces of </a:t>
            </a:r>
            <a:r>
              <a:rPr lang="en-US" dirty="0" smtClean="0">
                <a:solidFill>
                  <a:srgbClr val="FF0000"/>
                </a:solidFill>
              </a:rPr>
              <a:t>Zambia.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Both share the same</a:t>
            </a:r>
            <a:r>
              <a:rPr lang="en-US" dirty="0">
                <a:solidFill>
                  <a:srgbClr val="FF0000"/>
                </a:solidFill>
              </a:rPr>
              <a:t> traditions and customs.</a:t>
            </a:r>
            <a:endParaRPr lang="en-ZA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This </a:t>
            </a:r>
            <a:r>
              <a:rPr lang="en-US" dirty="0">
                <a:solidFill>
                  <a:srgbClr val="0070C0"/>
                </a:solidFill>
              </a:rPr>
              <a:t>area was selected because it is one of those </a:t>
            </a:r>
            <a:r>
              <a:rPr lang="en-US" dirty="0">
                <a:solidFill>
                  <a:srgbClr val="FF0000"/>
                </a:solidFill>
              </a:rPr>
              <a:t>furthest from the developed and more modernised line of rail </a:t>
            </a:r>
            <a:r>
              <a:rPr lang="en-US" dirty="0" smtClean="0">
                <a:solidFill>
                  <a:srgbClr val="FF0000"/>
                </a:solidFill>
              </a:rPr>
              <a:t>provinces.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402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Origins of the </a:t>
            </a:r>
            <a:r>
              <a:rPr lang="en-US" dirty="0" smtClean="0"/>
              <a:t>Bemba &amp; Other Bantu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295775" cy="5334000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49615"/>
            <a:ext cx="4876800" cy="2590800"/>
          </a:xfrm>
        </p:spPr>
      </p:pic>
      <p:sp>
        <p:nvSpPr>
          <p:cNvPr id="3" name="TextBox 2"/>
          <p:cNvSpPr txBox="1"/>
          <p:nvPr/>
        </p:nvSpPr>
        <p:spPr>
          <a:xfrm>
            <a:off x="4495800" y="16002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the Benue/ Niger Region </a:t>
            </a:r>
            <a:r>
              <a:rPr lang="en-US" dirty="0" smtClean="0">
                <a:solidFill>
                  <a:srgbClr val="0070C0"/>
                </a:solidFill>
              </a:rPr>
              <a:t>the original Bantu Regions </a:t>
            </a:r>
            <a:r>
              <a:rPr lang="en-US" dirty="0" smtClean="0">
                <a:solidFill>
                  <a:srgbClr val="FF0000"/>
                </a:solidFill>
              </a:rPr>
              <a:t>to the Congo/Cameroun Border </a:t>
            </a:r>
            <a:r>
              <a:rPr lang="en-US" dirty="0" smtClean="0">
                <a:solidFill>
                  <a:srgbClr val="0070C0"/>
                </a:solidFill>
              </a:rPr>
              <a:t>and on to t</a:t>
            </a:r>
            <a:r>
              <a:rPr lang="en-US" dirty="0" smtClean="0">
                <a:solidFill>
                  <a:srgbClr val="FF0000"/>
                </a:solidFill>
              </a:rPr>
              <a:t>he Northern Fringes of Zambia/ Katanga and South Western Tanzania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Itinerary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Kitwe-Luapula Valley, Tanganyika and </a:t>
            </a:r>
            <a:r>
              <a:rPr lang="en-US" sz="2800" dirty="0" err="1" smtClean="0"/>
              <a:t>Kasama</a:t>
            </a:r>
            <a:endParaRPr lang="en-US" sz="2800" dirty="0"/>
          </a:p>
        </p:txBody>
      </p: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3733800" y="152400"/>
            <a:ext cx="5257800" cy="6705600"/>
            <a:chOff x="2352" y="0"/>
            <a:chExt cx="3257" cy="4320"/>
          </a:xfrm>
        </p:grpSpPr>
        <p:pic>
          <p:nvPicPr>
            <p:cNvPr id="9" name="Picture 3" descr="C:\My Documents\Research\Luapula-Northern Reserach Trip\北部州Mapカラー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0"/>
              <a:ext cx="325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480" y="2833"/>
              <a:ext cx="169" cy="15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640" y="2976"/>
              <a:ext cx="93" cy="15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2688" y="3120"/>
              <a:ext cx="48" cy="20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2688" y="3312"/>
              <a:ext cx="56" cy="20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2722" y="3456"/>
              <a:ext cx="110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2832" y="3360"/>
              <a:ext cx="192" cy="9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3018" y="3312"/>
              <a:ext cx="198" cy="4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3205" y="3120"/>
              <a:ext cx="299" cy="19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494" y="3106"/>
              <a:ext cx="116" cy="1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3600" y="2976"/>
              <a:ext cx="96" cy="14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 flipV="1">
              <a:off x="3648" y="2688"/>
              <a:ext cx="48" cy="28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 flipV="1">
              <a:off x="3360" y="2496"/>
              <a:ext cx="291" cy="20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 flipV="1">
              <a:off x="3168" y="2352"/>
              <a:ext cx="204" cy="15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3120" y="2160"/>
              <a:ext cx="57" cy="20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3123" y="2016"/>
              <a:ext cx="45" cy="16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3168" y="2016"/>
              <a:ext cx="48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3051" y="1962"/>
              <a:ext cx="117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H="1">
              <a:off x="2832" y="1968"/>
              <a:ext cx="240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 flipV="1">
              <a:off x="2784" y="1680"/>
              <a:ext cx="66" cy="29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2736" y="1575"/>
              <a:ext cx="54" cy="123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 flipV="1">
              <a:off x="2688" y="1344"/>
              <a:ext cx="48" cy="24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V="1">
              <a:off x="2688" y="1104"/>
              <a:ext cx="48" cy="25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H="1" flipV="1">
              <a:off x="2736" y="912"/>
              <a:ext cx="0" cy="19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2730" y="723"/>
              <a:ext cx="148" cy="20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856" y="528"/>
              <a:ext cx="117" cy="23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2731" y="1097"/>
              <a:ext cx="131" cy="73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3120" y="912"/>
              <a:ext cx="384" cy="9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2847" y="1136"/>
              <a:ext cx="90" cy="4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2921" y="1006"/>
              <a:ext cx="204" cy="13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3498" y="909"/>
              <a:ext cx="231" cy="4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3699" y="939"/>
              <a:ext cx="132" cy="12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3813" y="1047"/>
              <a:ext cx="201" cy="1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3981" y="960"/>
              <a:ext cx="126" cy="9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4107" y="735"/>
              <a:ext cx="96" cy="22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 flipV="1">
              <a:off x="4185" y="615"/>
              <a:ext cx="15" cy="12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H="1" flipV="1">
              <a:off x="4041" y="573"/>
              <a:ext cx="150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4083" y="963"/>
              <a:ext cx="21" cy="17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>
              <a:off x="4089" y="1122"/>
              <a:ext cx="54" cy="14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V="1">
              <a:off x="4125" y="1185"/>
              <a:ext cx="156" cy="3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V="1">
              <a:off x="4281" y="1071"/>
              <a:ext cx="204" cy="11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4095" y="1248"/>
              <a:ext cx="48" cy="16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>
              <a:off x="4347" y="1083"/>
              <a:ext cx="120" cy="13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>
              <a:off x="4296" y="1215"/>
              <a:ext cx="51" cy="13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4170" y="1338"/>
              <a:ext cx="129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H="1">
              <a:off x="4089" y="1389"/>
              <a:ext cx="108" cy="1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4095" y="1401"/>
              <a:ext cx="0" cy="21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H="1">
              <a:off x="4026" y="1597"/>
              <a:ext cx="72" cy="24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>
              <a:off x="4023" y="1821"/>
              <a:ext cx="99" cy="21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>
              <a:off x="4120" y="2034"/>
              <a:ext cx="96" cy="28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H="1">
              <a:off x="4053" y="2301"/>
              <a:ext cx="168" cy="30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H="1">
              <a:off x="3959" y="2595"/>
              <a:ext cx="97" cy="22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H="1">
              <a:off x="3780" y="2814"/>
              <a:ext cx="186" cy="18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H="1" flipV="1">
              <a:off x="3681" y="2973"/>
              <a:ext cx="117" cy="1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4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Temporal Fishermen Huts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Made of Thatch and poles, which can easily be transported at end of fishing season.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pmakasa\Desktop\FROM FREECOM\LUAPULA STUDY WITH IJIRI\0\IMG_15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43000"/>
            <a:ext cx="40386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makasa\Desktop\FROM FREECOM\LUAPULA STUDY WITH IJIRI\0\IMG_1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2766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makasa\Desktop\FROM FREECOM\LUAPULA STUDY WITH IJIRI\0\IMG_1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4396"/>
            <a:ext cx="45974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Staple foods of the Lunda People </a:t>
            </a:r>
            <a:br>
              <a:rPr lang="en-US" dirty="0" smtClean="0"/>
            </a:br>
            <a:r>
              <a:rPr lang="en-US" dirty="0" smtClean="0"/>
              <a:t>along the  Luapula Valley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313301" cy="53140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00200"/>
            <a:ext cx="4766872" cy="5257800"/>
          </a:xfrm>
        </p:spPr>
      </p:pic>
      <p:pic>
        <p:nvPicPr>
          <p:cNvPr id="1026" name="Picture 2" descr="C:\Users\pmakasa\Pictures\Cassav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1"/>
            <a:ext cx="2819400" cy="192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makasa\Pictures\Cassav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26648"/>
            <a:ext cx="2819400" cy="17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3200" y="160606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nard MT Condensed" panose="02050806060905020404" pitchFamily="18" charset="0"/>
              </a:rPr>
              <a:t>Fish            and</a:t>
            </a:r>
            <a:endParaRPr lang="en-US" dirty="0">
              <a:latin typeface="Bernard MT Condensed" panose="020508060609050204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56793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Cassava</a:t>
            </a:r>
            <a:endParaRPr lang="en-US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Staple foods of the </a:t>
            </a:r>
            <a:r>
              <a:rPr lang="en-US" dirty="0" smtClean="0"/>
              <a:t>Bemba on Chambeshi Plateau</a:t>
            </a:r>
            <a:endParaRPr lang="en-US" dirty="0"/>
          </a:p>
        </p:txBody>
      </p:sp>
      <p:pic>
        <p:nvPicPr>
          <p:cNvPr id="2050" name="Picture 2" descr="C:\Users\pmakasa\Pictures\Cassava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5105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makasa\Pictures\Cassava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124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makasa\Pictures\CAssav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29241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4533" y="1143000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FF0000"/>
                </a:solidFill>
              </a:rPr>
              <a:t>Finger Millet and Sorghum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0" t="15018" b="11943"/>
          <a:stretch>
            <a:fillRect/>
          </a:stretch>
        </p:blipFill>
        <p:spPr bwMode="auto">
          <a:xfrm>
            <a:off x="0" y="2620963"/>
            <a:ext cx="4535488" cy="4237037"/>
          </a:xfrm>
          <a:prstGeom prst="rect">
            <a:avLst/>
          </a:prstGeom>
          <a:solidFill>
            <a:srgbClr val="BAB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10" descr="C:\My Documents\MY PICTURES\My Photos\Research\from Photo\From Photo\家　ベランダ　パター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0"/>
            <a:ext cx="46228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00768" cy="249017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ja-JP" sz="3600" dirty="0" smtClean="0">
                <a:latin typeface="Arial" charset="0"/>
              </a:rPr>
              <a:t>Village Layouts</a:t>
            </a:r>
            <a:br>
              <a:rPr lang="en-US" altLang="ja-JP" sz="3600" dirty="0" smtClean="0">
                <a:latin typeface="Arial" charset="0"/>
              </a:rPr>
            </a:br>
            <a:r>
              <a:rPr lang="en-US" altLang="ja-JP" sz="2700" dirty="0" smtClean="0">
                <a:latin typeface="Arial" charset="0"/>
              </a:rPr>
              <a:t>Clusters on the Plateau but a Linear Village along the Valley </a:t>
            </a:r>
            <a:r>
              <a:rPr lang="en-US" altLang="ja-JP" sz="1800" dirty="0" smtClean="0">
                <a:latin typeface="Arial" charset="0"/>
              </a:rPr>
              <a:t>(the Longest Village in South Central Africa approx. 200kms</a:t>
            </a:r>
            <a:r>
              <a:rPr lang="en-US" altLang="ja-JP" sz="2000" dirty="0" smtClean="0">
                <a:latin typeface="Arial" charset="0"/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794269"/>
              </p:ext>
            </p:extLst>
          </p:nvPr>
        </p:nvGraphicFramePr>
        <p:xfrm>
          <a:off x="4400768" y="3081338"/>
          <a:ext cx="4863664" cy="3645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Image" r:id="rId5" imgW="5082951" imgH="3812213" progId="Photoshop.Image.5">
                  <p:embed/>
                </p:oleObj>
              </mc:Choice>
              <mc:Fallback>
                <p:oleObj name="Image" r:id="rId5" imgW="5082951" imgH="3812213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768" y="3081338"/>
                        <a:ext cx="4863664" cy="3645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7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space usage and the introduction of the veranda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5486400"/>
          </a:xfrm>
        </p:spPr>
      </p:pic>
    </p:spTree>
    <p:extLst>
      <p:ext uri="{BB962C8B-B14F-4D97-AF65-F5344CB8AC3E}">
        <p14:creationId xmlns:p14="http://schemas.microsoft.com/office/powerpoint/2010/main" val="24612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Veranda and </a:t>
            </a:r>
            <a:br>
              <a:rPr lang="en-US" dirty="0" smtClean="0"/>
            </a:br>
            <a:r>
              <a:rPr lang="en-US" dirty="0" smtClean="0"/>
              <a:t>the Village Shelter (Insaka)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 Veranda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Historically people used </a:t>
            </a:r>
            <a:r>
              <a:rPr lang="en-GB" dirty="0" smtClean="0">
                <a:solidFill>
                  <a:srgbClr val="FF0000"/>
                </a:solidFill>
              </a:rPr>
              <a:t>round thatched pole and dagga huts</a:t>
            </a:r>
          </a:p>
          <a:p>
            <a:r>
              <a:rPr lang="en-GB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dirty="0" smtClean="0">
                <a:solidFill>
                  <a:srgbClr val="FF0000"/>
                </a:solidFill>
              </a:rPr>
              <a:t>issionaries introduced square houses  made of </a:t>
            </a:r>
            <a:r>
              <a:rPr lang="en-GB" dirty="0" smtClean="0">
                <a:solidFill>
                  <a:srgbClr val="FF0000"/>
                </a:solidFill>
              </a:rPr>
              <a:t>Kimberley bricks (sun dried or fire baked clay blocks) </a:t>
            </a:r>
            <a:r>
              <a:rPr lang="en-US" altLang="ja-JP" dirty="0" smtClean="0">
                <a:solidFill>
                  <a:srgbClr val="0070C0"/>
                </a:solidFill>
              </a:rPr>
              <a:t>in place of t</a:t>
            </a:r>
            <a:r>
              <a:rPr lang="en-GB" dirty="0" smtClean="0">
                <a:solidFill>
                  <a:srgbClr val="0070C0"/>
                </a:solidFill>
              </a:rPr>
              <a:t>he </a:t>
            </a:r>
            <a:r>
              <a:rPr lang="en-GB" dirty="0">
                <a:solidFill>
                  <a:srgbClr val="0070C0"/>
                </a:solidFill>
              </a:rPr>
              <a:t>traditional round </a:t>
            </a:r>
            <a:r>
              <a:rPr lang="en-GB" dirty="0" smtClean="0">
                <a:solidFill>
                  <a:srgbClr val="0070C0"/>
                </a:solidFill>
              </a:rPr>
              <a:t>huts </a:t>
            </a:r>
          </a:p>
          <a:p>
            <a:r>
              <a:rPr lang="en-GB" altLang="ja-JP" dirty="0" smtClean="0">
                <a:solidFill>
                  <a:srgbClr val="FF0000"/>
                </a:solidFill>
              </a:rPr>
              <a:t>They also introduced </a:t>
            </a:r>
            <a:r>
              <a:rPr lang="en-US" altLang="ja-JP" dirty="0" smtClean="0">
                <a:solidFill>
                  <a:srgbClr val="FF0000"/>
                </a:solidFill>
              </a:rPr>
              <a:t>rudimentary technology </a:t>
            </a:r>
            <a:r>
              <a:rPr lang="en-US" altLang="ja-JP" dirty="0" smtClean="0">
                <a:solidFill>
                  <a:srgbClr val="0070C0"/>
                </a:solidFill>
              </a:rPr>
              <a:t>in form of beds, tables and other rectangular fittings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They introduced a veranda </a:t>
            </a:r>
            <a:r>
              <a:rPr lang="en-GB" dirty="0" smtClean="0">
                <a:solidFill>
                  <a:srgbClr val="0070C0"/>
                </a:solidFill>
              </a:rPr>
              <a:t>on the front facade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village shelter (insaka)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the veranda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Modified insaka            to the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1"/>
            <a:ext cx="4648200" cy="37338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House with a veranda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pmakasa\Desktop\FROM FREECOM\LUAPULA STUDY WITH IJIRI\2\IMG_1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72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9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Urbanisation, modernisation and globalisation are</a:t>
            </a:r>
            <a:r>
              <a:rPr lang="en-ZA" dirty="0">
                <a:solidFill>
                  <a:srgbClr val="FF0000"/>
                </a:solidFill>
              </a:rPr>
              <a:t> all historical phenomena </a:t>
            </a:r>
            <a:r>
              <a:rPr lang="en-ZA" dirty="0">
                <a:solidFill>
                  <a:srgbClr val="0070C0"/>
                </a:solidFill>
              </a:rPr>
              <a:t>ignited by great civilisations long before </a:t>
            </a:r>
            <a:r>
              <a:rPr lang="en-ZA" dirty="0" smtClean="0">
                <a:solidFill>
                  <a:srgbClr val="0070C0"/>
                </a:solidFill>
              </a:rPr>
              <a:t>Christ.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They interactively spur </a:t>
            </a:r>
            <a:r>
              <a:rPr lang="en-US" dirty="0">
                <a:solidFill>
                  <a:srgbClr val="FF0000"/>
                </a:solidFill>
              </a:rPr>
              <a:t>rapid and unprecedented </a:t>
            </a:r>
            <a:r>
              <a:rPr lang="en-ZA" dirty="0" smtClean="0">
                <a:solidFill>
                  <a:srgbClr val="FF0000"/>
                </a:solidFill>
              </a:rPr>
              <a:t>societal change </a:t>
            </a:r>
            <a:r>
              <a:rPr lang="en-ZA" dirty="0" smtClean="0">
                <a:solidFill>
                  <a:srgbClr val="0070C0"/>
                </a:solidFill>
              </a:rPr>
              <a:t>leaving </a:t>
            </a:r>
            <a:r>
              <a:rPr lang="en-ZA" dirty="0">
                <a:solidFill>
                  <a:srgbClr val="0070C0"/>
                </a:solidFill>
              </a:rPr>
              <a:t>in </a:t>
            </a:r>
            <a:r>
              <a:rPr lang="en-ZA" dirty="0" smtClean="0">
                <a:solidFill>
                  <a:srgbClr val="0070C0"/>
                </a:solidFill>
              </a:rPr>
              <a:t>their wake </a:t>
            </a:r>
            <a:r>
              <a:rPr lang="en-ZA" dirty="0">
                <a:solidFill>
                  <a:srgbClr val="0070C0"/>
                </a:solidFill>
              </a:rPr>
              <a:t>those </a:t>
            </a:r>
            <a:r>
              <a:rPr lang="en-ZA" dirty="0" smtClean="0">
                <a:solidFill>
                  <a:srgbClr val="0070C0"/>
                </a:solidFill>
              </a:rPr>
              <a:t>societies that </a:t>
            </a:r>
            <a:r>
              <a:rPr lang="en-ZA" dirty="0">
                <a:solidFill>
                  <a:srgbClr val="0070C0"/>
                </a:solidFill>
              </a:rPr>
              <a:t>fail to </a:t>
            </a:r>
            <a:r>
              <a:rPr lang="en-ZA" dirty="0" smtClean="0">
                <a:solidFill>
                  <a:srgbClr val="0070C0"/>
                </a:solidFill>
              </a:rPr>
              <a:t>adapt.</a:t>
            </a:r>
          </a:p>
          <a:p>
            <a:r>
              <a:rPr lang="en-ZA" dirty="0" smtClean="0">
                <a:solidFill>
                  <a:srgbClr val="0070C0"/>
                </a:solidFill>
              </a:rPr>
              <a:t>Mankind is unsure about: </a:t>
            </a:r>
            <a:r>
              <a:rPr lang="en-ZA" dirty="0">
                <a:solidFill>
                  <a:srgbClr val="FF0000"/>
                </a:solidFill>
              </a:rPr>
              <a:t>their nature and </a:t>
            </a:r>
            <a:r>
              <a:rPr lang="en-ZA" dirty="0" smtClean="0">
                <a:solidFill>
                  <a:srgbClr val="FF0000"/>
                </a:solidFill>
              </a:rPr>
              <a:t>meaning;</a:t>
            </a:r>
            <a:r>
              <a:rPr lang="en-ZA" dirty="0" smtClean="0">
                <a:solidFill>
                  <a:srgbClr val="0070C0"/>
                </a:solidFill>
              </a:rPr>
              <a:t> </a:t>
            </a:r>
            <a:r>
              <a:rPr lang="en-ZA" dirty="0">
                <a:solidFill>
                  <a:srgbClr val="0070C0"/>
                </a:solidFill>
              </a:rPr>
              <a:t>whether they should be </a:t>
            </a:r>
            <a:r>
              <a:rPr lang="en-ZA" dirty="0">
                <a:solidFill>
                  <a:srgbClr val="FF0000"/>
                </a:solidFill>
              </a:rPr>
              <a:t>regulated or </a:t>
            </a:r>
            <a:r>
              <a:rPr lang="en-ZA" dirty="0" smtClean="0">
                <a:solidFill>
                  <a:srgbClr val="FF0000"/>
                </a:solidFill>
              </a:rPr>
              <a:t>liberalised; </a:t>
            </a:r>
            <a:r>
              <a:rPr lang="en-ZA" dirty="0">
                <a:solidFill>
                  <a:srgbClr val="FF0000"/>
                </a:solidFill>
              </a:rPr>
              <a:t>supported or </a:t>
            </a:r>
            <a:r>
              <a:rPr lang="en-ZA" dirty="0" smtClean="0">
                <a:solidFill>
                  <a:srgbClr val="FF0000"/>
                </a:solidFill>
              </a:rPr>
              <a:t>resisted;</a:t>
            </a:r>
            <a:r>
              <a:rPr lang="en-ZA" dirty="0" smtClean="0">
                <a:solidFill>
                  <a:srgbClr val="0070C0"/>
                </a:solidFill>
              </a:rPr>
              <a:t> and, </a:t>
            </a:r>
            <a:r>
              <a:rPr lang="en-ZA" dirty="0">
                <a:solidFill>
                  <a:srgbClr val="0070C0"/>
                </a:solidFill>
              </a:rPr>
              <a:t>the sort of world they are leading </a:t>
            </a:r>
            <a:r>
              <a:rPr lang="en-ZA" dirty="0" smtClean="0">
                <a:solidFill>
                  <a:srgbClr val="0070C0"/>
                </a:solidFill>
              </a:rPr>
              <a:t>to.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veranda in a modern house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pmakasa\Desktop\FROM FREECOM\LUAPULA STUDY WITH IJIRI\2\IMG_1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9248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Various uses of the veranda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7748"/>
            <a:ext cx="7086600" cy="4948416"/>
          </a:xfrm>
        </p:spPr>
      </p:pic>
    </p:spTree>
    <p:extLst>
      <p:ext uri="{BB962C8B-B14F-4D97-AF65-F5344CB8AC3E}">
        <p14:creationId xmlns:p14="http://schemas.microsoft.com/office/powerpoint/2010/main" val="38351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106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Various uses for the Veranda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08" y="419605"/>
            <a:ext cx="4263292" cy="5687867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751" y="1159668"/>
            <a:ext cx="4880708" cy="5698332"/>
          </a:xfrm>
        </p:spPr>
        <p:txBody>
          <a:bodyPr>
            <a:norm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The veranda became an important </a:t>
            </a:r>
            <a:r>
              <a:rPr lang="en-GB" sz="2400" dirty="0" err="1">
                <a:solidFill>
                  <a:srgbClr val="FF0000"/>
                </a:solidFill>
              </a:rPr>
              <a:t>genderised</a:t>
            </a:r>
            <a:r>
              <a:rPr lang="en-GB" sz="2400" dirty="0">
                <a:solidFill>
                  <a:srgbClr val="FF0000"/>
                </a:solidFill>
              </a:rPr>
              <a:t> aspect of a homestead</a:t>
            </a:r>
            <a:endParaRPr lang="en-US" sz="24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 </a:t>
            </a:r>
            <a:r>
              <a:rPr lang="en-GB" sz="2400" dirty="0">
                <a:solidFill>
                  <a:srgbClr val="0070C0"/>
                </a:solidFill>
              </a:rPr>
              <a:t>relationship between veranda and surrounding aspects of the homestead </a:t>
            </a:r>
            <a:r>
              <a:rPr lang="en-GB" sz="2400" dirty="0" smtClean="0">
                <a:solidFill>
                  <a:srgbClr val="FF0000"/>
                </a:solidFill>
              </a:rPr>
              <a:t>was </a:t>
            </a:r>
            <a:r>
              <a:rPr lang="en-GB" sz="2400" dirty="0">
                <a:solidFill>
                  <a:srgbClr val="FF0000"/>
                </a:solidFill>
              </a:rPr>
              <a:t>enhanced. </a:t>
            </a:r>
            <a:endParaRPr lang="en-US" sz="24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It became the </a:t>
            </a:r>
            <a:r>
              <a:rPr lang="en-GB" sz="2400" dirty="0">
                <a:solidFill>
                  <a:srgbClr val="FF0000"/>
                </a:solidFill>
              </a:rPr>
              <a:t>main access to the homestead</a:t>
            </a:r>
            <a:r>
              <a:rPr lang="en-GB" sz="2400" dirty="0">
                <a:solidFill>
                  <a:srgbClr val="0070C0"/>
                </a:solidFill>
              </a:rPr>
              <a:t> from a </a:t>
            </a:r>
            <a:r>
              <a:rPr lang="en-GB" sz="2400" dirty="0" smtClean="0">
                <a:solidFill>
                  <a:srgbClr val="0070C0"/>
                </a:solidFill>
              </a:rPr>
              <a:t>road.</a:t>
            </a:r>
            <a:endParaRPr lang="en-US" sz="2400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Most Kitchen and </a:t>
            </a:r>
            <a:r>
              <a:rPr lang="en-GB" sz="2400" dirty="0" err="1">
                <a:solidFill>
                  <a:srgbClr val="FF0000"/>
                </a:solidFill>
              </a:rPr>
              <a:t>insaka</a:t>
            </a:r>
            <a:r>
              <a:rPr lang="en-GB" sz="2400" dirty="0">
                <a:solidFill>
                  <a:srgbClr val="FF0000"/>
                </a:solidFill>
              </a:rPr>
              <a:t> activities </a:t>
            </a:r>
            <a:r>
              <a:rPr lang="en-GB" sz="2400" dirty="0">
                <a:solidFill>
                  <a:srgbClr val="0070C0"/>
                </a:solidFill>
              </a:rPr>
              <a:t>were shifted into the veranda</a:t>
            </a:r>
            <a:endParaRPr lang="en-US" sz="2400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Cooking, grinding </a:t>
            </a:r>
            <a:r>
              <a:rPr lang="en-US" sz="2400" dirty="0" err="1">
                <a:solidFill>
                  <a:srgbClr val="FF0000"/>
                </a:solidFill>
              </a:rPr>
              <a:t>mealie</a:t>
            </a:r>
            <a:r>
              <a:rPr lang="en-US" sz="2400" dirty="0">
                <a:solidFill>
                  <a:srgbClr val="FF0000"/>
                </a:solidFill>
              </a:rPr>
              <a:t> meal, meeting friends and other social  activities which had traditionally been done in the </a:t>
            </a:r>
            <a:r>
              <a:rPr lang="en-US" sz="2400" dirty="0" err="1">
                <a:solidFill>
                  <a:srgbClr val="FF0000"/>
                </a:solidFill>
              </a:rPr>
              <a:t>insaka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were done on the veranda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Rendering material;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Cassava flour </a:t>
            </a:r>
            <a:r>
              <a:rPr lang="en-US" dirty="0" smtClean="0">
                <a:solidFill>
                  <a:srgbClr val="FF0000"/>
                </a:solidFill>
              </a:rPr>
              <a:t>paste;  </a:t>
            </a:r>
            <a:r>
              <a:rPr lang="en-US" dirty="0" smtClean="0">
                <a:solidFill>
                  <a:srgbClr val="0070C0"/>
                </a:solidFill>
              </a:rPr>
              <a:t>boiled to give a </a:t>
            </a:r>
            <a:r>
              <a:rPr lang="en-US" dirty="0" smtClean="0">
                <a:solidFill>
                  <a:srgbClr val="0070C0"/>
                </a:solidFill>
              </a:rPr>
              <a:t>white colour and acts as a primer/ base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Tomato </a:t>
            </a:r>
            <a:r>
              <a:rPr lang="en-US" dirty="0" smtClean="0">
                <a:solidFill>
                  <a:srgbClr val="FF0000"/>
                </a:solidFill>
              </a:rPr>
              <a:t>leaves; </a:t>
            </a:r>
            <a:r>
              <a:rPr lang="en-US" dirty="0" smtClean="0">
                <a:solidFill>
                  <a:srgbClr val="0070C0"/>
                </a:solidFill>
              </a:rPr>
              <a:t>boiled in </a:t>
            </a:r>
            <a:r>
              <a:rPr lang="en-US" dirty="0" smtClean="0">
                <a:solidFill>
                  <a:srgbClr val="0070C0"/>
                </a:solidFill>
              </a:rPr>
              <a:t>water, </a:t>
            </a:r>
            <a:r>
              <a:rPr lang="en-US" dirty="0" smtClean="0">
                <a:solidFill>
                  <a:srgbClr val="0070C0"/>
                </a:solidFill>
              </a:rPr>
              <a:t>gives a green stain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Charcoal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ash; </a:t>
            </a:r>
            <a:r>
              <a:rPr lang="en-US" dirty="0" smtClean="0">
                <a:solidFill>
                  <a:srgbClr val="0070C0"/>
                </a:solidFill>
              </a:rPr>
              <a:t>Crushed and in powder form give </a:t>
            </a:r>
            <a:r>
              <a:rPr lang="en-US" dirty="0" smtClean="0">
                <a:solidFill>
                  <a:srgbClr val="0070C0"/>
                </a:solidFill>
              </a:rPr>
              <a:t>black and grey shades.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Some tree resins; </a:t>
            </a:r>
            <a:r>
              <a:rPr lang="en-US" dirty="0" smtClean="0">
                <a:solidFill>
                  <a:srgbClr val="0070C0"/>
                </a:solidFill>
              </a:rPr>
              <a:t>Red, and Dark Brown stains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Earth; </a:t>
            </a:r>
            <a:r>
              <a:rPr lang="en-US" dirty="0" smtClean="0">
                <a:solidFill>
                  <a:srgbClr val="0070C0"/>
                </a:solidFill>
              </a:rPr>
              <a:t>White</a:t>
            </a:r>
            <a:r>
              <a:rPr lang="en-US" dirty="0" smtClean="0">
                <a:solidFill>
                  <a:srgbClr val="0070C0"/>
                </a:solidFill>
              </a:rPr>
              <a:t>, Yellow and </a:t>
            </a:r>
            <a:r>
              <a:rPr lang="en-US" dirty="0" smtClean="0">
                <a:solidFill>
                  <a:srgbClr val="0070C0"/>
                </a:solidFill>
              </a:rPr>
              <a:t>Grey </a:t>
            </a:r>
            <a:r>
              <a:rPr lang="en-US" dirty="0" smtClean="0">
                <a:solidFill>
                  <a:srgbClr val="0070C0"/>
                </a:solidFill>
              </a:rPr>
              <a:t>these are just mixed in water and are painted as natural colours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Understanding the Veranda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Research findings indicate that there renders were </a:t>
            </a:r>
            <a:r>
              <a:rPr lang="en-US" dirty="0" smtClean="0">
                <a:solidFill>
                  <a:srgbClr val="FF0000"/>
                </a:solidFill>
              </a:rPr>
              <a:t>of three main types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0070C0"/>
                </a:solidFill>
              </a:rPr>
              <a:t>some </a:t>
            </a:r>
            <a:r>
              <a:rPr lang="en-US" dirty="0">
                <a:solidFill>
                  <a:srgbClr val="0070C0"/>
                </a:solidFill>
              </a:rPr>
              <a:t>were </a:t>
            </a:r>
            <a:r>
              <a:rPr lang="en-US" dirty="0">
                <a:solidFill>
                  <a:srgbClr val="FF0000"/>
                </a:solidFill>
              </a:rPr>
              <a:t>ordinary decorative renders</a:t>
            </a:r>
            <a:r>
              <a:rPr lang="en-US" dirty="0">
                <a:solidFill>
                  <a:srgbClr val="0070C0"/>
                </a:solidFill>
              </a:rPr>
              <a:t>; </a:t>
            </a:r>
            <a:endParaRPr lang="en-US" dirty="0" smtClean="0">
              <a:solidFill>
                <a:srgbClr val="0070C0"/>
              </a:solidFill>
            </a:endParaRPr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others </a:t>
            </a:r>
            <a:r>
              <a:rPr lang="en-US" dirty="0">
                <a:solidFill>
                  <a:srgbClr val="FF0000"/>
                </a:solidFill>
              </a:rPr>
              <a:t>depicted myths and superstitious beliefs</a:t>
            </a:r>
            <a:r>
              <a:rPr lang="en-US" dirty="0">
                <a:solidFill>
                  <a:srgbClr val="0070C0"/>
                </a:solidFill>
              </a:rPr>
              <a:t>; while, </a:t>
            </a:r>
            <a:endParaRPr lang="en-US" dirty="0" smtClean="0">
              <a:solidFill>
                <a:srgbClr val="0070C0"/>
              </a:solidFill>
            </a:endParaRPr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0070C0"/>
                </a:solidFill>
              </a:rPr>
              <a:t>others still were </a:t>
            </a:r>
            <a:r>
              <a:rPr lang="en-US" dirty="0">
                <a:solidFill>
                  <a:srgbClr val="0070C0"/>
                </a:solidFill>
              </a:rPr>
              <a:t>part of </a:t>
            </a:r>
            <a:r>
              <a:rPr lang="en-US" dirty="0">
                <a:solidFill>
                  <a:srgbClr val="FF0000"/>
                </a:solidFill>
              </a:rPr>
              <a:t>the informal school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ZA" dirty="0">
              <a:solidFill>
                <a:srgbClr val="0070C0"/>
              </a:solidFill>
            </a:endParaRPr>
          </a:p>
          <a:p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Ordinary </a:t>
            </a:r>
            <a:r>
              <a:rPr lang="en-US" dirty="0"/>
              <a:t>Decorative </a:t>
            </a:r>
            <a:r>
              <a:rPr lang="en-US" dirty="0" smtClean="0"/>
              <a:t>Render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599" cy="5410200"/>
          </a:xfrm>
        </p:spPr>
      </p:pic>
    </p:spTree>
    <p:extLst>
      <p:ext uri="{BB962C8B-B14F-4D97-AF65-F5344CB8AC3E}">
        <p14:creationId xmlns:p14="http://schemas.microsoft.com/office/powerpoint/2010/main" val="41021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Ordinary Decorative Render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44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Ordinary Decorative Render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267200" cy="52578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00200"/>
            <a:ext cx="4876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Ordinary Decorative Render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2" y="1600201"/>
            <a:ext cx="4027518" cy="4608452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36230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Ordinary Decorative Render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29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>
                <a:solidFill>
                  <a:srgbClr val="0070C0"/>
                </a:solidFill>
              </a:rPr>
              <a:t>History and lived experiences </a:t>
            </a:r>
            <a:r>
              <a:rPr lang="en-ZA" dirty="0" smtClean="0">
                <a:solidFill>
                  <a:srgbClr val="0070C0"/>
                </a:solidFill>
              </a:rPr>
              <a:t>taught us about </a:t>
            </a:r>
            <a:r>
              <a:rPr lang="en-ZA" dirty="0">
                <a:solidFill>
                  <a:srgbClr val="0070C0"/>
                </a:solidFill>
              </a:rPr>
              <a:t>societies that fell by the way </a:t>
            </a:r>
            <a:r>
              <a:rPr lang="en-ZA" dirty="0" smtClean="0">
                <a:solidFill>
                  <a:srgbClr val="0070C0"/>
                </a:solidFill>
              </a:rPr>
              <a:t>side due to </a:t>
            </a:r>
            <a:r>
              <a:rPr lang="en-ZA" dirty="0" smtClean="0">
                <a:solidFill>
                  <a:srgbClr val="FF0000"/>
                </a:solidFill>
              </a:rPr>
              <a:t>resistance or failure </a:t>
            </a:r>
            <a:r>
              <a:rPr lang="en-ZA" dirty="0">
                <a:solidFill>
                  <a:srgbClr val="FF0000"/>
                </a:solidFill>
              </a:rPr>
              <a:t>to adapt </a:t>
            </a:r>
            <a:r>
              <a:rPr lang="en-ZA" dirty="0" smtClean="0">
                <a:solidFill>
                  <a:srgbClr val="FF0000"/>
                </a:solidFill>
              </a:rPr>
              <a:t>to change. </a:t>
            </a:r>
          </a:p>
          <a:p>
            <a:r>
              <a:rPr lang="en-ZA" dirty="0" smtClean="0">
                <a:solidFill>
                  <a:srgbClr val="0070C0"/>
                </a:solidFill>
              </a:rPr>
              <a:t>Closer home the </a:t>
            </a:r>
            <a:r>
              <a:rPr lang="en-ZA" i="1" dirty="0" err="1" smtClean="0">
                <a:solidFill>
                  <a:srgbClr val="FF0000"/>
                </a:solidFill>
              </a:rPr>
              <a:t>Khoisans</a:t>
            </a:r>
            <a:r>
              <a:rPr lang="en-ZA" dirty="0" smtClean="0">
                <a:solidFill>
                  <a:srgbClr val="FF0000"/>
                </a:solidFill>
              </a:rPr>
              <a:t> are a good example</a:t>
            </a:r>
          </a:p>
          <a:p>
            <a:r>
              <a:rPr lang="en-ZA" dirty="0">
                <a:solidFill>
                  <a:srgbClr val="0070C0"/>
                </a:solidFill>
              </a:rPr>
              <a:t>Today’s traditional societies have been adapting </a:t>
            </a:r>
            <a:r>
              <a:rPr lang="en-ZA" dirty="0">
                <a:solidFill>
                  <a:srgbClr val="FF0000"/>
                </a:solidFill>
              </a:rPr>
              <a:t>but at great expense to their cultural heritage. </a:t>
            </a:r>
            <a:endParaRPr lang="en-ZA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Ordinary Decorative Render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89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Biblical Render</a:t>
            </a:r>
            <a:br>
              <a:rPr lang="en-US" dirty="0" smtClean="0"/>
            </a:br>
            <a:r>
              <a:rPr lang="en-US" sz="3600" dirty="0" smtClean="0"/>
              <a:t>The Virgin Mary deep in Prayer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669036" cy="5334000"/>
          </a:xfrm>
        </p:spPr>
      </p:pic>
    </p:spTree>
    <p:extLst>
      <p:ext uri="{BB962C8B-B14F-4D97-AF65-F5344CB8AC3E}">
        <p14:creationId xmlns:p14="http://schemas.microsoft.com/office/powerpoint/2010/main" val="5920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Religious Render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002060"/>
                </a:solidFill>
              </a:rPr>
              <a:t>Birth of Christ in a Manger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218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Religious Render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The Birth of Christ in a Manger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528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0000"/>
                </a:solidFill>
              </a:rPr>
              <a:t>Religious </a:t>
            </a:r>
            <a:r>
              <a:rPr lang="en-US" dirty="0">
                <a:solidFill>
                  <a:srgbClr val="FF0000"/>
                </a:solidFill>
              </a:rPr>
              <a:t>Render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The </a:t>
            </a:r>
            <a:r>
              <a:rPr lang="en-US" dirty="0"/>
              <a:t>Good Samaritan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0" y="1600200"/>
            <a:ext cx="6035999" cy="4525963"/>
          </a:xfrm>
        </p:spPr>
      </p:pic>
    </p:spTree>
    <p:extLst>
      <p:ext uri="{BB962C8B-B14F-4D97-AF65-F5344CB8AC3E}">
        <p14:creationId xmlns:p14="http://schemas.microsoft.com/office/powerpoint/2010/main" val="13175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Myths: the Mermaid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In Luapula valley mythology </a:t>
            </a: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mermaid goddess known by various names </a:t>
            </a:r>
            <a:r>
              <a:rPr lang="en-US" dirty="0" smtClean="0">
                <a:solidFill>
                  <a:srgbClr val="0070C0"/>
                </a:solidFill>
              </a:rPr>
              <a:t>as  </a:t>
            </a:r>
            <a:r>
              <a:rPr lang="en-US" dirty="0">
                <a:solidFill>
                  <a:srgbClr val="FF0000"/>
                </a:solidFill>
              </a:rPr>
              <a:t>‘</a:t>
            </a:r>
            <a:r>
              <a:rPr lang="en-US" dirty="0" err="1">
                <a:solidFill>
                  <a:srgbClr val="FF0000"/>
                </a:solidFill>
              </a:rPr>
              <a:t>Isabi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Muntu</a:t>
            </a:r>
            <a:r>
              <a:rPr lang="en-US" dirty="0">
                <a:solidFill>
                  <a:srgbClr val="FF0000"/>
                </a:solidFill>
              </a:rPr>
              <a:t>’ in Bemba </a:t>
            </a:r>
            <a:r>
              <a:rPr lang="en-US" dirty="0">
                <a:solidFill>
                  <a:srgbClr val="0070C0"/>
                </a:solidFill>
              </a:rPr>
              <a:t>and ‘</a:t>
            </a:r>
            <a:r>
              <a:rPr lang="en-US" dirty="0">
                <a:solidFill>
                  <a:srgbClr val="FF0000"/>
                </a:solidFill>
              </a:rPr>
              <a:t>Donna fish</a:t>
            </a:r>
            <a:r>
              <a:rPr lang="en-US" dirty="0" smtClean="0">
                <a:solidFill>
                  <a:srgbClr val="FF0000"/>
                </a:solidFill>
              </a:rPr>
              <a:t>, (an English version</a:t>
            </a:r>
            <a:r>
              <a:rPr lang="en-US" dirty="0" smtClean="0">
                <a:solidFill>
                  <a:srgbClr val="0070C0"/>
                </a:solidFill>
              </a:rPr>
              <a:t>).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She </a:t>
            </a:r>
            <a:r>
              <a:rPr lang="en-US" dirty="0">
                <a:solidFill>
                  <a:srgbClr val="FF0000"/>
                </a:solidFill>
              </a:rPr>
              <a:t>is believed to live in the rivers and lakes </a:t>
            </a:r>
            <a:r>
              <a:rPr lang="en-US" dirty="0">
                <a:solidFill>
                  <a:srgbClr val="0070C0"/>
                </a:solidFill>
              </a:rPr>
              <a:t>that abound the Luapula province. She is described </a:t>
            </a:r>
            <a:r>
              <a:rPr lang="en-US" dirty="0" smtClean="0">
                <a:solidFill>
                  <a:srgbClr val="0070C0"/>
                </a:solidFill>
              </a:rPr>
              <a:t>as </a:t>
            </a:r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dirty="0">
                <a:solidFill>
                  <a:srgbClr val="FF0000"/>
                </a:solidFill>
              </a:rPr>
              <a:t>extremely rich </a:t>
            </a:r>
            <a:r>
              <a:rPr lang="en-US" dirty="0" smtClean="0">
                <a:solidFill>
                  <a:srgbClr val="FF0000"/>
                </a:solidFill>
              </a:rPr>
              <a:t>stunningly beautiful woman with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fair </a:t>
            </a:r>
            <a:r>
              <a:rPr lang="en-US" dirty="0" smtClean="0">
                <a:solidFill>
                  <a:srgbClr val="FF0000"/>
                </a:solidFill>
              </a:rPr>
              <a:t>skinned and long flowing blonde hair.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Her beauty is so extreme </a:t>
            </a:r>
            <a:r>
              <a:rPr lang="en-US" dirty="0">
                <a:solidFill>
                  <a:srgbClr val="FF0000"/>
                </a:solidFill>
              </a:rPr>
              <a:t>it is supernatural.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She </a:t>
            </a:r>
            <a:r>
              <a:rPr lang="en-US" dirty="0">
                <a:solidFill>
                  <a:srgbClr val="0070C0"/>
                </a:solidFill>
              </a:rPr>
              <a:t>possesses </a:t>
            </a:r>
            <a:r>
              <a:rPr lang="en-US" dirty="0">
                <a:solidFill>
                  <a:srgbClr val="FF0000"/>
                </a:solidFill>
              </a:rPr>
              <a:t>unimaginable wealth and dazzling jewelry</a:t>
            </a:r>
            <a:r>
              <a:rPr lang="en-US" dirty="0">
                <a:solidFill>
                  <a:srgbClr val="0070C0"/>
                </a:solidFill>
              </a:rPr>
              <a:t>. She is shown with a snake coiled around </a:t>
            </a:r>
            <a:r>
              <a:rPr lang="en-US" dirty="0" smtClean="0">
                <a:solidFill>
                  <a:srgbClr val="0070C0"/>
                </a:solidFill>
              </a:rPr>
              <a:t>her.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Since she is a goddess of wealth </a:t>
            </a:r>
            <a:r>
              <a:rPr lang="en-US" dirty="0">
                <a:solidFill>
                  <a:srgbClr val="FF0000"/>
                </a:solidFill>
              </a:rPr>
              <a:t>she is shown with a gold mirror and a golden comb. 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2 Myths: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Mermaid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458200" cy="5486400"/>
          </a:xfrm>
        </p:spPr>
      </p:pic>
    </p:spTree>
    <p:extLst>
      <p:ext uri="{BB962C8B-B14F-4D97-AF65-F5344CB8AC3E}">
        <p14:creationId xmlns:p14="http://schemas.microsoft.com/office/powerpoint/2010/main" val="7345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Myths: </a:t>
            </a:r>
            <a:r>
              <a:rPr lang="en-US" dirty="0"/>
              <a:t>the Mermaid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Like the European mermaids </a:t>
            </a:r>
            <a:r>
              <a:rPr lang="en-US" dirty="0">
                <a:solidFill>
                  <a:srgbClr val="0070C0"/>
                </a:solidFill>
              </a:rPr>
              <a:t>she is often combing her long hair while gazing into </a:t>
            </a:r>
            <a:r>
              <a:rPr lang="en-US" dirty="0" smtClean="0">
                <a:solidFill>
                  <a:srgbClr val="0070C0"/>
                </a:solidFill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golden mirror. </a:t>
            </a:r>
          </a:p>
          <a:p>
            <a:r>
              <a:rPr lang="en-US" dirty="0">
                <a:solidFill>
                  <a:srgbClr val="0070C0"/>
                </a:solidFill>
              </a:rPr>
              <a:t>It is believed that if </a:t>
            </a:r>
            <a:r>
              <a:rPr lang="en-US" dirty="0">
                <a:solidFill>
                  <a:srgbClr val="FF0000"/>
                </a:solidFill>
              </a:rPr>
              <a:t>a man finds her at the water’s edge sunbathing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he could propose </a:t>
            </a:r>
            <a:r>
              <a:rPr lang="en-US" dirty="0">
                <a:solidFill>
                  <a:srgbClr val="0070C0"/>
                </a:solidFill>
              </a:rPr>
              <a:t>love </a:t>
            </a:r>
            <a:r>
              <a:rPr lang="en-US" dirty="0" smtClean="0">
                <a:solidFill>
                  <a:srgbClr val="0070C0"/>
                </a:solidFill>
              </a:rPr>
              <a:t>and they </a:t>
            </a:r>
            <a:r>
              <a:rPr lang="en-US" dirty="0" err="1" smtClean="0">
                <a:solidFill>
                  <a:srgbClr val="0070C0"/>
                </a:solidFill>
              </a:rPr>
              <a:t>wold</a:t>
            </a:r>
            <a:r>
              <a:rPr lang="en-US" dirty="0" smtClean="0">
                <a:solidFill>
                  <a:srgbClr val="0070C0"/>
                </a:solidFill>
              </a:rPr>
              <a:t> become intimate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2  </a:t>
            </a:r>
            <a:r>
              <a:rPr lang="en-US" dirty="0">
                <a:solidFill>
                  <a:srgbClr val="0070C0"/>
                </a:solidFill>
              </a:rPr>
              <a:t>lovers </a:t>
            </a:r>
            <a:r>
              <a:rPr lang="en-US" dirty="0" smtClean="0">
                <a:solidFill>
                  <a:srgbClr val="0070C0"/>
                </a:solidFill>
              </a:rPr>
              <a:t>would then be meeting at a secret rendezvous </a:t>
            </a: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>
                <a:solidFill>
                  <a:srgbClr val="FF0000"/>
                </a:solidFill>
              </a:rPr>
              <a:t>pre-arranged times.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She would then endeavour to </a:t>
            </a:r>
            <a:r>
              <a:rPr lang="en-US" dirty="0" smtClean="0">
                <a:solidFill>
                  <a:srgbClr val="FF0000"/>
                </a:solidFill>
              </a:rPr>
              <a:t>make </a:t>
            </a:r>
            <a:r>
              <a:rPr lang="en-US" dirty="0">
                <a:solidFill>
                  <a:srgbClr val="FF0000"/>
                </a:solidFill>
              </a:rPr>
              <a:t>him very wealth.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Unfortunately if there was any signs of infidelity, </a:t>
            </a:r>
            <a:r>
              <a:rPr lang="en-US" dirty="0" smtClean="0">
                <a:solidFill>
                  <a:srgbClr val="FF0000"/>
                </a:solidFill>
              </a:rPr>
              <a:t>she would destroy all competition including her lover.</a:t>
            </a:r>
            <a:endParaRPr lang="en-US" dirty="0">
              <a:solidFill>
                <a:srgbClr val="FF0000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80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2 Myths: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the Mermaid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144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 Myths: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002060"/>
                </a:solidFill>
              </a:rPr>
              <a:t>Mermaid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95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This paper </a:t>
            </a:r>
            <a:r>
              <a:rPr lang="en-US" dirty="0" smtClean="0">
                <a:solidFill>
                  <a:srgbClr val="0070C0"/>
                </a:solidFill>
              </a:rPr>
              <a:t>is part </a:t>
            </a:r>
            <a:r>
              <a:rPr lang="en-US" dirty="0">
                <a:solidFill>
                  <a:srgbClr val="0070C0"/>
                </a:solidFill>
              </a:rPr>
              <a:t>of a larger study traditional construction methods amongst </a:t>
            </a:r>
            <a:r>
              <a:rPr lang="en-US" dirty="0">
                <a:solidFill>
                  <a:srgbClr val="FF0000"/>
                </a:solidFill>
              </a:rPr>
              <a:t>the Bemba in </a:t>
            </a:r>
            <a:r>
              <a:rPr lang="en-US" dirty="0" smtClean="0">
                <a:solidFill>
                  <a:srgbClr val="FF0000"/>
                </a:solidFill>
              </a:rPr>
              <a:t>Northern Zambia conducted </a:t>
            </a:r>
            <a:r>
              <a:rPr lang="en-US" dirty="0">
                <a:solidFill>
                  <a:srgbClr val="FF0000"/>
                </a:solidFill>
              </a:rPr>
              <a:t>between 2003 and </a:t>
            </a:r>
            <a:r>
              <a:rPr lang="en-US" dirty="0" smtClean="0">
                <a:solidFill>
                  <a:srgbClr val="FF0000"/>
                </a:solidFill>
              </a:rPr>
              <a:t>2018.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It </a:t>
            </a:r>
            <a:r>
              <a:rPr lang="en-US" dirty="0">
                <a:solidFill>
                  <a:srgbClr val="0070C0"/>
                </a:solidFill>
              </a:rPr>
              <a:t>analyses how renders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>
                <a:solidFill>
                  <a:srgbClr val="0070C0"/>
                </a:solidFill>
              </a:rPr>
              <a:t>traditional housing </a:t>
            </a:r>
            <a:r>
              <a:rPr lang="en-US" dirty="0" smtClean="0">
                <a:solidFill>
                  <a:srgbClr val="0070C0"/>
                </a:solidFill>
              </a:rPr>
              <a:t>are </a:t>
            </a:r>
            <a:r>
              <a:rPr lang="en-US" dirty="0">
                <a:solidFill>
                  <a:srgbClr val="FF0000"/>
                </a:solidFill>
              </a:rPr>
              <a:t>motivated, made and applied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More </a:t>
            </a:r>
            <a:r>
              <a:rPr lang="en-US" dirty="0">
                <a:solidFill>
                  <a:srgbClr val="0070C0"/>
                </a:solidFill>
              </a:rPr>
              <a:t>specifically, it interprets these seemingly meaningless traditional renders, which are </a:t>
            </a:r>
            <a:r>
              <a:rPr lang="en-US" dirty="0">
                <a:solidFill>
                  <a:srgbClr val="FF0000"/>
                </a:solidFill>
              </a:rPr>
              <a:t>taken for granted, ignored and neglected.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Yet </a:t>
            </a:r>
            <a:r>
              <a:rPr lang="en-US" dirty="0">
                <a:solidFill>
                  <a:srgbClr val="0070C0"/>
                </a:solidFill>
              </a:rPr>
              <a:t>under scrutiny, they emerge as a </a:t>
            </a:r>
            <a:r>
              <a:rPr lang="en-US" dirty="0">
                <a:solidFill>
                  <a:srgbClr val="FF0000"/>
                </a:solidFill>
              </a:rPr>
              <a:t>sustainable solution in African Traditional Architecture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 Myths: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002060"/>
                </a:solidFill>
              </a:rPr>
              <a:t>Mermaid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7000"/>
            <a:ext cx="4724399" cy="4191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67000"/>
            <a:ext cx="556260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24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 Caucasian lady of unimaginable beauty,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great </a:t>
            </a:r>
            <a:r>
              <a:rPr lang="en-US" b="1" dirty="0">
                <a:solidFill>
                  <a:srgbClr val="0070C0"/>
                </a:solidFill>
              </a:rPr>
              <a:t>fury and </a:t>
            </a:r>
            <a:r>
              <a:rPr lang="en-US" b="1" dirty="0" smtClean="0">
                <a:solidFill>
                  <a:srgbClr val="0070C0"/>
                </a:solidFill>
              </a:rPr>
              <a:t>jealousy. Always depicted with a mirror for </a:t>
            </a:r>
            <a:r>
              <a:rPr lang="en-US" b="1" dirty="0" smtClean="0">
                <a:solidFill>
                  <a:srgbClr val="FF0000"/>
                </a:solidFill>
              </a:rPr>
              <a:t>self admiration</a:t>
            </a:r>
            <a:r>
              <a:rPr lang="en-US" b="1" dirty="0" smtClean="0">
                <a:solidFill>
                  <a:srgbClr val="0070C0"/>
                </a:solidFill>
              </a:rPr>
              <a:t>; a bag of money=</a:t>
            </a:r>
            <a:r>
              <a:rPr lang="en-US" b="1" dirty="0" smtClean="0">
                <a:solidFill>
                  <a:srgbClr val="FF0000"/>
                </a:solidFill>
              </a:rPr>
              <a:t>wealth</a:t>
            </a:r>
            <a:r>
              <a:rPr lang="en-US" b="1" dirty="0" smtClean="0">
                <a:solidFill>
                  <a:srgbClr val="0070C0"/>
                </a:solidFill>
              </a:rPr>
              <a:t>; </a:t>
            </a:r>
            <a:r>
              <a:rPr lang="en-US" b="1" dirty="0" smtClean="0">
                <a:solidFill>
                  <a:srgbClr val="FF0000"/>
                </a:solidFill>
              </a:rPr>
              <a:t>snake=ability to destroy competition and mischievous lover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Myths from </a:t>
            </a:r>
            <a:r>
              <a:rPr lang="en-US" dirty="0" smtClean="0">
                <a:solidFill>
                  <a:srgbClr val="FF0000"/>
                </a:solidFill>
              </a:rPr>
              <a:t>elsewhere</a:t>
            </a:r>
            <a:r>
              <a:rPr lang="en-US" dirty="0" smtClean="0"/>
              <a:t>:   The Little Mermaid of Copenhagen, Denmark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Unveiled on 23 August 1913, </a:t>
            </a:r>
            <a:r>
              <a:rPr lang="en-US" dirty="0">
                <a:solidFill>
                  <a:srgbClr val="FF0000"/>
                </a:solidFill>
              </a:rPr>
              <a:t>The Little </a:t>
            </a:r>
            <a:r>
              <a:rPr lang="en-US" dirty="0" smtClean="0">
                <a:solidFill>
                  <a:srgbClr val="FF0000"/>
                </a:solidFill>
              </a:rPr>
              <a:t>Mermaid in </a:t>
            </a:r>
            <a:r>
              <a:rPr lang="en-US" dirty="0" err="1" smtClean="0">
                <a:solidFill>
                  <a:srgbClr val="FF0000"/>
                </a:solidFill>
              </a:rPr>
              <a:t>Coppenhagen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was a gift from Danish brewer Carl Jacobsen to the City of Copenhagen.</a:t>
            </a:r>
          </a:p>
          <a:p>
            <a:r>
              <a:rPr lang="en-US" dirty="0">
                <a:solidFill>
                  <a:srgbClr val="0070C0"/>
                </a:solidFill>
              </a:rPr>
              <a:t>The sculpture is made of bronze and granite and was </a:t>
            </a:r>
            <a:r>
              <a:rPr lang="en-US" dirty="0">
                <a:solidFill>
                  <a:srgbClr val="FF0000"/>
                </a:solidFill>
              </a:rPr>
              <a:t>inspired by </a:t>
            </a:r>
            <a:r>
              <a:rPr lang="en-US" dirty="0" smtClean="0">
                <a:solidFill>
                  <a:srgbClr val="FF0000"/>
                </a:solidFill>
              </a:rPr>
              <a:t>Hans Christian Andersen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‘s </a:t>
            </a:r>
            <a:r>
              <a:rPr lang="en-US" dirty="0">
                <a:solidFill>
                  <a:srgbClr val="FF0000"/>
                </a:solidFill>
              </a:rPr>
              <a:t>fairy tale about a mermaid who gives up everything to be united with a young, handsome prince on land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Every morning and evening she swims to the surface from the bottom of the sea and, </a:t>
            </a:r>
            <a:r>
              <a:rPr lang="en-US" dirty="0">
                <a:solidFill>
                  <a:srgbClr val="FF0000"/>
                </a:solidFill>
              </a:rPr>
              <a:t>perched on her rock in the water, she stares longingly towards the shore hoping to catch a glimpse of her beloved prince.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6" y="1600200"/>
            <a:ext cx="4424624" cy="5105400"/>
          </a:xfrm>
        </p:spPr>
      </p:pic>
    </p:spTree>
    <p:extLst>
      <p:ext uri="{BB962C8B-B14F-4D97-AF65-F5344CB8AC3E}">
        <p14:creationId xmlns:p14="http://schemas.microsoft.com/office/powerpoint/2010/main" val="4355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Myths from elsewhere</a:t>
            </a:r>
            <a:r>
              <a:rPr lang="en-US" dirty="0" smtClean="0"/>
              <a:t>-</a:t>
            </a:r>
            <a:r>
              <a:rPr lang="en-US" dirty="0" err="1" smtClean="0"/>
              <a:t>Phillipines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0577" t="21036" r="43109" b="21791"/>
          <a:stretch/>
        </p:blipFill>
        <p:spPr bwMode="auto">
          <a:xfrm>
            <a:off x="76200" y="1447800"/>
            <a:ext cx="89916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34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The Informal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2 Stage informal school for women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At Puberty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 woman is trained to look after her body as an adult.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At Engagement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 woman is trained to care for her family and (husband and children)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The Informal </a:t>
            </a:r>
            <a:r>
              <a:rPr lang="en-US" dirty="0" smtClean="0"/>
              <a:t>School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 Training Hut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044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The Informal School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ZA" dirty="0" smtClean="0">
                <a:solidFill>
                  <a:srgbClr val="FF0000"/>
                </a:solidFill>
              </a:rPr>
              <a:t>At Puberty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5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4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3. The Informal </a:t>
            </a:r>
            <a:r>
              <a:rPr lang="en-US" dirty="0" smtClean="0"/>
              <a:t>School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 err="1" smtClean="0">
                <a:solidFill>
                  <a:srgbClr val="FF0000"/>
                </a:solidFill>
              </a:rPr>
              <a:t>Engangement</a:t>
            </a:r>
            <a:r>
              <a:rPr lang="en-US" dirty="0" smtClean="0">
                <a:solidFill>
                  <a:srgbClr val="FF0000"/>
                </a:solidFill>
              </a:rPr>
              <a:t>: the ‘Lecturer’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86" y="1371600"/>
            <a:ext cx="3943350" cy="5486400"/>
          </a:xfrm>
        </p:spPr>
      </p:pic>
    </p:spTree>
    <p:extLst>
      <p:ext uri="{BB962C8B-B14F-4D97-AF65-F5344CB8AC3E}">
        <p14:creationId xmlns:p14="http://schemas.microsoft.com/office/powerpoint/2010/main" val="32407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My Documents\MY PICTURES\My Photos\Research\Paintings\Bemba pattern\patter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986213"/>
            <a:ext cx="87757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 rot="-5400000">
            <a:off x="7268369" y="2894807"/>
            <a:ext cx="200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1. </a:t>
            </a:r>
            <a:r>
              <a:rPr lang="en-GB" altLang="ja-JP" sz="1400" b="1">
                <a:latin typeface="Arial" charset="0"/>
                <a:ea typeface="ＭＳ 明朝" pitchFamily="17" charset="-128"/>
              </a:rPr>
              <a:t>Likumbi</a:t>
            </a:r>
            <a:r>
              <a:rPr lang="en-US" altLang="ja-JP" sz="1400" b="1">
                <a:latin typeface="Arial" charset="0"/>
              </a:rPr>
              <a:t> 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 rot="-5400000">
            <a:off x="6296819" y="2894807"/>
            <a:ext cx="200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2. </a:t>
            </a:r>
            <a:r>
              <a:rPr lang="en-GB" altLang="ja-JP" sz="1400" b="1">
                <a:latin typeface="Arial" charset="0"/>
                <a:cs typeface="Times New Roman" pitchFamily="18" charset="0"/>
              </a:rPr>
              <a:t>Bacipelelo</a:t>
            </a:r>
            <a:r>
              <a:rPr lang="en-US" altLang="ja-JP" sz="1400" b="1"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>
                <a:latin typeface="Arial" charset="0"/>
              </a:rPr>
              <a:t> 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 rot="-5400000">
            <a:off x="5322094" y="2616994"/>
            <a:ext cx="2554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 dirty="0">
                <a:latin typeface="Arial" charset="0"/>
              </a:rPr>
              <a:t>←</a:t>
            </a:r>
            <a:r>
              <a:rPr lang="ja-JP" altLang="en-US" sz="1400" b="1" dirty="0">
                <a:latin typeface="Arial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3. </a:t>
            </a:r>
            <a:r>
              <a:rPr lang="en-GB" altLang="ja-JP" sz="1400" b="1" dirty="0" err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Mushintililo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 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 rot="-5400000">
            <a:off x="5169694" y="2894807"/>
            <a:ext cx="200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 dirty="0">
                <a:latin typeface="Arial" charset="0"/>
              </a:rPr>
              <a:t>←</a:t>
            </a:r>
            <a:r>
              <a:rPr lang="ja-JP" altLang="en-US" sz="1400" b="1" dirty="0">
                <a:solidFill>
                  <a:srgbClr val="0070C0"/>
                </a:solidFill>
                <a:latin typeface="Arial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4. </a:t>
            </a:r>
            <a:r>
              <a:rPr lang="en-GB" altLang="ja-JP" sz="1400" b="1" dirty="0" err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Kasengele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 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 rot="-5400000">
            <a:off x="4791869" y="2894807"/>
            <a:ext cx="200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←</a:t>
            </a:r>
            <a:r>
              <a:rPr lang="ja-JP" altLang="en-US" sz="1400" b="1" dirty="0">
                <a:solidFill>
                  <a:srgbClr val="0070C0"/>
                </a:solidFill>
                <a:latin typeface="Arial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5. </a:t>
            </a:r>
            <a:r>
              <a:rPr lang="en-GB" altLang="ja-JP" sz="1400" b="1" dirty="0" err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Munkoloto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 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 rot="-5400000">
            <a:off x="3219450" y="2246313"/>
            <a:ext cx="3292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6. </a:t>
            </a:r>
            <a:r>
              <a:rPr lang="en-GB" altLang="ja-JP" sz="1400" b="1">
                <a:latin typeface="Arial" charset="0"/>
                <a:cs typeface="Times New Roman" pitchFamily="18" charset="0"/>
              </a:rPr>
              <a:t>Mu chilwa somone</a:t>
            </a:r>
            <a:r>
              <a:rPr lang="en-US" altLang="ja-JP" sz="1400" b="1"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>
                <a:latin typeface="Arial" charset="0"/>
              </a:rPr>
              <a:t> 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 rot="-5400000">
            <a:off x="2716212" y="2590801"/>
            <a:ext cx="2606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7. </a:t>
            </a:r>
            <a:r>
              <a:rPr lang="en-GB" altLang="ja-JP" sz="1400" b="1">
                <a:latin typeface="Arial" charset="0"/>
                <a:cs typeface="Times New Roman" pitchFamily="18" charset="0"/>
              </a:rPr>
              <a:t>Nsalu yabalala</a:t>
            </a:r>
            <a:r>
              <a:rPr lang="en-US" altLang="ja-JP" sz="1400" b="1">
                <a:latin typeface="Arial" charset="0"/>
              </a:rPr>
              <a:t> 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 rot="-5400000">
            <a:off x="2410619" y="2894807"/>
            <a:ext cx="200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8. </a:t>
            </a:r>
            <a:r>
              <a:rPr lang="en-GB" altLang="ja-JP" sz="1400" b="1">
                <a:latin typeface="Arial" charset="0"/>
                <a:cs typeface="Times New Roman" pitchFamily="18" charset="0"/>
              </a:rPr>
              <a:t>Intanda</a:t>
            </a:r>
            <a:r>
              <a:rPr lang="en-US" altLang="ja-JP" sz="1400" b="1"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>
                <a:latin typeface="Arial" charset="0"/>
              </a:rPr>
              <a:t> 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 rot="-5400000">
            <a:off x="873125" y="2052638"/>
            <a:ext cx="368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9. </a:t>
            </a:r>
            <a:r>
              <a:rPr lang="en-GB" altLang="ja-JP" sz="1400" b="1">
                <a:latin typeface="Arial" charset="0"/>
                <a:cs typeface="Times New Roman" pitchFamily="18" charset="0"/>
              </a:rPr>
              <a:t>Nsalu yakwa mukolo</a:t>
            </a:r>
            <a:r>
              <a:rPr lang="en-US" altLang="ja-JP" sz="1400">
                <a:latin typeface="Arial" charset="0"/>
              </a:rPr>
              <a:t>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 rot="-5400000">
            <a:off x="472281" y="2634457"/>
            <a:ext cx="2513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Arial" charset="0"/>
              </a:rPr>
              <a:t>←</a:t>
            </a:r>
            <a:r>
              <a:rPr lang="ja-JP" altLang="en-US" sz="1400" b="1">
                <a:latin typeface="Arial" charset="0"/>
              </a:rPr>
              <a:t>　</a:t>
            </a:r>
            <a:r>
              <a:rPr lang="en-US" altLang="ja-JP" sz="1400" b="1">
                <a:latin typeface="Arial" charset="0"/>
              </a:rPr>
              <a:t>10. </a:t>
            </a:r>
            <a:r>
              <a:rPr lang="en-GB" altLang="ja-JP" sz="1400" b="1">
                <a:latin typeface="Arial" charset="0"/>
                <a:ea typeface="ＭＳ 明朝" pitchFamily="17" charset="-128"/>
              </a:rPr>
              <a:t>Chishimba</a:t>
            </a:r>
            <a:endParaRPr lang="en-US" altLang="ja-JP" sz="1400" b="1">
              <a:latin typeface="Arial" charset="0"/>
              <a:ea typeface="ＭＳ 明朝" pitchFamily="17" charset="-128"/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 rot="-5400000">
            <a:off x="-645319" y="2510632"/>
            <a:ext cx="2767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 dirty="0">
                <a:latin typeface="Arial" charset="0"/>
              </a:rPr>
              <a:t>←</a:t>
            </a:r>
            <a:r>
              <a:rPr lang="ja-JP" altLang="en-US" sz="1400" b="1" dirty="0">
                <a:latin typeface="Arial" charset="0"/>
              </a:rPr>
              <a:t>　</a:t>
            </a:r>
            <a:r>
              <a:rPr lang="en-US" altLang="ja-JP" sz="1400" b="1" dirty="0">
                <a:latin typeface="Arial" charset="0"/>
              </a:rPr>
              <a:t>11. </a:t>
            </a:r>
            <a:r>
              <a:rPr lang="en-GB" altLang="ja-JP" sz="1400" b="1" dirty="0" err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Misango</a:t>
            </a:r>
            <a:r>
              <a:rPr lang="en-GB" altLang="ja-JP" sz="1400" b="1" dirty="0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altLang="ja-JP" sz="1400" b="1" dirty="0" err="1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misango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latin typeface="Arial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0"/>
            <a:ext cx="8494712" cy="1676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Interpretation of symbols used at Engagement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Taken from the Motomoto Museum-Mbala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The patterns in blue can easily be identified with the ones that were used by the Lecturer’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472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6412"/>
            <a:ext cx="3208338" cy="992187"/>
          </a:xfrm>
          <a:solidFill>
            <a:srgbClr val="33333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1.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ea typeface="ＭＳ 明朝" pitchFamily="17" charset="-128"/>
              </a:rPr>
              <a:t>Likumbi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ea typeface="ＭＳ 明朝" pitchFamily="17" charset="-128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ea typeface="ＭＳ 明朝" pitchFamily="17" charset="-128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ea typeface="ＭＳ 明朝" pitchFamily="17" charset="-128"/>
              </a:rPr>
              <a:t>The Cloud</a:t>
            </a:r>
            <a:r>
              <a:rPr lang="en-US" altLang="ja-JP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pic>
        <p:nvPicPr>
          <p:cNvPr id="39939" name="Picture 5" descr="C:\My Documents\MY PICTURES\My Photos\Research\Paintings\Bemba pattern\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7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21012"/>
            <a:ext cx="3598863" cy="1398587"/>
          </a:xfrm>
          <a:solidFill>
            <a:srgbClr val="33333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2.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Bacipelelo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Uncultured Women</a:t>
            </a:r>
            <a:endParaRPr lang="en-US" altLang="ja-JP" sz="360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0963" name="Picture 4" descr="C:\My Documents\MY PICTURES\My Photos\Research\Paintings\Bemba pattern\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9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63246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paper </a:t>
            </a:r>
            <a:r>
              <a:rPr lang="en-US" dirty="0">
                <a:solidFill>
                  <a:srgbClr val="0070C0"/>
                </a:solidFill>
              </a:rPr>
              <a:t>analyses how </a:t>
            </a:r>
            <a:r>
              <a:rPr lang="en-US" dirty="0" smtClean="0">
                <a:solidFill>
                  <a:srgbClr val="0070C0"/>
                </a:solidFill>
              </a:rPr>
              <a:t>traditional renders are </a:t>
            </a:r>
            <a:r>
              <a:rPr lang="en-US" dirty="0">
                <a:solidFill>
                  <a:srgbClr val="FF0000"/>
                </a:solidFill>
              </a:rPr>
              <a:t>motivated, made and applied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92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3208338" cy="2743200"/>
          </a:xfrm>
          <a:solidFill>
            <a:srgbClr val="333333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4.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Kasengele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The Sleeping Mat </a:t>
            </a:r>
            <a:endParaRPr lang="en-US" altLang="ja-JP" sz="360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3011" name="Picture 6" descr="C:\My Documents\MY PICTURES\My Photos\Research\Paintings\Bemba pattern\4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r="2870"/>
          <a:stretch>
            <a:fillRect/>
          </a:stretch>
        </p:blipFill>
        <p:spPr bwMode="auto">
          <a:xfrm>
            <a:off x="4914900" y="0"/>
            <a:ext cx="307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6412"/>
            <a:ext cx="3208338" cy="1449388"/>
          </a:xfrm>
          <a:solidFill>
            <a:srgbClr val="33333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5.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Munkoloto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The useless Husband</a:t>
            </a:r>
            <a:endParaRPr lang="en-US" altLang="ja-JP" sz="360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4035" name="Picture 4" descr="C:\My Documents\MY PICTURES\My Photos\Research\Paintings\Bemba pattern\4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40771"/>
          <a:stretch>
            <a:fillRect/>
          </a:stretch>
        </p:blipFill>
        <p:spPr bwMode="auto">
          <a:xfrm>
            <a:off x="4870450" y="0"/>
            <a:ext cx="276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0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85" y="3048000"/>
            <a:ext cx="3208338" cy="1144587"/>
          </a:xfrm>
          <a:solidFill>
            <a:srgbClr val="33333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8.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Intanda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The Stars</a:t>
            </a:r>
            <a:endParaRPr lang="en-US" altLang="ja-JP" sz="3600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7107" name="Picture 4" descr="C:\My Documents\MY PICTURES\My Photos\Research\Paintings\Bemba pattern\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24043"/>
          <a:stretch>
            <a:fillRect/>
          </a:stretch>
        </p:blipFill>
        <p:spPr bwMode="auto">
          <a:xfrm>
            <a:off x="4684713" y="0"/>
            <a:ext cx="2938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1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24150"/>
            <a:ext cx="3286125" cy="2000250"/>
          </a:xfrm>
          <a:solidFill>
            <a:srgbClr val="33333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>
                <a:solidFill>
                  <a:schemeClr val="bg1"/>
                </a:solidFill>
                <a:latin typeface="Arial" charset="0"/>
              </a:rPr>
              <a:t>11.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Misango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altLang="ja-JP" sz="3600" dirty="0" err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misango</a:t>
            </a:r>
            <a: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altLang="ja-JP" sz="36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altLang="ja-JP" sz="3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Unacceptable behaviour</a:t>
            </a:r>
            <a:endParaRPr lang="en-US" altLang="ja-JP" sz="36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0179" name="Picture 4" descr="C:\My Documents\MY PICTURES\My Photos\Research\Paintings\Bemba pattern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215"/>
          <a:stretch>
            <a:fillRect/>
          </a:stretch>
        </p:blipFill>
        <p:spPr bwMode="auto">
          <a:xfrm>
            <a:off x="4387850" y="0"/>
            <a:ext cx="418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6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Next time you see something like this in Central/ Southern Africa………………??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pmakasa\Desktop\HOME RENDERING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0771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Problem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 first is that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Natural </a:t>
            </a:r>
            <a:r>
              <a:rPr lang="en-US" dirty="0">
                <a:solidFill>
                  <a:srgbClr val="0070C0"/>
                </a:solidFill>
              </a:rPr>
              <a:t>renders rely on inherent qualities of natural ingredients to act as </a:t>
            </a:r>
            <a:r>
              <a:rPr lang="en-US" dirty="0">
                <a:solidFill>
                  <a:srgbClr val="FF0000"/>
                </a:solidFill>
              </a:rPr>
              <a:t>binders, fillers, and </a:t>
            </a:r>
            <a:r>
              <a:rPr lang="en-US" dirty="0" smtClean="0">
                <a:solidFill>
                  <a:srgbClr val="FF0000"/>
                </a:solidFill>
              </a:rPr>
              <a:t>pigments;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When </a:t>
            </a:r>
            <a:r>
              <a:rPr lang="en-US" dirty="0">
                <a:solidFill>
                  <a:srgbClr val="0070C0"/>
                </a:solidFill>
              </a:rPr>
              <a:t>exposed to weathering elements, they do not last very long and </a:t>
            </a:r>
            <a:r>
              <a:rPr lang="en-US" dirty="0">
                <a:solidFill>
                  <a:srgbClr val="FF0000"/>
                </a:solidFill>
              </a:rPr>
              <a:t>need replacement after about 2 rainy </a:t>
            </a:r>
            <a:r>
              <a:rPr lang="en-US" dirty="0" smtClean="0">
                <a:solidFill>
                  <a:srgbClr val="FF0000"/>
                </a:solidFill>
              </a:rPr>
              <a:t>seasons; and,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However those </a:t>
            </a:r>
            <a:r>
              <a:rPr lang="en-US" dirty="0">
                <a:solidFill>
                  <a:srgbClr val="0070C0"/>
                </a:solidFill>
              </a:rPr>
              <a:t>that are protected by </a:t>
            </a:r>
            <a:r>
              <a:rPr lang="en-US" dirty="0">
                <a:solidFill>
                  <a:srgbClr val="FF0000"/>
                </a:solidFill>
              </a:rPr>
              <a:t>elongated eaves or painted in covered verandas do last much longer. 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Problem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rgbClr val="FF0000"/>
                </a:solidFill>
              </a:rPr>
              <a:t>The second is that</a:t>
            </a:r>
            <a:r>
              <a:rPr lang="en-ZA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Traditional renders are </a:t>
            </a:r>
            <a:r>
              <a:rPr lang="en-US" dirty="0">
                <a:solidFill>
                  <a:srgbClr val="0070C0"/>
                </a:solidFill>
              </a:rPr>
              <a:t>regarded </a:t>
            </a:r>
            <a:r>
              <a:rPr lang="en-US" dirty="0">
                <a:solidFill>
                  <a:srgbClr val="FF0000"/>
                </a:solidFill>
              </a:rPr>
              <a:t>as primitive decorations even by rural people themselves and ignored.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Everybody including the villagers themselves feel </a:t>
            </a:r>
            <a:r>
              <a:rPr lang="en-US" dirty="0">
                <a:solidFill>
                  <a:srgbClr val="0070C0"/>
                </a:solidFill>
              </a:rPr>
              <a:t>to be modern they have to </a:t>
            </a:r>
            <a:r>
              <a:rPr lang="en-US" dirty="0">
                <a:solidFill>
                  <a:srgbClr val="FF0000"/>
                </a:solidFill>
              </a:rPr>
              <a:t>associate themselves with the use of polyvinyl acetate (PVA) paints and </a:t>
            </a:r>
            <a:r>
              <a:rPr lang="en-US" dirty="0" smtClean="0">
                <a:solidFill>
                  <a:srgbClr val="FF0000"/>
                </a:solidFill>
              </a:rPr>
              <a:t>binders</a:t>
            </a:r>
            <a:r>
              <a:rPr lang="en-US" dirty="0" smtClean="0">
                <a:solidFill>
                  <a:srgbClr val="0070C0"/>
                </a:solidFill>
              </a:rPr>
              <a:t>, which are </a:t>
            </a:r>
            <a:r>
              <a:rPr lang="en-US" dirty="0" smtClean="0">
                <a:solidFill>
                  <a:srgbClr val="FF0000"/>
                </a:solidFill>
              </a:rPr>
              <a:t>unsustainable and bad to the environment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ZA" dirty="0" smtClean="0"/>
              <a:t>The Problem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rgbClr val="FF0000"/>
                </a:solidFill>
              </a:rPr>
              <a:t>The third is that: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Their </a:t>
            </a:r>
            <a:r>
              <a:rPr lang="en-US" dirty="0">
                <a:solidFill>
                  <a:srgbClr val="0070C0"/>
                </a:solidFill>
              </a:rPr>
              <a:t>use in traditional or modern </a:t>
            </a:r>
            <a:r>
              <a:rPr lang="en-US" dirty="0" smtClean="0">
                <a:solidFill>
                  <a:srgbClr val="0070C0"/>
                </a:solidFill>
              </a:rPr>
              <a:t>architecture is </a:t>
            </a:r>
            <a:r>
              <a:rPr lang="en-US" dirty="0" smtClean="0">
                <a:solidFill>
                  <a:srgbClr val="FF0000"/>
                </a:solidFill>
              </a:rPr>
              <a:t>not being promoted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little available knowledge about the symbolic meaning </a:t>
            </a:r>
            <a:r>
              <a:rPr lang="en-US" dirty="0" smtClean="0">
                <a:solidFill>
                  <a:srgbClr val="FF0000"/>
                </a:solidFill>
              </a:rPr>
              <a:t>is also not </a:t>
            </a:r>
            <a:r>
              <a:rPr lang="en-US" dirty="0">
                <a:solidFill>
                  <a:srgbClr val="FF0000"/>
                </a:solidFill>
              </a:rPr>
              <a:t>properly disseminated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has so far been no research done to </a:t>
            </a:r>
            <a:r>
              <a:rPr lang="en-US" dirty="0">
                <a:solidFill>
                  <a:srgbClr val="FF0000"/>
                </a:solidFill>
              </a:rPr>
              <a:t>improve the binding quality of these natural renders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Consequently, </a:t>
            </a:r>
            <a:r>
              <a:rPr lang="en-US" dirty="0">
                <a:solidFill>
                  <a:srgbClr val="0070C0"/>
                </a:solidFill>
              </a:rPr>
              <a:t>this is part of the African heritage </a:t>
            </a:r>
            <a:r>
              <a:rPr lang="en-US" dirty="0" smtClean="0">
                <a:solidFill>
                  <a:srgbClr val="FF0000"/>
                </a:solidFill>
              </a:rPr>
              <a:t>is </a:t>
            </a:r>
            <a:r>
              <a:rPr lang="en-US" dirty="0">
                <a:solidFill>
                  <a:srgbClr val="FF0000"/>
                </a:solidFill>
              </a:rPr>
              <a:t>dying out with their custodians and may soon be lost.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383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Receding Traditions when lost </a:t>
            </a:r>
            <a:r>
              <a:rPr lang="en-US" dirty="0" smtClean="0">
                <a:solidFill>
                  <a:srgbClr val="0070C0"/>
                </a:solidFill>
              </a:rPr>
              <a:t>will mean the loss of part of our heritage</a:t>
            </a:r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Despite </a:t>
            </a:r>
            <a:r>
              <a:rPr lang="en-US" dirty="0">
                <a:solidFill>
                  <a:srgbClr val="FF0000"/>
                </a:solidFill>
              </a:rPr>
              <a:t>being proved to be </a:t>
            </a:r>
            <a:r>
              <a:rPr lang="en-US" dirty="0" smtClean="0">
                <a:solidFill>
                  <a:srgbClr val="FF0000"/>
                </a:solidFill>
              </a:rPr>
              <a:t>sustainable render styles, </a:t>
            </a:r>
            <a:r>
              <a:rPr lang="en-US" dirty="0">
                <a:solidFill>
                  <a:srgbClr val="FF0000"/>
                </a:solidFill>
              </a:rPr>
              <a:t>not much is being done to promote this kind of rendering,</a:t>
            </a:r>
            <a:r>
              <a:rPr lang="en-US" dirty="0">
                <a:solidFill>
                  <a:srgbClr val="0070C0"/>
                </a:solidFill>
              </a:rPr>
              <a:t> instead it is being abandoned for more unsustainable petrochemical or synthetic based paints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these natural renders </a:t>
            </a:r>
            <a:r>
              <a:rPr lang="en-US" dirty="0" smtClean="0">
                <a:solidFill>
                  <a:srgbClr val="0070C0"/>
                </a:solidFill>
              </a:rPr>
              <a:t> do </a:t>
            </a:r>
            <a:r>
              <a:rPr lang="en-US" dirty="0">
                <a:solidFill>
                  <a:srgbClr val="0070C0"/>
                </a:solidFill>
              </a:rPr>
              <a:t>not last very long </a:t>
            </a:r>
            <a:r>
              <a:rPr lang="en-US" dirty="0" smtClean="0">
                <a:solidFill>
                  <a:srgbClr val="FF0000"/>
                </a:solidFill>
              </a:rPr>
              <a:t>more </a:t>
            </a:r>
            <a:r>
              <a:rPr lang="en-US" dirty="0">
                <a:solidFill>
                  <a:srgbClr val="FF0000"/>
                </a:solidFill>
              </a:rPr>
              <a:t>research is needed </a:t>
            </a:r>
            <a:r>
              <a:rPr lang="en-US" dirty="0">
                <a:solidFill>
                  <a:srgbClr val="0070C0"/>
                </a:solidFill>
              </a:rPr>
              <a:t>to make these paints last longer, as a higher turnover may also become unsustainable if the communities are large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Burton, W. </a:t>
            </a:r>
            <a:r>
              <a:rPr lang="en-US" dirty="0" smtClean="0">
                <a:solidFill>
                  <a:srgbClr val="0070C0"/>
                </a:solidFill>
              </a:rPr>
              <a:t>(1961). </a:t>
            </a:r>
            <a:r>
              <a:rPr lang="en-US" i="1" dirty="0" err="1">
                <a:solidFill>
                  <a:srgbClr val="FF0000"/>
                </a:solidFill>
              </a:rPr>
              <a:t>Luba</a:t>
            </a:r>
            <a:r>
              <a:rPr lang="en-US" i="1" dirty="0">
                <a:solidFill>
                  <a:srgbClr val="FF0000"/>
                </a:solidFill>
              </a:rPr>
              <a:t> Religion and Magic in Custom and Belief</a:t>
            </a:r>
            <a:r>
              <a:rPr lang="en-US" dirty="0">
                <a:solidFill>
                  <a:srgbClr val="0070C0"/>
                </a:solidFill>
              </a:rPr>
              <a:t>. </a:t>
            </a:r>
            <a:r>
              <a:rPr lang="en-US" dirty="0" err="1">
                <a:solidFill>
                  <a:srgbClr val="0070C0"/>
                </a:solidFill>
              </a:rPr>
              <a:t>Tervuren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Musée</a:t>
            </a:r>
            <a:r>
              <a:rPr lang="en-US" dirty="0">
                <a:solidFill>
                  <a:srgbClr val="0070C0"/>
                </a:solidFill>
              </a:rPr>
              <a:t> Royal de </a:t>
            </a:r>
            <a:r>
              <a:rPr lang="en-US" dirty="0" err="1">
                <a:solidFill>
                  <a:srgbClr val="0070C0"/>
                </a:solidFill>
              </a:rPr>
              <a:t>l'Afrique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Centrale</a:t>
            </a:r>
            <a:r>
              <a:rPr lang="en-US" dirty="0"/>
              <a:t>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Chief </a:t>
            </a:r>
            <a:r>
              <a:rPr lang="en-US" dirty="0" err="1">
                <a:solidFill>
                  <a:srgbClr val="0070C0"/>
                </a:solidFill>
              </a:rPr>
              <a:t>Makasa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Makasa’s Village , </a:t>
            </a:r>
            <a:r>
              <a:rPr lang="en-US" dirty="0" err="1" smtClean="0">
                <a:solidFill>
                  <a:srgbClr val="0070C0"/>
                </a:solidFill>
              </a:rPr>
              <a:t>Kasama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personal </a:t>
            </a:r>
            <a:r>
              <a:rPr lang="en-US" dirty="0">
                <a:solidFill>
                  <a:srgbClr val="FF0000"/>
                </a:solidFill>
              </a:rPr>
              <a:t>Interview taken 2003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Chola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Chikapwa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Makasa’s Village , </a:t>
            </a:r>
            <a:r>
              <a:rPr lang="en-US" dirty="0" err="1">
                <a:solidFill>
                  <a:srgbClr val="0070C0"/>
                </a:solidFill>
              </a:rPr>
              <a:t>Kasama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personal Interview taken </a:t>
            </a:r>
            <a:r>
              <a:rPr lang="en-US" dirty="0" smtClean="0">
                <a:solidFill>
                  <a:srgbClr val="FF0000"/>
                </a:solidFill>
              </a:rPr>
              <a:t>2003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Denyer</a:t>
            </a:r>
            <a:r>
              <a:rPr lang="en-US" dirty="0" smtClean="0">
                <a:solidFill>
                  <a:srgbClr val="FF0000"/>
                </a:solidFill>
              </a:rPr>
              <a:t>, S (XXX) </a:t>
            </a:r>
            <a:r>
              <a:rPr lang="en-US" dirty="0" smtClean="0">
                <a:solidFill>
                  <a:srgbClr val="0070C0"/>
                </a:solidFill>
              </a:rPr>
              <a:t>African Traditional </a:t>
            </a:r>
            <a:r>
              <a:rPr lang="en-US" dirty="0" err="1" smtClean="0">
                <a:solidFill>
                  <a:srgbClr val="0070C0"/>
                </a:solidFill>
              </a:rPr>
              <a:t>Archtecture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Hecht, David. 1990. "</a:t>
            </a:r>
            <a:r>
              <a:rPr lang="en-US" dirty="0">
                <a:solidFill>
                  <a:srgbClr val="FF0000"/>
                </a:solidFill>
              </a:rPr>
              <a:t>Mermaids and other things in Africa,"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Arts Magazine</a:t>
            </a:r>
            <a:r>
              <a:rPr lang="en-US" dirty="0">
                <a:solidFill>
                  <a:srgbClr val="0070C0"/>
                </a:solidFill>
              </a:rPr>
              <a:t>, 65/3: </a:t>
            </a:r>
            <a:r>
              <a:rPr lang="en-US" dirty="0" smtClean="0">
                <a:solidFill>
                  <a:srgbClr val="0070C0"/>
                </a:solidFill>
              </a:rPr>
              <a:t>80-86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Motomoto</a:t>
            </a:r>
            <a:r>
              <a:rPr lang="en-US" dirty="0" smtClean="0">
                <a:solidFill>
                  <a:srgbClr val="0070C0"/>
                </a:solidFill>
              </a:rPr>
              <a:t> Museum, </a:t>
            </a:r>
            <a:r>
              <a:rPr lang="en-US" dirty="0" err="1" smtClean="0">
                <a:solidFill>
                  <a:srgbClr val="0070C0"/>
                </a:solidFill>
              </a:rPr>
              <a:t>Mbala</a:t>
            </a:r>
            <a:r>
              <a:rPr lang="en-US" dirty="0" smtClean="0">
                <a:solidFill>
                  <a:srgbClr val="0070C0"/>
                </a:solidFill>
              </a:rPr>
              <a:t> visited , March 2003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Schmetzer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H.  (XXX), </a:t>
            </a:r>
            <a:r>
              <a:rPr lang="en-US" dirty="0">
                <a:solidFill>
                  <a:srgbClr val="FF0000"/>
                </a:solidFill>
              </a:rPr>
              <a:t>Traditional Architecture in Zambia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/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42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0070C0"/>
                </a:solidFill>
              </a:rPr>
              <a:t>The paper is </a:t>
            </a:r>
            <a:r>
              <a:rPr lang="en-US" dirty="0" smtClean="0">
                <a:solidFill>
                  <a:srgbClr val="0070C0"/>
                </a:solidFill>
              </a:rPr>
              <a:t>presented </a:t>
            </a:r>
            <a:r>
              <a:rPr lang="en-US" dirty="0">
                <a:solidFill>
                  <a:srgbClr val="0070C0"/>
                </a:solidFill>
              </a:rPr>
              <a:t>here with the hope that it will </a:t>
            </a:r>
            <a:r>
              <a:rPr lang="en-US" dirty="0" smtClean="0">
                <a:solidFill>
                  <a:srgbClr val="0070C0"/>
                </a:solidFill>
              </a:rPr>
              <a:t>evoke, </a:t>
            </a:r>
            <a:r>
              <a:rPr lang="en-US" dirty="0">
                <a:solidFill>
                  <a:srgbClr val="FF0000"/>
                </a:solidFill>
              </a:rPr>
              <a:t>in its audience, 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need to get involved in slowing down or halting this wanton erosion of the African heritage.</a:t>
            </a:r>
            <a:endParaRPr lang="en-ZA" dirty="0">
              <a:solidFill>
                <a:srgbClr val="FF0000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35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Methodology Used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0070C0"/>
                </a:solidFill>
              </a:rPr>
              <a:t>A qualitative methodology was used to gain </a:t>
            </a:r>
            <a:r>
              <a:rPr lang="en-ZA" dirty="0">
                <a:solidFill>
                  <a:srgbClr val="FF0000"/>
                </a:solidFill>
              </a:rPr>
              <a:t>a deeper understanding of people’s views and their feelings about their lives. 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0070C0"/>
                </a:solidFill>
              </a:rPr>
              <a:t>The </a:t>
            </a:r>
            <a:r>
              <a:rPr lang="en-ZA" dirty="0">
                <a:solidFill>
                  <a:srgbClr val="0070C0"/>
                </a:solidFill>
              </a:rPr>
              <a:t>research instruments used included </a:t>
            </a:r>
            <a:r>
              <a:rPr lang="en-ZA" dirty="0">
                <a:solidFill>
                  <a:srgbClr val="FF0000"/>
                </a:solidFill>
              </a:rPr>
              <a:t>desktop surveys, </a:t>
            </a:r>
            <a:r>
              <a:rPr lang="en-US" dirty="0">
                <a:solidFill>
                  <a:srgbClr val="FF0000"/>
                </a:solidFill>
              </a:rPr>
              <a:t>site visits</a:t>
            </a:r>
            <a:r>
              <a:rPr lang="en-ZA" dirty="0">
                <a:solidFill>
                  <a:srgbClr val="FF0000"/>
                </a:solidFill>
              </a:rPr>
              <a:t>, in-depth </a:t>
            </a:r>
            <a:r>
              <a:rPr lang="en-US" dirty="0">
                <a:solidFill>
                  <a:srgbClr val="FF0000"/>
                </a:solidFill>
              </a:rPr>
              <a:t>open ended </a:t>
            </a:r>
            <a:r>
              <a:rPr lang="en-ZA" dirty="0">
                <a:solidFill>
                  <a:srgbClr val="FF0000"/>
                </a:solidFill>
              </a:rPr>
              <a:t>individual interviews, participant observations. </a:t>
            </a:r>
            <a:endParaRPr lang="en-ZA" dirty="0" smtClean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rgbClr val="0070C0"/>
                </a:solidFill>
              </a:rPr>
              <a:t>Li</a:t>
            </a:r>
            <a:r>
              <a:rPr lang="en-US" dirty="0" err="1">
                <a:solidFill>
                  <a:srgbClr val="0070C0"/>
                </a:solidFill>
              </a:rPr>
              <a:t>ved</a:t>
            </a:r>
            <a:r>
              <a:rPr lang="en-US" dirty="0">
                <a:solidFill>
                  <a:srgbClr val="0070C0"/>
                </a:solidFill>
              </a:rPr>
              <a:t> experiences were </a:t>
            </a:r>
            <a:r>
              <a:rPr lang="en-ZA" dirty="0">
                <a:solidFill>
                  <a:srgbClr val="0070C0"/>
                </a:solidFill>
              </a:rPr>
              <a:t>used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FF0000"/>
                </a:solidFill>
              </a:rPr>
              <a:t>interpret some observed phenomena 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Desktop surveys </a:t>
            </a:r>
            <a:r>
              <a:rPr lang="en-US" dirty="0" smtClean="0">
                <a:solidFill>
                  <a:srgbClr val="0070C0"/>
                </a:solidFill>
              </a:rPr>
              <a:t>involving tradition African Architecture focusing on Zambia;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Study trips (Site Visits) </a:t>
            </a:r>
            <a:r>
              <a:rPr lang="en-US" dirty="0" smtClean="0">
                <a:solidFill>
                  <a:srgbClr val="0070C0"/>
                </a:solidFill>
              </a:rPr>
              <a:t>in 1998, 2010 and 2018, almost like a longitudinal study to see how long these renders lasted. For those protected by the veranda and the eaves, protected from the elements and those that were exposed to the elements; and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Open ended and unstructured Interviews involved</a:t>
            </a:r>
            <a:r>
              <a:rPr lang="en-US" dirty="0" smtClean="0">
                <a:solidFill>
                  <a:srgbClr val="0070C0"/>
                </a:solidFill>
              </a:rPr>
              <a:t>, talking to people to get their views.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3733800" y="152400"/>
            <a:ext cx="5257800" cy="6705600"/>
            <a:chOff x="2352" y="0"/>
            <a:chExt cx="3257" cy="4320"/>
          </a:xfrm>
        </p:grpSpPr>
        <p:pic>
          <p:nvPicPr>
            <p:cNvPr id="5" name="Picture 3" descr="C:\My Documents\Research\Luapula-Northern Reserach Trip\北部州Mapカラー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0"/>
              <a:ext cx="325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480" y="2833"/>
              <a:ext cx="169" cy="15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640" y="2976"/>
              <a:ext cx="93" cy="15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2688" y="3120"/>
              <a:ext cx="48" cy="20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688" y="3312"/>
              <a:ext cx="56" cy="20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2722" y="3456"/>
              <a:ext cx="110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2832" y="3360"/>
              <a:ext cx="192" cy="9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3018" y="3312"/>
              <a:ext cx="198" cy="4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3205" y="3120"/>
              <a:ext cx="299" cy="19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3494" y="3106"/>
              <a:ext cx="116" cy="1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3600" y="2976"/>
              <a:ext cx="96" cy="14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3648" y="2688"/>
              <a:ext cx="48" cy="28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H="1" flipV="1">
              <a:off x="3360" y="2496"/>
              <a:ext cx="291" cy="20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 flipV="1">
              <a:off x="3168" y="2352"/>
              <a:ext cx="204" cy="15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 flipV="1">
              <a:off x="3120" y="2160"/>
              <a:ext cx="57" cy="20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V="1">
              <a:off x="3123" y="2016"/>
              <a:ext cx="45" cy="16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3168" y="2016"/>
              <a:ext cx="48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3051" y="1962"/>
              <a:ext cx="117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>
              <a:off x="2832" y="1968"/>
              <a:ext cx="240" cy="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H="1" flipV="1">
              <a:off x="2784" y="1680"/>
              <a:ext cx="66" cy="29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H="1" flipV="1">
              <a:off x="2736" y="1575"/>
              <a:ext cx="54" cy="123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H="1" flipV="1">
              <a:off x="2688" y="1344"/>
              <a:ext cx="48" cy="24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V="1">
              <a:off x="2688" y="1104"/>
              <a:ext cx="48" cy="25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 flipV="1">
              <a:off x="2736" y="912"/>
              <a:ext cx="0" cy="19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V="1">
              <a:off x="2730" y="723"/>
              <a:ext cx="148" cy="20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2856" y="528"/>
              <a:ext cx="117" cy="23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2731" y="1097"/>
              <a:ext cx="131" cy="73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V="1">
              <a:off x="3120" y="912"/>
              <a:ext cx="384" cy="9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 flipV="1">
              <a:off x="2847" y="1136"/>
              <a:ext cx="90" cy="4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flipV="1">
              <a:off x="2921" y="1006"/>
              <a:ext cx="204" cy="13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3498" y="909"/>
              <a:ext cx="231" cy="42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3699" y="939"/>
              <a:ext cx="132" cy="12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 flipV="1">
              <a:off x="3813" y="1047"/>
              <a:ext cx="201" cy="1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 flipV="1">
              <a:off x="3981" y="960"/>
              <a:ext cx="126" cy="9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4107" y="735"/>
              <a:ext cx="96" cy="22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 flipH="1" flipV="1">
              <a:off x="4185" y="615"/>
              <a:ext cx="15" cy="12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 flipH="1" flipV="1">
              <a:off x="4041" y="573"/>
              <a:ext cx="150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5"/>
            <p:cNvSpPr>
              <a:spLocks noChangeShapeType="1"/>
            </p:cNvSpPr>
            <p:nvPr/>
          </p:nvSpPr>
          <p:spPr bwMode="auto">
            <a:xfrm flipH="1">
              <a:off x="4083" y="963"/>
              <a:ext cx="21" cy="17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>
              <a:off x="4089" y="1122"/>
              <a:ext cx="54" cy="14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 flipV="1">
              <a:off x="4125" y="1185"/>
              <a:ext cx="156" cy="3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 flipV="1">
              <a:off x="4281" y="1071"/>
              <a:ext cx="204" cy="11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 flipH="1">
              <a:off x="4095" y="1248"/>
              <a:ext cx="48" cy="16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0"/>
            <p:cNvSpPr>
              <a:spLocks noChangeShapeType="1"/>
            </p:cNvSpPr>
            <p:nvPr/>
          </p:nvSpPr>
          <p:spPr bwMode="auto">
            <a:xfrm flipH="1">
              <a:off x="4347" y="1083"/>
              <a:ext cx="120" cy="13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1"/>
            <p:cNvSpPr>
              <a:spLocks noChangeShapeType="1"/>
            </p:cNvSpPr>
            <p:nvPr/>
          </p:nvSpPr>
          <p:spPr bwMode="auto">
            <a:xfrm flipH="1">
              <a:off x="4296" y="1215"/>
              <a:ext cx="51" cy="13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 flipH="1">
              <a:off x="4170" y="1338"/>
              <a:ext cx="129" cy="54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3"/>
            <p:cNvSpPr>
              <a:spLocks noChangeShapeType="1"/>
            </p:cNvSpPr>
            <p:nvPr/>
          </p:nvSpPr>
          <p:spPr bwMode="auto">
            <a:xfrm flipH="1">
              <a:off x="4089" y="1389"/>
              <a:ext cx="108" cy="1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4095" y="1401"/>
              <a:ext cx="0" cy="219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flipH="1">
              <a:off x="4026" y="1597"/>
              <a:ext cx="72" cy="248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6"/>
            <p:cNvSpPr>
              <a:spLocks noChangeShapeType="1"/>
            </p:cNvSpPr>
            <p:nvPr/>
          </p:nvSpPr>
          <p:spPr bwMode="auto">
            <a:xfrm>
              <a:off x="4023" y="1821"/>
              <a:ext cx="99" cy="216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7"/>
            <p:cNvSpPr>
              <a:spLocks noChangeShapeType="1"/>
            </p:cNvSpPr>
            <p:nvPr/>
          </p:nvSpPr>
          <p:spPr bwMode="auto">
            <a:xfrm>
              <a:off x="4120" y="2034"/>
              <a:ext cx="96" cy="28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8"/>
            <p:cNvSpPr>
              <a:spLocks noChangeShapeType="1"/>
            </p:cNvSpPr>
            <p:nvPr/>
          </p:nvSpPr>
          <p:spPr bwMode="auto">
            <a:xfrm flipH="1">
              <a:off x="4053" y="2301"/>
              <a:ext cx="168" cy="30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9"/>
            <p:cNvSpPr>
              <a:spLocks noChangeShapeType="1"/>
            </p:cNvSpPr>
            <p:nvPr/>
          </p:nvSpPr>
          <p:spPr bwMode="auto">
            <a:xfrm flipH="1">
              <a:off x="3959" y="2595"/>
              <a:ext cx="97" cy="227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 flipH="1">
              <a:off x="3780" y="2814"/>
              <a:ext cx="186" cy="180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 flipH="1" flipV="1">
              <a:off x="3681" y="2973"/>
              <a:ext cx="117" cy="15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3008313" cy="60855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Study Area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00" dirty="0" smtClean="0"/>
              <a:t>C</a:t>
            </a:r>
            <a:endParaRPr lang="en-US" sz="900" dirty="0"/>
          </a:p>
        </p:txBody>
      </p:sp>
      <p:sp>
        <p:nvSpPr>
          <p:cNvPr id="59" name="Text Placeholder 5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Luapula and Northern Provinces of Zambia</a:t>
            </a:r>
            <a:endParaRPr lang="en-US" dirty="0"/>
          </a:p>
        </p:txBody>
      </p:sp>
      <p:pic>
        <p:nvPicPr>
          <p:cNvPr id="3074" name="Picture 2" descr="C:\Users\pmakasa\Pictures\Cassav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26747"/>
            <a:ext cx="3760915" cy="28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/>
          <p:nvPr/>
        </p:nvPicPr>
        <p:blipFill rotWithShape="1">
          <a:blip r:embed="rId4"/>
          <a:srcRect l="27564" t="46750" r="46474" b="30445"/>
          <a:stretch/>
        </p:blipFill>
        <p:spPr bwMode="auto">
          <a:xfrm>
            <a:off x="-1" y="1879422"/>
            <a:ext cx="3760915" cy="2165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08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1617</Words>
  <Application>Microsoft Office PowerPoint</Application>
  <PresentationFormat>On-screen Show (4:3)</PresentationFormat>
  <Paragraphs>164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ＭＳ 明朝</vt:lpstr>
      <vt:lpstr>ＭＳ Ｐゴシック</vt:lpstr>
      <vt:lpstr>Arial</vt:lpstr>
      <vt:lpstr>Bernard MT Condensed</vt:lpstr>
      <vt:lpstr>Calibri</vt:lpstr>
      <vt:lpstr>Times New Roman</vt:lpstr>
      <vt:lpstr>Office Theme</vt:lpstr>
      <vt:lpstr>Image</vt:lpstr>
      <vt:lpstr>PowerPoint Presentation</vt:lpstr>
      <vt:lpstr>Introduction</vt:lpstr>
      <vt:lpstr>Introduction</vt:lpstr>
      <vt:lpstr>Introduction</vt:lpstr>
      <vt:lpstr>Introduction</vt:lpstr>
      <vt:lpstr>Introduction</vt:lpstr>
      <vt:lpstr>Methodology Used</vt:lpstr>
      <vt:lpstr>Methodology</vt:lpstr>
      <vt:lpstr>The Study Area</vt:lpstr>
      <vt:lpstr>The Study Area</vt:lpstr>
      <vt:lpstr>Origins of the Bemba &amp; Other Bantu</vt:lpstr>
      <vt:lpstr>The Itinerary</vt:lpstr>
      <vt:lpstr>Temporal Fishermen Huts</vt:lpstr>
      <vt:lpstr>Staple foods of the Lunda People  along the  Luapula Valley</vt:lpstr>
      <vt:lpstr>Staple foods of the Bemba on Chambeshi Plateau</vt:lpstr>
      <vt:lpstr>Village Layouts Clusters on the Plateau but a Linear Village along the Valley (the Longest Village in South Central Africa approx. 200kms)</vt:lpstr>
      <vt:lpstr>Open space usage and the introduction of the veranda</vt:lpstr>
      <vt:lpstr>The Veranda and  the Village Shelter (Insaka)</vt:lpstr>
      <vt:lpstr>The village shelter (insaka) and the veranda</vt:lpstr>
      <vt:lpstr>The veranda in a modern house</vt:lpstr>
      <vt:lpstr>Various uses of the veranda</vt:lpstr>
      <vt:lpstr>Various uses for the Veranda</vt:lpstr>
      <vt:lpstr>Materials used</vt:lpstr>
      <vt:lpstr>Understanding the Veranda</vt:lpstr>
      <vt:lpstr>1. Ordinary Decorative Render</vt:lpstr>
      <vt:lpstr>1. Ordinary Decorative Render</vt:lpstr>
      <vt:lpstr>1. Ordinary Decorative Render</vt:lpstr>
      <vt:lpstr>1. Ordinary Decorative Render</vt:lpstr>
      <vt:lpstr>1. Ordinary Decorative Render</vt:lpstr>
      <vt:lpstr>1. Ordinary Decorative Render</vt:lpstr>
      <vt:lpstr>Biblical Render The Virgin Mary deep in Prayer</vt:lpstr>
      <vt:lpstr>Religious Render The Birth of Christ in a Manger</vt:lpstr>
      <vt:lpstr>Religious Render The Birth of Christ in a Manger</vt:lpstr>
      <vt:lpstr>Religious Render The Good Samaritan</vt:lpstr>
      <vt:lpstr>2 Myths: the Mermaid</vt:lpstr>
      <vt:lpstr>2 Myths: the Mermaid</vt:lpstr>
      <vt:lpstr>2 Myths: the Mermaid</vt:lpstr>
      <vt:lpstr>2 Myths: the Mermaid</vt:lpstr>
      <vt:lpstr>2 Myths: the Mermaid</vt:lpstr>
      <vt:lpstr>2 Myths: the Mermaid</vt:lpstr>
      <vt:lpstr>Myths from elsewhere:   The Little Mermaid of Copenhagen, Denmark</vt:lpstr>
      <vt:lpstr>Myths from elsewhere-Phillipines</vt:lpstr>
      <vt:lpstr>3. The Informal School</vt:lpstr>
      <vt:lpstr>3. The Informal School The Training Hut</vt:lpstr>
      <vt:lpstr>3. The Informal School  At Puberty</vt:lpstr>
      <vt:lpstr>3. The Informal School At Engangement: the ‘Lecturer’</vt:lpstr>
      <vt:lpstr>An Interpretation of symbols used at Engagement Taken from the Motomoto Museum-Mbala</vt:lpstr>
      <vt:lpstr>1. Likumbi The Cloud </vt:lpstr>
      <vt:lpstr>2. Bacipelelo Uncultured Women</vt:lpstr>
      <vt:lpstr>4. Kasengele The Sleeping Mat </vt:lpstr>
      <vt:lpstr>5. Munkoloto The useless Husband</vt:lpstr>
      <vt:lpstr>8. Intanda The Stars</vt:lpstr>
      <vt:lpstr>11. Misango misango Unacceptable behaviour</vt:lpstr>
      <vt:lpstr>The Next time you see something like this in Central/ Southern Africa………………??</vt:lpstr>
      <vt:lpstr>The Problem</vt:lpstr>
      <vt:lpstr>The Problem</vt:lpstr>
      <vt:lpstr>The Problem</vt:lpstr>
      <vt:lpstr>Conclusions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Makasa, Paul (Dr) (Summestrand Campus South)</dc:creator>
  <cp:lastModifiedBy>Prof Paul Makasa</cp:lastModifiedBy>
  <cp:revision>70</cp:revision>
  <dcterms:created xsi:type="dcterms:W3CDTF">2015-07-27T14:24:15Z</dcterms:created>
  <dcterms:modified xsi:type="dcterms:W3CDTF">2019-05-05T19:03:53Z</dcterms:modified>
</cp:coreProperties>
</file>