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60" r:id="rId5"/>
    <p:sldId id="275" r:id="rId6"/>
    <p:sldId id="283" r:id="rId7"/>
    <p:sldId id="261" r:id="rId8"/>
    <p:sldId id="279" r:id="rId9"/>
    <p:sldId id="258" r:id="rId10"/>
    <p:sldId id="276" r:id="rId11"/>
    <p:sldId id="263" r:id="rId12"/>
    <p:sldId id="269" r:id="rId13"/>
    <p:sldId id="264" r:id="rId14"/>
    <p:sldId id="281" r:id="rId15"/>
    <p:sldId id="262" r:id="rId16"/>
    <p:sldId id="277" r:id="rId17"/>
    <p:sldId id="265" r:id="rId18"/>
    <p:sldId id="259" r:id="rId19"/>
    <p:sldId id="266" r:id="rId20"/>
    <p:sldId id="267" r:id="rId21"/>
    <p:sldId id="270" r:id="rId22"/>
    <p:sldId id="284" r:id="rId23"/>
    <p:sldId id="278" r:id="rId24"/>
    <p:sldId id="271" r:id="rId25"/>
    <p:sldId id="27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FEB7-C72A-4E50-923C-F1E91BBBD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A860D-1272-419C-B8C4-B4081CC8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8831F-CA96-4315-B3AC-EBF6C6A6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FA2D-5D26-4710-BFD8-4C330B57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3FE6-E16D-4073-ADB2-E43AEA9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880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ABFC-E6BE-4EFE-AD3A-93B6B627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8D9BE-3D60-4927-A9D2-87773052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4BAA-CFDE-43E7-A1B9-C558011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49CD-0753-4BEF-8D8C-1F003B39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0BCC3-0153-425C-97E1-0389991B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318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E1E7C-2EE5-400A-AFC2-0D28DFF0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7E48A-B9FA-4C7F-895A-5119B16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B2E13-18B5-40E0-ACDC-64DA0456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E95E-FB91-46B2-B630-F1627F57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64F29-8E55-41F4-A499-73BA71A2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781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2CB0-3073-41F3-AF42-5C90E611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E499-28A4-454E-8C8F-C95D7228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03AAB-27A3-464B-BF9B-D02DAFA7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7B94-860C-4EE1-8976-B819399F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DB96-D4F7-4ADB-B146-43B2A71F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616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A0B7-CAE6-46B7-BB21-FAF9DA15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62101-B4B1-4679-A8DA-F57F1B704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1E51-FD9E-4313-93E6-171F2623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910E-9E38-48C8-900F-B62CC53F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A97C-63FC-4A48-B0FC-0E91DF8A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82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482E-DCEB-469B-8471-F408AF89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8934-7E96-4810-A48B-85FAFFDE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1C141-3ECB-4BC3-BB80-8C6E8D32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5E95-B88B-4EC5-8568-2667B9BB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F8D67-E915-467C-84C2-8F79357F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9D294-8B07-4090-8B67-77600C15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4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D82B-358F-4FD5-8182-E3020254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0912-8264-4801-931D-E7DDD326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B10D6-8506-43C7-89C6-9AA63EFC7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6DC8-7264-4BD3-B2CF-034A8DCC1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1495B-2719-41AE-8130-BACD64D0D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F4242-7C0F-42C8-B63E-8AECC7DA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CEC12-A1FB-4712-9086-6CDCCCA7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BB8D4-5BA8-49F9-9BDC-8EF9C301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32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6798-65DD-4F95-B25B-69436578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1723C-6673-4BBD-89B6-39D43E0E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D52AC-B18A-48BD-BD0F-6BD18DEB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512C1-00F3-4FEC-A512-30FA1DD6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87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FFDA8-A9C8-439C-9397-1C626C8D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C79E6-9E6E-4DCB-A46D-96410343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96E6A-CD57-4B64-8BE5-745E5F28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007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C713-73E1-4A93-A145-14154CE6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FB9B-7F00-417E-B517-C9CF1B46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8F65-210B-4786-9C3A-DC43CD88E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072DF-C0C4-41D7-A61E-667567CC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44D80-0121-4C06-AB3E-F9B13BF6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2CFBB-DEB5-412A-824A-B5A8EF35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11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A4A8-2690-4AD3-BC3B-B65CD1AE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B0013-E9F2-4D75-A621-21AEF7839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1213C-F198-4989-A2FE-B4349894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C92AC-879A-4AD2-B750-5EF6A89C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E8A73-AE3F-4139-B16E-BD9165E2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4FC35-46E8-453F-A1EA-2BFF9F73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24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36187-794A-4966-8DF2-758E2969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ADDE7-C250-4B44-BE3D-2151F5DD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1CD41-03DA-4AF7-9C24-BB157789C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A095-2B67-4596-856C-C1663F081745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EB24-B04A-4F49-9B43-881CC344C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D5BD1-2564-4A74-BBE7-2AE6019AF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1055-DF75-49AF-9453-1EA1677DF4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9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sho.co.jp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A2124-F0F7-439E-BA19-0385C10351BD}"/>
              </a:ext>
            </a:extLst>
          </p:cNvPr>
          <p:cNvSpPr/>
          <p:nvPr/>
        </p:nvSpPr>
        <p:spPr>
          <a:xfrm>
            <a:off x="523875" y="22050"/>
            <a:ext cx="11544300" cy="42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architectural curriculum of the 4th Industrial Revolution towards sustainable smart communities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4EBA7-4AD0-4391-AD3E-46C39A40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450885"/>
            <a:ext cx="9229724" cy="5819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CAC507-E85E-43B9-B031-B944157A6AD6}"/>
              </a:ext>
            </a:extLst>
          </p:cNvPr>
          <p:cNvSpPr/>
          <p:nvPr/>
        </p:nvSpPr>
        <p:spPr>
          <a:xfrm>
            <a:off x="3248025" y="6226176"/>
            <a:ext cx="6096000" cy="644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Yashaen Luckan </a:t>
            </a:r>
            <a:r>
              <a:rPr lang="en-US" sz="16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n-US" sz="16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ZA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1600" i="1" dirty="0">
                <a:latin typeface="Garamond" panose="02020404030301010803" pitchFamily="18" charset="0"/>
                <a:ea typeface="Calibri" panose="020F0502020204030204" pitchFamily="34" charset="0"/>
              </a:rPr>
              <a:t>University of Kwa-Zulu Natal, Durban, South Africa, luckany@ukzn.ac.za</a:t>
            </a:r>
            <a:endParaRPr lang="en-ZA" sz="16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2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9E0417-6755-4B2F-9D53-D55D9A128344}"/>
              </a:ext>
            </a:extLst>
          </p:cNvPr>
          <p:cNvSpPr/>
          <p:nvPr/>
        </p:nvSpPr>
        <p:spPr>
          <a:xfrm>
            <a:off x="781050" y="903853"/>
            <a:ext cx="10667999" cy="4940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It is argued that the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healing of past injustices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through redress and spatial transformation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can only be successful by including the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multiple, intelligences, experiences and cultures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of historically excluded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people, many of whom practice architecture within their communities…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critical knowledge through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lived experiences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and resilience in difficult socio-economic contexts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Support a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curriculum for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social justice through critical reconstruction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 author therefore argues for a responsive curriculum based on flexibility, adaptability and inclusivity – an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agile curriculum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for the 4IR.</a:t>
            </a:r>
            <a:endParaRPr lang="en-ZA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1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2BC81-512A-4D17-89EF-8BDFC24CC848}"/>
              </a:ext>
            </a:extLst>
          </p:cNvPr>
          <p:cNvSpPr/>
          <p:nvPr/>
        </p:nvSpPr>
        <p:spPr>
          <a:xfrm>
            <a:off x="1137920" y="319630"/>
            <a:ext cx="10424160" cy="500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alternate, agile curriculum for the development of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citizenship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South Africa</a:t>
            </a:r>
            <a:endParaRPr lang="en-ZA" sz="2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author postulates the concept of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citizenship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and integrated system of progressive utilisation of resources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wherein the advancement of human potentiality forms the core of the new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city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inclusivity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for architectural education in order to respond to socio-economic redress and spatial transformation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within the paradigm of the 4IR in South Africa.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principles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: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experiential learning; disruption for reconstruction; education for sustainable development and eco-systemic thinking.</a:t>
            </a:r>
            <a:endParaRPr lang="en-ZA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6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86708-EAA8-4EE5-8550-A8E7DBEB29B8}"/>
              </a:ext>
            </a:extLst>
          </p:cNvPr>
          <p:cNvSpPr/>
          <p:nvPr/>
        </p:nvSpPr>
        <p:spPr>
          <a:xfrm>
            <a:off x="952500" y="298223"/>
            <a:ext cx="10487025" cy="538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Experiential Learning for Reconstruction.</a:t>
            </a: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 1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of knowledge production (Gibbons et al 1994). Historical modes of curriculum and pedagogy have been confined to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formal learning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institutions of higher learning,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discipline, canon, scientific methodology, norms and judgement of what constitutes sound practice -</a:t>
            </a: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 2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(Gibbons et al 1994) -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trans-disciplinary practice, heterogeneity and transience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affords access to a broader </a:t>
            </a:r>
            <a:r>
              <a:rPr lang="en-GB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 of participants into the process of inquiry and innovation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generation and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 responsive practice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culture, history and geographical influences therefore shape knowledge generation.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Mode 2,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 inclusion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not exclusion is necessary to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stimulate innovation through a clash of ideas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Shubert (1997) refers to the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hidden curriculum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whereby the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relationships between participants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learning, students, teachers and members of society alike, construct and refine the character of students and, therefore, learning.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9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DB73B8-6EB2-4CDB-8AF2-C93C1018B76F}"/>
              </a:ext>
            </a:extLst>
          </p:cNvPr>
          <p:cNvSpPr/>
          <p:nvPr/>
        </p:nvSpPr>
        <p:spPr>
          <a:xfrm>
            <a:off x="1478279" y="487895"/>
            <a:ext cx="9667875" cy="542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u="sng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Disruption</a:t>
            </a: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 positive action against unjust geo-political, social and economic constraints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socio-economic emancipation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historically marginalised societies.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redress and spatial transformation require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approaches to design thinking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spatial development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through a process of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critical engagement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clash of ideas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necessary to spark innovation 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Johansson 2017) 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of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citizenship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that the very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spaces of learning be disrupted in order to allow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historically marginalised groups.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4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6910" y="24765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dirty="0"/>
              <a:t>What are the implications of </a:t>
            </a:r>
            <a:r>
              <a:rPr lang="en-ZA" sz="2800" dirty="0"/>
              <a:t>information technology and social networking </a:t>
            </a:r>
            <a:r>
              <a:rPr lang="en-ZA" dirty="0"/>
              <a:t>on </a:t>
            </a:r>
            <a:r>
              <a:rPr lang="en-ZA" sz="2800" b="1" dirty="0"/>
              <a:t>Pedagogic Access</a:t>
            </a:r>
            <a:r>
              <a:rPr lang="en-ZA" dirty="0"/>
              <a:t>?</a:t>
            </a:r>
          </a:p>
        </p:txBody>
      </p:sp>
      <p:pic>
        <p:nvPicPr>
          <p:cNvPr id="5" name="Picture 4" descr="twitter-cartoon - neuroanthropology.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72" y="1478756"/>
            <a:ext cx="9289954" cy="51315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9E0417-6755-4B2F-9D53-D55D9A128344}"/>
              </a:ext>
            </a:extLst>
          </p:cNvPr>
          <p:cNvSpPr/>
          <p:nvPr/>
        </p:nvSpPr>
        <p:spPr>
          <a:xfrm>
            <a:off x="457200" y="85725"/>
            <a:ext cx="11487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4IR 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affords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learning, upskilling and innovation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confined controls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state or institutions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F4CF2-C069-41BF-9FE6-D9713EF0F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58" y="914400"/>
            <a:ext cx="8699619" cy="5171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611DF7-BE2D-41B6-8CD8-AF0D0E0D01DE}"/>
              </a:ext>
            </a:extLst>
          </p:cNvPr>
          <p:cNvSpPr/>
          <p:nvPr/>
        </p:nvSpPr>
        <p:spPr>
          <a:xfrm>
            <a:off x="887094" y="6197600"/>
            <a:ext cx="1062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4IR disruption of hegemony which has freed up knowledge resources 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– open science, MOOCS etc.</a:t>
            </a:r>
            <a:endParaRPr lang="en-ZA" sz="2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4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DB73B8-6EB2-4CDB-8AF2-C93C1018B76F}"/>
              </a:ext>
            </a:extLst>
          </p:cNvPr>
          <p:cNvSpPr/>
          <p:nvPr/>
        </p:nvSpPr>
        <p:spPr>
          <a:xfrm>
            <a:off x="986472" y="699985"/>
            <a:ext cx="10677208" cy="524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paper asserts that it is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anymore up to the will of the institutions to allow pedagogic access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the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4IR has opened up the knowledge society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all that have access to data.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Neither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 exclusion nor geographic distance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impediments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learning within the paradigm of 4IR.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paper argues that this </a:t>
            </a:r>
            <a:r>
              <a:rPr lang="en-GB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 by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breaking the artificial boundaries</a:t>
            </a: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learning will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 innovation by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widening pedagogic access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give effect to a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contentious clash of ideas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intellectual traditionalists with those of the lived experientialists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author therefore proposes the second principle as experiential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for social reconstruction.</a:t>
            </a:r>
            <a:endParaRPr lang="en-Z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3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1CA8B6-C78A-46DB-B099-AA0FD16514CC}"/>
              </a:ext>
            </a:extLst>
          </p:cNvPr>
          <p:cNvSpPr/>
          <p:nvPr/>
        </p:nvSpPr>
        <p:spPr>
          <a:xfrm>
            <a:off x="1674018" y="1092040"/>
            <a:ext cx="8843963" cy="417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and multiculturalism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placing high value on contextually situated learning and shared experiences. John Dewey, promulgated this type of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engaged learning paradigm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placed high value on real life experiences, criticising schooling for being exaggerated rather than supplementary to the ordinary course of living.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 reconstruction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(Shubert 1997) –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activism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against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unequal privileges, power, dominance and social injustices.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auto-ethnographic reflection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towards effecting transformation in society. The approach is fundament on conflict / clash, which brings inquiry and action together.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essentially about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intellectual emancipation through access to resources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exposes citizens to the global knowledge society without the administrative and pedagogic gatekeeping that characterises formal education.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57D1B1-2467-4789-882E-791A87625B69}"/>
              </a:ext>
            </a:extLst>
          </p:cNvPr>
          <p:cNvSpPr/>
          <p:nvPr/>
        </p:nvSpPr>
        <p:spPr>
          <a:xfrm>
            <a:off x="1495425" y="1276752"/>
            <a:ext cx="9296400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4IR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</a:rPr>
              <a:t>provides - opportunities for the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stimulation of small, medium and micro enterprises (SMMEs).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Built environment Curriculum needs to respond – an agile curriculum is required.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</a:rPr>
              <a:t>Redress &amp; Spatial Transformation - people form the core.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</a:rPr>
              <a:t>Advancement of societies by free access to resources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</a:rPr>
              <a:t>where learning, upskilling and exposure to different economic opportunities are readily available.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4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C83258-D690-4E19-BBCF-65D23261301C}"/>
              </a:ext>
            </a:extLst>
          </p:cNvPr>
          <p:cNvSpPr/>
          <p:nvPr/>
        </p:nvSpPr>
        <p:spPr>
          <a:xfrm>
            <a:off x="895350" y="69223"/>
            <a:ext cx="10896600" cy="528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2400" b="1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for sustainable development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neo-humanist ideology by advocating the freeing of human potential from the limitations of local cultures while, at the same time, not losing the core essence of such local culture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founded on geo- or socio-sentiment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(Bussey 2010: 10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limitations,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posed by the weight of their own histories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compromises 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sustainability of education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impeding the ability to transform in response to contextual changes</a:t>
            </a:r>
            <a:r>
              <a:rPr lang="en-GB" sz="1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revolution on education = numerous possibilities of engaging with the global knowledge society despite one’s own geo or socio location.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 role of education as a function of culture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Bussey (2010)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 thinking approach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provide a valuable point of reference.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8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D89B7D-7A2C-4BB9-89A6-D1C2D384C491}"/>
              </a:ext>
            </a:extLst>
          </p:cNvPr>
          <p:cNvSpPr/>
          <p:nvPr/>
        </p:nvSpPr>
        <p:spPr>
          <a:xfrm>
            <a:off x="1085850" y="4309236"/>
            <a:ext cx="9324975" cy="104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 Question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smart city concept spatially transform the apartheid city? 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22BAD-CCF5-4C34-AB8F-8F05BDCF393A}"/>
              </a:ext>
            </a:extLst>
          </p:cNvPr>
          <p:cNvSpPr/>
          <p:nvPr/>
        </p:nvSpPr>
        <p:spPr>
          <a:xfrm>
            <a:off x="990601" y="654689"/>
            <a:ext cx="10582274" cy="287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Statement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4</a:t>
            </a:r>
            <a:r>
              <a:rPr lang="en-GB" sz="2400" baseline="30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Industrial Revolution has afforded great potential for the advancement of cities, however, the healing of the scars of apartheid continue to be compromised by historical / conventional ways of thinking and practice, thereby compromising socio-economic redress &amp; spatial transformation.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E0AF5E-930A-4520-8BC8-64A482204B4C}"/>
              </a:ext>
            </a:extLst>
          </p:cNvPr>
          <p:cNvSpPr/>
          <p:nvPr/>
        </p:nvSpPr>
        <p:spPr>
          <a:xfrm>
            <a:off x="771525" y="637156"/>
            <a:ext cx="10877550" cy="490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Eco-systemic thinking </a:t>
            </a: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idea of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 eco-systemic thinking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related to the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iceberg model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Goodman (2002).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Prevalent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models of education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generally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reactionary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symptoms / events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are most apparent; a trend since the first industrial revolution –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skilling for industrial production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fundamental, deep layers of the societal problems which lie “beneath the surface”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what is evident.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 exclusion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structural problem based on mental and socially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conditioned attitudes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are fundament on apartheid segregation and labour division.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then can redress and spatial transformation be achieved through education?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5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5A2D4-4984-4018-8FA6-829053D2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64293"/>
            <a:ext cx="8972550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9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88C8EE-5A2D-413A-B13A-880A1E644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327" y="307644"/>
            <a:ext cx="10326023" cy="29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800" b="1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Revolution </a:t>
            </a:r>
            <a:r>
              <a:rPr kumimoji="0" lang="en-GB" altLang="en-US" sz="2000" b="1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required: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1" i="0" strike="noStrike" cap="none" normalizeH="0" baseline="0" dirty="0">
              <a:ln>
                <a:noFill/>
              </a:ln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AGILE CURRICULUM = innovation emerges from collective consensus through the constructive clashes of many intelligences and experiences / layers of human existence </a:t>
            </a:r>
            <a:r>
              <a:rPr kumimoji="0" lang="en-GB" altLang="en-US" b="0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the kind of disruption that is possible through the </a:t>
            </a:r>
            <a:r>
              <a:rPr kumimoji="0" lang="en-GB" altLang="en-US" sz="2000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 advancements of the </a:t>
            </a:r>
            <a:r>
              <a:rPr kumimoji="0" lang="en-GB" altLang="en-US" sz="2000" b="1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4IR</a:t>
            </a:r>
            <a:r>
              <a:rPr kumimoji="0" lang="en-GB" altLang="en-US" b="0" i="0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strike="noStrike" cap="none" normalizeH="0" baseline="0" dirty="0">
              <a:ln>
                <a:noFill/>
              </a:ln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0160E-250B-41DC-B800-BA4728C7A163}"/>
              </a:ext>
            </a:extLst>
          </p:cNvPr>
          <p:cNvSpPr/>
          <p:nvPr/>
        </p:nvSpPr>
        <p:spPr>
          <a:xfrm>
            <a:off x="1237328" y="3179835"/>
            <a:ext cx="10326022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alt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GB" altLang="en-US" sz="2400" b="1" baseline="30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alt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Pedagogic Space </a:t>
            </a:r>
            <a:r>
              <a:rPr lang="en-GB" alt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 the </a:t>
            </a:r>
            <a:r>
              <a:rPr lang="en-GB" alt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&amp; Physical domains; </a:t>
            </a:r>
            <a:r>
              <a:rPr lang="en-GB" alt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en-GB" alt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Intellect &amp; Artificial Intelligence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promote design thinking </a:t>
            </a:r>
            <a:r>
              <a:rPr lang="en-ZA" altLang="en-U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empathy, supported by clearly defining the design problem / challenges and engaging in an iterative process of reflection and ideation</a:t>
            </a:r>
            <a:r>
              <a:rPr lang="en-ZA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ZA" altLang="en-US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3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88C8EE-5A2D-413A-B13A-880A1E644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927" y="1027769"/>
            <a:ext cx="10326023" cy="453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ZA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ZA" altLang="en-US" sz="32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a lot to offer in this regard – </a:t>
            </a:r>
            <a:r>
              <a:rPr kumimoji="0" lang="en-Z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reality, simulation software and 3D printing offer opportunities for </a:t>
            </a:r>
            <a:r>
              <a:rPr kumimoji="0" lang="en-ZA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testing prior to construction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this is yet to be fully realised in the built environment in South Africa.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kumimoji="0" lang="en-Z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ways of making and building 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incorporating </a:t>
            </a:r>
            <a:r>
              <a:rPr kumimoji="0" lang="en-Z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IOT and </a:t>
            </a:r>
            <a:r>
              <a:rPr kumimoji="0" lang="en-ZA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 printing 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imagine what a construction project may look like in this paradigm. What are the skills / professional competencies demands of the 4IR? </a:t>
            </a:r>
            <a:endParaRPr kumimoji="0" lang="en-ZA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EF6DC-CC6E-4E8C-A667-C5F34C05FCE5}"/>
              </a:ext>
            </a:extLst>
          </p:cNvPr>
          <p:cNvSpPr/>
          <p:nvPr/>
        </p:nvSpPr>
        <p:spPr>
          <a:xfrm>
            <a:off x="933449" y="227546"/>
            <a:ext cx="10848975" cy="640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resources for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citizenship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advance the potential of societies for socio-economic redress and spatial transformation - this is the hidden potential for smart cities and a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curriculum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city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en-ZA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science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 education and opportunities to society by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breaking the barriers of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pedagogic access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context of a developing economy recovering from the scars of apartheid,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 thinking may solve economic hardships in disadvantaged communities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ZA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eCommerce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easily facilitate the implementation of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disintermediation</a:t>
            </a:r>
            <a:r>
              <a:rPr lang="en-ZA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whereby, for example, shopping malls, typically accommodating large multinationals could be replaced by smart SMMEs located within historically disadvantaged communities.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ZA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economic sustainability of historically disadvantaged communities can therefore be achieved through the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stimulation of new business and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entrepreneurship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rather than dependency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this could change a consumerist type of behaviour to that of entrepreneurship and business creation.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8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E1D1F5-1895-49F9-A4B4-F2FA0FE75E71}"/>
              </a:ext>
            </a:extLst>
          </p:cNvPr>
          <p:cNvSpPr/>
          <p:nvPr/>
        </p:nvSpPr>
        <p:spPr>
          <a:xfrm>
            <a:off x="1590675" y="1548062"/>
            <a:ext cx="9010650" cy="106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Myth of Distance will be overcome by Pedagogic access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that’s the potential of the paradigm of the 4IR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F3C6E-EEA3-4DEF-9C14-F4E25B63F46F}"/>
              </a:ext>
            </a:extLst>
          </p:cNvPr>
          <p:cNvSpPr/>
          <p:nvPr/>
        </p:nvSpPr>
        <p:spPr>
          <a:xfrm>
            <a:off x="2924175" y="4862762"/>
            <a:ext cx="6096000" cy="1209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high </a:t>
            </a: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of data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must be urgently addressed, else education and practice will be business as usual to the detriment of redress and spatial transformation.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4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43F878-9E78-4299-A0BF-A83A60BCAA2E}"/>
              </a:ext>
            </a:extLst>
          </p:cNvPr>
          <p:cNvSpPr/>
          <p:nvPr/>
        </p:nvSpPr>
        <p:spPr>
          <a:xfrm>
            <a:off x="781050" y="705914"/>
            <a:ext cx="10839450" cy="551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Bussy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 2008. </a:t>
            </a:r>
            <a:r>
              <a:rPr lang="en-GB" sz="1400" i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Neohumanism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Education for Sustainable Development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Paper delivered at the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Neohumanism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Educational Futures Conference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Ydrefors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Sweden. 12-14 July 2008.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Bussy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M.  2010. 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Education for Liberation: A Corner Stone of </a:t>
            </a:r>
            <a:r>
              <a:rPr lang="en-GB" sz="1400" i="1" dirty="0" err="1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Prout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In Understanding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Prout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Essays on Sustainability and Transformation.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1:1-27.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Gibbons, M.,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Lemoges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Nowotny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Schwartsman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Scott, P. and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Trow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1994. 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Production of Knowledge: The Dynamics of Science and Research in Contemporary Societies. 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California: Sage Publications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ZA" sz="1400" dirty="0">
                <a:latin typeface="Garamond" panose="02020404030301010803" pitchFamily="18" charset="0"/>
                <a:ea typeface="Calibri" panose="020F0502020204030204" pitchFamily="34" charset="0"/>
                <a:cs typeface="TimesNewRomanPSMT"/>
              </a:rPr>
              <a:t>Goodman, M. 2002. </a:t>
            </a:r>
            <a:r>
              <a:rPr lang="en-ZA" sz="1400" i="1" dirty="0">
                <a:latin typeface="Garamond" panose="02020404030301010803" pitchFamily="18" charset="0"/>
                <a:ea typeface="Calibri" panose="020F0502020204030204" pitchFamily="34" charset="0"/>
                <a:cs typeface="TimesNewRomanPS-ItalicMT"/>
              </a:rPr>
              <a:t>The iceberg model</a:t>
            </a:r>
            <a:r>
              <a:rPr lang="en-ZA" sz="1400" dirty="0">
                <a:latin typeface="Garamond" panose="02020404030301010803" pitchFamily="18" charset="0"/>
                <a:ea typeface="Calibri" panose="020F0502020204030204" pitchFamily="34" charset="0"/>
                <a:cs typeface="TimesNewRomanPSMT"/>
              </a:rPr>
              <a:t>. Innovation Associates Organizational Learning. Hopkinton, MA. 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(online). Available: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NewRomanPSMT"/>
              </a:rPr>
              <a:t> </a:t>
            </a:r>
            <a:r>
              <a:rPr lang="en-ZA" sz="1400" dirty="0">
                <a:latin typeface="Garamond" panose="02020404030301010803" pitchFamily="18" charset="0"/>
                <a:ea typeface="Calibri" panose="020F0502020204030204" pitchFamily="34" charset="0"/>
                <a:cs typeface="TimesNewRomanPSMT"/>
              </a:rPr>
              <a:t>http://www.ascd.org/ASCD/pdf/journals 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(Accessed 15 February 2019)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Howarth, T. 1959. 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to Architectural Education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Journal of Architectural Education.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14(2): 25-30.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Johansson, F. 2017. 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Medici Effect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Boston: Harvard Business School Press.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Krutka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G, &amp; Carpenter, J. P. 2016. Participatory learning through social media: How and why social studies educators use Twitter. Contemporary Issues in Technology and Teacher Education, 16(1), 38-59.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Kurokawa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2006. 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one a Hero – The Philosophy of Symbiosis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Japan: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Kisho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Kurokawa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Architect and Associates (online). Available: </a:t>
            </a:r>
            <a:r>
              <a:rPr lang="en-GB" sz="1400" u="sng" dirty="0">
                <a:solidFill>
                  <a:srgbClr val="0000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www.kisho.co.jp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(Accessed 20 August 2011).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Schwab, K. 2016. </a:t>
            </a:r>
            <a:r>
              <a:rPr lang="en-GB" sz="14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Fourth Industrial Revolution</a:t>
            </a: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Geneva: World Economic Forum.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Shubert, W.H. 1997. </a:t>
            </a:r>
            <a:r>
              <a:rPr lang="en-US" sz="1400" i="1" kern="18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 Education from Four Perspectives on Curriculum</a:t>
            </a:r>
            <a:r>
              <a:rPr lang="en-US" sz="1400" kern="18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Teachers College Record. 98 (6): 17-30</a:t>
            </a:r>
            <a:endParaRPr lang="en-Z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6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722BAD-CCF5-4C34-AB8F-8F05BDCF393A}"/>
              </a:ext>
            </a:extLst>
          </p:cNvPr>
          <p:cNvSpPr/>
          <p:nvPr/>
        </p:nvSpPr>
        <p:spPr>
          <a:xfrm>
            <a:off x="771525" y="1588139"/>
            <a:ext cx="10801350" cy="2452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Garamond" panose="02020404030301010803" pitchFamily="18" charset="0"/>
              </a:rPr>
              <a:t>The aim of the paper is to define the characteristics of a </a:t>
            </a:r>
            <a:r>
              <a:rPr lang="en-GB" sz="2400" b="1" dirty="0">
                <a:latin typeface="Garamond" panose="02020404030301010803" pitchFamily="18" charset="0"/>
              </a:rPr>
              <a:t>21</a:t>
            </a:r>
            <a:r>
              <a:rPr lang="en-GB" sz="2400" b="1" baseline="30000" dirty="0">
                <a:latin typeface="Garamond" panose="02020404030301010803" pitchFamily="18" charset="0"/>
              </a:rPr>
              <a:t>st</a:t>
            </a:r>
            <a:r>
              <a:rPr lang="en-GB" sz="2400" b="1" dirty="0">
                <a:latin typeface="Garamond" panose="02020404030301010803" pitchFamily="18" charset="0"/>
              </a:rPr>
              <a:t> century architectural curriculum </a:t>
            </a:r>
            <a:r>
              <a:rPr lang="en-GB" sz="2400" dirty="0">
                <a:latin typeface="Garamond" panose="02020404030301010803" pitchFamily="18" charset="0"/>
              </a:rPr>
              <a:t>that promotes thinking and practice towards </a:t>
            </a:r>
            <a:r>
              <a:rPr lang="en-GB" sz="2400" b="1" dirty="0">
                <a:latin typeface="Garamond" panose="02020404030301010803" pitchFamily="18" charset="0"/>
              </a:rPr>
              <a:t>socio-economic redress &amp; spatial transformation</a:t>
            </a:r>
            <a:endParaRPr lang="en-GB" sz="24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0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5C529-5780-4E09-82AA-A3805300369A}"/>
              </a:ext>
            </a:extLst>
          </p:cNvPr>
          <p:cNvSpPr/>
          <p:nvPr/>
        </p:nvSpPr>
        <p:spPr>
          <a:xfrm>
            <a:off x="1504950" y="117879"/>
            <a:ext cx="9505950" cy="66273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 of the Historical curriculum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curricula and pedagogic approaches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early evolution of formal architectural -</a:t>
            </a:r>
            <a:r>
              <a:rPr lang="en-ZA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socially mediated behaviours 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predefined rules, norms and standards.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model developed in the </a:t>
            </a:r>
            <a:r>
              <a:rPr lang="en-ZA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silos of academia </a:t>
            </a:r>
            <a:endParaRPr lang="en-ZA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mid-18</a:t>
            </a:r>
            <a:r>
              <a:rPr lang="en-ZA" baseline="30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ZA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academies during the Renaissance period in Europe; the </a:t>
            </a:r>
            <a:r>
              <a:rPr lang="en-GB" i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Beaux-Arts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studio (</a:t>
            </a:r>
            <a:r>
              <a:rPr lang="en-GB" i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atelier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) pedagogy.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 pupillage system in Britain.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 worthiness of learning within this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social behaviourist approach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depended entirely on the observations of external representations / images of social success; there was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no intrinsic consideration of the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social context nor the lived experiences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of the student.</a:t>
            </a:r>
            <a:endParaRPr lang="en-ZA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5C529-5780-4E09-82AA-A3805300369A}"/>
              </a:ext>
            </a:extLst>
          </p:cNvPr>
          <p:cNvSpPr/>
          <p:nvPr/>
        </p:nvSpPr>
        <p:spPr>
          <a:xfrm>
            <a:off x="1187926" y="886317"/>
            <a:ext cx="10019347" cy="5085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advent of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modernism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albeit with noble ideologies, suffered the consequences of massification and standardised industrial approaches which surfaced during the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revolution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was followed by the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post-modernist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period in architecture which referred back to </a:t>
            </a:r>
            <a:r>
              <a:rPr lang="en-GB" sz="24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canonic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works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these two paradigms significantly shaped the twentieth century evolution of architectural education. 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Garamond" panose="02020404030301010803" pitchFamily="18" charset="0"/>
              </a:rPr>
              <a:t>Formal education would progress upon reliance of the </a:t>
            </a:r>
            <a:r>
              <a:rPr lang="en-GB" sz="2000" b="1" dirty="0">
                <a:latin typeface="Garamond" panose="02020404030301010803" pitchFamily="18" charset="0"/>
              </a:rPr>
              <a:t>great intellectual works </a:t>
            </a:r>
            <a:r>
              <a:rPr lang="en-GB" dirty="0">
                <a:latin typeface="Garamond" panose="02020404030301010803" pitchFamily="18" charset="0"/>
              </a:rPr>
              <a:t>which were located within </a:t>
            </a:r>
            <a:r>
              <a:rPr lang="en-GB" sz="2400" b="1" dirty="0">
                <a:latin typeface="Garamond" panose="02020404030301010803" pitchFamily="18" charset="0"/>
              </a:rPr>
              <a:t>defined disciplines</a:t>
            </a:r>
            <a:r>
              <a:rPr lang="en-GB" dirty="0">
                <a:latin typeface="Garamond" panose="02020404030301010803" pitchFamily="18" charset="0"/>
              </a:rPr>
              <a:t>. Knowledge generation would continue to develop within disciplinary confines, housed in formal institutions, which </a:t>
            </a:r>
            <a:r>
              <a:rPr lang="en-GB" sz="2000" b="1" dirty="0">
                <a:latin typeface="Garamond" panose="02020404030301010803" pitchFamily="18" charset="0"/>
              </a:rPr>
              <a:t>transcended historic periods, geographic location, culture and social nuances </a:t>
            </a:r>
            <a:r>
              <a:rPr lang="en-GB" dirty="0">
                <a:latin typeface="Garamond" panose="02020404030301010803" pitchFamily="18" charset="0"/>
              </a:rPr>
              <a:t>among others. This system was known as </a:t>
            </a:r>
            <a:r>
              <a:rPr lang="en-GB" sz="2800" b="1" dirty="0">
                <a:latin typeface="Garamond" panose="02020404030301010803" pitchFamily="18" charset="0"/>
              </a:rPr>
              <a:t>intellectual traditionalism </a:t>
            </a:r>
            <a:r>
              <a:rPr lang="en-GB" dirty="0">
                <a:latin typeface="Garamond" panose="02020404030301010803" pitchFamily="18" charset="0"/>
              </a:rPr>
              <a:t>(Shubert 1997). </a:t>
            </a:r>
            <a:endParaRPr lang="en-ZA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endParaRPr lang="en-Z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" y="639852"/>
            <a:ext cx="11077575" cy="5372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6440" y="116632"/>
            <a:ext cx="9131560" cy="5232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Higher Education CONTEXT – from SOCIETY to SILO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908" y="5715466"/>
            <a:ext cx="3361321" cy="7386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spc="260" dirty="0"/>
              <a:t>SOCIETY</a:t>
            </a:r>
          </a:p>
          <a:p>
            <a:pPr algn="ctr"/>
            <a:r>
              <a:rPr lang="en-ZA" spc="260" dirty="0"/>
              <a:t>Pre 17</a:t>
            </a:r>
            <a:r>
              <a:rPr lang="en-ZA" spc="260" baseline="30000" dirty="0"/>
              <a:t>th</a:t>
            </a:r>
            <a:r>
              <a:rPr lang="en-ZA" spc="260" dirty="0"/>
              <a:t> century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6886" y="5796507"/>
            <a:ext cx="3001281" cy="7386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spc="260" dirty="0"/>
              <a:t>SILO</a:t>
            </a:r>
          </a:p>
          <a:p>
            <a:pPr algn="ctr"/>
            <a:r>
              <a:rPr lang="en-ZA" spc="260" dirty="0"/>
              <a:t>Early 17</a:t>
            </a:r>
            <a:r>
              <a:rPr lang="en-ZA" spc="260" baseline="30000" dirty="0"/>
              <a:t>th</a:t>
            </a:r>
            <a:r>
              <a:rPr lang="en-ZA" spc="260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09498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34332-0A23-4ACA-9018-7A443CEE431F}"/>
              </a:ext>
            </a:extLst>
          </p:cNvPr>
          <p:cNvSpPr/>
          <p:nvPr/>
        </p:nvSpPr>
        <p:spPr>
          <a:xfrm>
            <a:off x="1162049" y="1314357"/>
            <a:ext cx="10201275" cy="416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education = globalising modernity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form of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engineering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&amp; confined disciplinary thinking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an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pedagogic approach</a:t>
            </a:r>
            <a:r>
              <a:rPr lang="en-GB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GB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paradox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modern education - failed to prepare students for a </a:t>
            </a:r>
            <a:r>
              <a:rPr lang="en-GB" sz="2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  <a:r>
              <a:rPr lang="en-GB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asks very different questions of humanity </a:t>
            </a:r>
            <a:r>
              <a:rPr lang="en-GB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(Bussey 2010.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0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YL - are we prepared">
            <a:extLst>
              <a:ext uri="{FF2B5EF4-FFF2-40B4-BE49-F238E27FC236}">
                <a16:creationId xmlns:a16="http://schemas.microsoft.com/office/drawing/2014/main" id="{56367393-35FF-4233-87EC-E6D214E475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22236" y="-1450684"/>
            <a:ext cx="6657039" cy="97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4CC5F0-1D2F-4F7F-8422-5EAF0333AA23}"/>
              </a:ext>
            </a:extLst>
          </p:cNvPr>
          <p:cNvSpPr/>
          <p:nvPr/>
        </p:nvSpPr>
        <p:spPr>
          <a:xfrm>
            <a:off x="1228724" y="1322309"/>
            <a:ext cx="9906001" cy="391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The built environment in South Africa has, however continued to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perpetuate </a:t>
            </a: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</a:rPr>
              <a:t>traditional ways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of learning, thinking,  designing and building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</a:rPr>
              <a:t>“missing middle”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a large proportion of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experienced and skilled persons – </a:t>
            </a:r>
            <a:r>
              <a:rPr lang="en-US" sz="2800" b="1" dirty="0">
                <a:latin typeface="Garamond" panose="02020404030301010803" pitchFamily="18" charset="0"/>
                <a:ea typeface="Calibri" panose="020F0502020204030204" pitchFamily="34" charset="0"/>
              </a:rPr>
              <a:t>pedagogically excluded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severely compromising spatial transformation and socio-economic redress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The 4IR could play a significant role in opening up access to these persons for professional articulation through upskilling; thereby enhancing their 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</a:rPr>
              <a:t>employability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0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1913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Yashaen Luckan</dc:creator>
  <cp:lastModifiedBy>Yashaen Luckan</cp:lastModifiedBy>
  <cp:revision>69</cp:revision>
  <dcterms:created xsi:type="dcterms:W3CDTF">2019-05-05T15:46:13Z</dcterms:created>
  <dcterms:modified xsi:type="dcterms:W3CDTF">2019-05-06T10:47:38Z</dcterms:modified>
</cp:coreProperties>
</file>