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69" r:id="rId3"/>
    <p:sldId id="280" r:id="rId4"/>
    <p:sldId id="282" r:id="rId5"/>
    <p:sldId id="283" r:id="rId6"/>
    <p:sldId id="371" r:id="rId7"/>
    <p:sldId id="332" r:id="rId8"/>
    <p:sldId id="390" r:id="rId9"/>
    <p:sldId id="392" r:id="rId10"/>
    <p:sldId id="393" r:id="rId11"/>
    <p:sldId id="394" r:id="rId12"/>
    <p:sldId id="395" r:id="rId13"/>
    <p:sldId id="396" r:id="rId14"/>
    <p:sldId id="397" r:id="rId15"/>
    <p:sldId id="398" r:id="rId16"/>
    <p:sldId id="399" r:id="rId17"/>
    <p:sldId id="405" r:id="rId18"/>
    <p:sldId id="406" r:id="rId19"/>
    <p:sldId id="407" r:id="rId20"/>
    <p:sldId id="408" r:id="rId21"/>
    <p:sldId id="402" r:id="rId22"/>
    <p:sldId id="403" r:id="rId23"/>
    <p:sldId id="401" r:id="rId24"/>
    <p:sldId id="409" r:id="rId25"/>
    <p:sldId id="410" r:id="rId26"/>
    <p:sldId id="411" r:id="rId27"/>
    <p:sldId id="412" r:id="rId28"/>
    <p:sldId id="294" r:id="rId29"/>
    <p:sldId id="260" r:id="rId3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A0657"/>
    <a:srgbClr val="0000CC"/>
    <a:srgbClr val="FFB819"/>
    <a:srgbClr val="59BC3E"/>
    <a:srgbClr val="70C858"/>
    <a:srgbClr val="CC9900"/>
    <a:srgbClr val="B01CB4"/>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snapToObjects="1">
      <p:cViewPr varScale="1">
        <p:scale>
          <a:sx n="95" d="100"/>
          <a:sy n="95" d="100"/>
        </p:scale>
        <p:origin x="60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99791E-08D1-43EB-993E-2CE987FD1B44}" type="datetimeFigureOut">
              <a:rPr lang="en-ZA" smtClean="0"/>
              <a:t>2019/05/06</a:t>
            </a:fld>
            <a:endParaRPr lang="en-Z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B8D5113-7BC0-43A9-8562-3F67230E9DF9}" type="slidenum">
              <a:rPr lang="en-ZA" smtClean="0"/>
              <a:t>‹#›</a:t>
            </a:fld>
            <a:endParaRPr lang="en-ZA"/>
          </a:p>
        </p:txBody>
      </p:sp>
    </p:spTree>
    <p:extLst>
      <p:ext uri="{BB962C8B-B14F-4D97-AF65-F5344CB8AC3E}">
        <p14:creationId xmlns:p14="http://schemas.microsoft.com/office/powerpoint/2010/main" val="211256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B8D5113-7BC0-43A9-8562-3F67230E9DF9}" type="slidenum">
              <a:rPr lang="en-ZA" smtClean="0"/>
              <a:t>14</a:t>
            </a:fld>
            <a:endParaRPr lang="en-ZA"/>
          </a:p>
        </p:txBody>
      </p:sp>
    </p:spTree>
    <p:extLst>
      <p:ext uri="{BB962C8B-B14F-4D97-AF65-F5344CB8AC3E}">
        <p14:creationId xmlns:p14="http://schemas.microsoft.com/office/powerpoint/2010/main" val="3023717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71B2C"/>
        </a:solidFill>
        <a:effectLst/>
      </p:bgPr>
    </p:bg>
    <p:spTree>
      <p:nvGrpSpPr>
        <p:cNvPr id="1" name=""/>
        <p:cNvGrpSpPr/>
        <p:nvPr/>
      </p:nvGrpSpPr>
      <p:grpSpPr>
        <a:xfrm>
          <a:off x="0" y="0"/>
          <a:ext cx="0" cy="0"/>
          <a:chOff x="0" y="0"/>
          <a:chExt cx="0" cy="0"/>
        </a:xfrm>
      </p:grpSpPr>
      <p:sp>
        <p:nvSpPr>
          <p:cNvPr id="15" name="Rectangle 14"/>
          <p:cNvSpPr/>
          <p:nvPr userDrawn="1"/>
        </p:nvSpPr>
        <p:spPr>
          <a:xfrm>
            <a:off x="0" y="-1422"/>
            <a:ext cx="9144000" cy="5144921"/>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a:off x="3286778" y="1082820"/>
            <a:ext cx="2570444" cy="464868"/>
          </a:xfrm>
          <a:prstGeom prst="rect">
            <a:avLst/>
          </a:prstGeom>
        </p:spPr>
      </p:pic>
    </p:spTree>
    <p:extLst>
      <p:ext uri="{BB962C8B-B14F-4D97-AF65-F5344CB8AC3E}">
        <p14:creationId xmlns:p14="http://schemas.microsoft.com/office/powerpoint/2010/main" val="100291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41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420"/>
            <a:ext cx="9144000" cy="5144920"/>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stretch>
            <a:fillRect/>
          </a:stretch>
        </p:blipFill>
        <p:spPr>
          <a:xfrm>
            <a:off x="3720444" y="2045273"/>
            <a:ext cx="1690412" cy="1040254"/>
          </a:xfrm>
          <a:prstGeom prst="rect">
            <a:avLst/>
          </a:prstGeom>
        </p:spPr>
      </p:pic>
    </p:spTree>
    <p:extLst>
      <p:ext uri="{BB962C8B-B14F-4D97-AF65-F5344CB8AC3E}">
        <p14:creationId xmlns:p14="http://schemas.microsoft.com/office/powerpoint/2010/main" val="20370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D0B13E3-79D7-44E4-9E27-8DFD788570FB}"/>
              </a:ext>
            </a:extLst>
          </p:cNvPr>
          <p:cNvSpPr>
            <a:spLocks noGrp="1" noChangeArrowheads="1"/>
          </p:cNvSpPr>
          <p:nvPr>
            <p:ph type="sldNum" idx="10"/>
          </p:nvPr>
        </p:nvSpPr>
        <p:spPr>
          <a:ln/>
        </p:spPr>
        <p:txBody>
          <a:bodyPr/>
          <a:lstStyle>
            <a:lvl1pPr>
              <a:defRPr/>
            </a:lvl1pPr>
          </a:lstStyle>
          <a:p>
            <a:pPr>
              <a:defRPr/>
            </a:pPr>
            <a:fld id="{3C6C456B-32A1-422F-A3B1-D8000C181CDD}" type="slidenum">
              <a:rPr lang="en-US" altLang="en-US"/>
              <a:pPr>
                <a:defRPr/>
              </a:pPr>
              <a:t>‹#›</a:t>
            </a:fld>
            <a:endParaRPr lang="en-US" altLang="en-US"/>
          </a:p>
        </p:txBody>
      </p:sp>
    </p:spTree>
    <p:extLst>
      <p:ext uri="{BB962C8B-B14F-4D97-AF65-F5344CB8AC3E}">
        <p14:creationId xmlns:p14="http://schemas.microsoft.com/office/powerpoint/2010/main" val="30220465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457200" y="4320779"/>
            <a:ext cx="8229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Footer Placeholder 4"/>
          <p:cNvSpPr txBox="1">
            <a:spLocks/>
          </p:cNvSpPr>
          <p:nvPr userDrawn="1"/>
        </p:nvSpPr>
        <p:spPr>
          <a:xfrm>
            <a:off x="3092564" y="4068438"/>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itle Placeholder 1"/>
          <p:cNvSpPr txBox="1">
            <a:spLocks/>
          </p:cNvSpPr>
          <p:nvPr userDrawn="1"/>
        </p:nvSpPr>
        <p:spPr>
          <a:xfrm>
            <a:off x="457200" y="326134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5" name="Picture 14"/>
          <p:cNvPicPr>
            <a:picLocks noChangeAspect="1"/>
          </p:cNvPicPr>
          <p:nvPr userDrawn="1"/>
        </p:nvPicPr>
        <p:blipFill>
          <a:blip r:embed="rId8"/>
          <a:stretch>
            <a:fillRect/>
          </a:stretch>
        </p:blipFill>
        <p:spPr>
          <a:xfrm>
            <a:off x="457200" y="4456656"/>
            <a:ext cx="1525747" cy="275933"/>
          </a:xfrm>
          <a:prstGeom prst="rect">
            <a:avLst/>
          </a:prstGeom>
        </p:spPr>
      </p:pic>
      <p:pic>
        <p:nvPicPr>
          <p:cNvPr id="16" name="Picture 15"/>
          <p:cNvPicPr>
            <a:picLocks noChangeAspect="1"/>
          </p:cNvPicPr>
          <p:nvPr userDrawn="1"/>
        </p:nvPicPr>
        <p:blipFill>
          <a:blip r:embed="rId9"/>
          <a:stretch>
            <a:fillRect/>
          </a:stretch>
        </p:blipFill>
        <p:spPr>
          <a:xfrm>
            <a:off x="8209565" y="4456656"/>
            <a:ext cx="477235" cy="293683"/>
          </a:xfrm>
          <a:prstGeom prst="rect">
            <a:avLst/>
          </a:prstGeom>
        </p:spPr>
      </p:pic>
    </p:spTree>
    <p:extLst>
      <p:ext uri="{BB962C8B-B14F-4D97-AF65-F5344CB8AC3E}">
        <p14:creationId xmlns:p14="http://schemas.microsoft.com/office/powerpoint/2010/main" val="22788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2000" kern="1200" baseline="0">
          <a:solidFill>
            <a:schemeClr val="bg1"/>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57200" y="1709054"/>
            <a:ext cx="8229600" cy="11624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sz="1800" dirty="0"/>
          </a:p>
        </p:txBody>
      </p:sp>
      <p:sp>
        <p:nvSpPr>
          <p:cNvPr id="6" name="Title Placeholder 1"/>
          <p:cNvSpPr txBox="1">
            <a:spLocks/>
          </p:cNvSpPr>
          <p:nvPr/>
        </p:nvSpPr>
        <p:spPr>
          <a:xfrm>
            <a:off x="457200" y="2838854"/>
            <a:ext cx="8229600" cy="12868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US" sz="1600" b="0" i="0" dirty="0">
              <a:latin typeface="Avenir Book"/>
              <a:cs typeface="Avenir Book"/>
            </a:endParaRPr>
          </a:p>
        </p:txBody>
      </p:sp>
      <p:sp>
        <p:nvSpPr>
          <p:cNvPr id="4" name="Title Placeholder 1"/>
          <p:cNvSpPr txBox="1">
            <a:spLocks/>
          </p:cNvSpPr>
          <p:nvPr/>
        </p:nvSpPr>
        <p:spPr>
          <a:xfrm>
            <a:off x="609600" y="3886205"/>
            <a:ext cx="8229600" cy="13475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US" sz="2500" dirty="0">
              <a:latin typeface="Avenir Book"/>
              <a:cs typeface="Avenir Book"/>
            </a:endParaRPr>
          </a:p>
        </p:txBody>
      </p:sp>
      <p:sp>
        <p:nvSpPr>
          <p:cNvPr id="7" name="Title 1">
            <a:extLst>
              <a:ext uri="{FF2B5EF4-FFF2-40B4-BE49-F238E27FC236}">
                <a16:creationId xmlns:a16="http://schemas.microsoft.com/office/drawing/2014/main" id="{E8DE7A63-4C39-49FC-B1E3-804D256C000D}"/>
              </a:ext>
            </a:extLst>
          </p:cNvPr>
          <p:cNvSpPr txBox="1">
            <a:spLocks noChangeArrowheads="1"/>
          </p:cNvSpPr>
          <p:nvPr/>
        </p:nvSpPr>
        <p:spPr>
          <a:xfrm>
            <a:off x="744278" y="1277564"/>
            <a:ext cx="7644809" cy="3262533"/>
          </a:xfrm>
          <a:prstGeom prst="rect">
            <a:avLst/>
          </a:prstGeom>
        </p:spPr>
        <p:txBody>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altLang="en-US" b="1" dirty="0">
              <a:solidFill>
                <a:srgbClr val="FFC000"/>
              </a:solidFill>
              <a:ea typeface="ＭＳ Ｐゴシック" panose="020B0600070205080204" pitchFamily="34" charset="-128"/>
            </a:endParaRPr>
          </a:p>
          <a:p>
            <a:endParaRPr lang="en-US" sz="2400" b="1" dirty="0">
              <a:solidFill>
                <a:srgbClr val="C00000"/>
              </a:solidFill>
              <a:latin typeface="Avenir Book"/>
              <a:cs typeface="Avenir Book"/>
            </a:endParaRPr>
          </a:p>
          <a:p>
            <a:r>
              <a:rPr lang="en-ZA" b="1" i="1" dirty="0">
                <a:solidFill>
                  <a:srgbClr val="FFC000"/>
                </a:solidFill>
              </a:rPr>
              <a:t>Poverty against infrastructure development: Rethinking a sustainable livelihoods approach to rural development in South Africa</a:t>
            </a:r>
            <a:endParaRPr lang="en-ZA" dirty="0">
              <a:solidFill>
                <a:srgbClr val="FFC000"/>
              </a:solidFill>
            </a:endParaRPr>
          </a:p>
          <a:p>
            <a:endParaRPr lang="en-US" dirty="0">
              <a:latin typeface="Avenir Book"/>
              <a:cs typeface="Avenir Book"/>
            </a:endParaRPr>
          </a:p>
          <a:p>
            <a:r>
              <a:rPr lang="en-US" dirty="0">
                <a:solidFill>
                  <a:srgbClr val="0070C0"/>
                </a:solidFill>
                <a:latin typeface="Avenir Book"/>
                <a:cs typeface="Avenir Book"/>
              </a:rPr>
              <a:t>Presenter: Prof Sijekula Mbanga, PhD</a:t>
            </a:r>
          </a:p>
          <a:p>
            <a:endParaRPr lang="en-US" sz="1400" b="1" dirty="0">
              <a:solidFill>
                <a:srgbClr val="70C858"/>
              </a:solidFill>
              <a:latin typeface="Avenir Book"/>
              <a:cs typeface="Avenir Book"/>
            </a:endParaRPr>
          </a:p>
          <a:p>
            <a:r>
              <a:rPr lang="en-US" sz="1400" b="1" dirty="0">
                <a:solidFill>
                  <a:srgbClr val="70C858"/>
                </a:solidFill>
                <a:latin typeface="Avenir Book"/>
                <a:cs typeface="Avenir Book"/>
              </a:rPr>
              <a:t>CHAIR FOR SUSTAINABLE HUMAN SETTLEMENTS</a:t>
            </a:r>
          </a:p>
          <a:p>
            <a:endParaRPr lang="en-US" sz="1600" dirty="0">
              <a:solidFill>
                <a:srgbClr val="FFC000"/>
              </a:solidFill>
              <a:latin typeface="Avenir Book"/>
              <a:cs typeface="Avenir Book"/>
            </a:endParaRPr>
          </a:p>
          <a:p>
            <a:r>
              <a:rPr lang="en-US" sz="1600" dirty="0">
                <a:solidFill>
                  <a:srgbClr val="FFC000"/>
                </a:solidFill>
                <a:latin typeface="Avenir Book"/>
                <a:cs typeface="Avenir Book"/>
              </a:rPr>
              <a:t>6 May 2019</a:t>
            </a:r>
            <a:endParaRPr lang="en-US" sz="1600" b="1" dirty="0">
              <a:solidFill>
                <a:srgbClr val="FF0000"/>
              </a:solidFill>
              <a:latin typeface="Avenir Book"/>
              <a:cs typeface="Avenir Book"/>
            </a:endParaRPr>
          </a:p>
          <a:p>
            <a:r>
              <a:rPr lang="en-US" sz="1600" b="1" dirty="0">
                <a:latin typeface="Avenir Book"/>
                <a:cs typeface="Avenir Book"/>
              </a:rPr>
              <a:t>SASUF 2019 Symposium, Port Elizabeth, South Africa</a:t>
            </a:r>
          </a:p>
          <a:p>
            <a:endParaRPr lang="en-US" sz="2400" dirty="0">
              <a:latin typeface="Avenir Book"/>
              <a:cs typeface="Avenir Book"/>
            </a:endParaRPr>
          </a:p>
          <a:p>
            <a:endParaRPr lang="en-US" altLang="en-US" sz="2400" b="1" dirty="0">
              <a:solidFill>
                <a:srgbClr val="FFC000"/>
              </a:solidFill>
              <a:ea typeface="ＭＳ Ｐゴシック" panose="020B0600070205080204" pitchFamily="34" charset="-128"/>
            </a:endParaRPr>
          </a:p>
        </p:txBody>
      </p:sp>
    </p:spTree>
    <p:extLst>
      <p:ext uri="{BB962C8B-B14F-4D97-AF65-F5344CB8AC3E}">
        <p14:creationId xmlns:p14="http://schemas.microsoft.com/office/powerpoint/2010/main" val="6529823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106321" y="200017"/>
            <a:ext cx="8803758" cy="4049316"/>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Eastern Cape Rural Development Strategy (2009)</a:t>
            </a:r>
          </a:p>
          <a:p>
            <a:pPr lvl="0" fontAlgn="base"/>
            <a:endParaRPr lang="en-US" sz="2000" b="1" dirty="0"/>
          </a:p>
          <a:p>
            <a:pPr lvl="0" fontAlgn="base"/>
            <a:r>
              <a:rPr lang="en-US" sz="2000" b="1" dirty="0"/>
              <a:t>Ownership</a:t>
            </a:r>
            <a:r>
              <a:rPr lang="en-US" sz="2000" dirty="0"/>
              <a:t>: changing the ownership patterns of natural resources and assets, particularly land and means of production. </a:t>
            </a:r>
            <a:endParaRPr lang="en-ZA" sz="2000" dirty="0"/>
          </a:p>
          <a:p>
            <a:pPr lvl="0" fontAlgn="base"/>
            <a:endParaRPr lang="en-US" sz="2000" b="1" dirty="0"/>
          </a:p>
          <a:p>
            <a:pPr lvl="0" fontAlgn="base"/>
            <a:r>
              <a:rPr lang="en-US" sz="2000" b="1" dirty="0"/>
              <a:t>Employment</a:t>
            </a:r>
            <a:r>
              <a:rPr lang="en-US" sz="2000" dirty="0"/>
              <a:t>: creating decent and sustainable jobs or interventions that enable people to generate an income that is equal or more than what they would have earned in the </a:t>
            </a:r>
            <a:r>
              <a:rPr lang="en-US" sz="2000" dirty="0" err="1"/>
              <a:t>labour</a:t>
            </a:r>
            <a:r>
              <a:rPr lang="en-US" sz="2000" dirty="0"/>
              <a:t> market. </a:t>
            </a:r>
            <a:endParaRPr lang="en-ZA" sz="2000" dirty="0"/>
          </a:p>
          <a:p>
            <a:pPr lvl="0" fontAlgn="base"/>
            <a:endParaRPr lang="en-US" sz="2000" b="1" dirty="0"/>
          </a:p>
          <a:p>
            <a:pPr lvl="0" fontAlgn="base"/>
            <a:r>
              <a:rPr lang="en-US" sz="2000" b="1" dirty="0"/>
              <a:t>Poverty and inequality:</a:t>
            </a:r>
            <a:r>
              <a:rPr lang="en-US" sz="2000" dirty="0"/>
              <a:t> ending the reproduction of racial and class inequality in rural areas. </a:t>
            </a:r>
            <a:endParaRPr lang="en-ZA" sz="2000" dirty="0"/>
          </a:p>
        </p:txBody>
      </p:sp>
      <p:sp>
        <p:nvSpPr>
          <p:cNvPr id="3" name="Title 2">
            <a:extLst>
              <a:ext uri="{FF2B5EF4-FFF2-40B4-BE49-F238E27FC236}">
                <a16:creationId xmlns:a16="http://schemas.microsoft.com/office/drawing/2014/main" id="{E18F6664-22D1-471F-8B51-0A29F78EA9C1}"/>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7862139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0" y="19256"/>
            <a:ext cx="9144000" cy="4478316"/>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Eastern Cape Rural Development Strategy (2009)</a:t>
            </a:r>
          </a:p>
          <a:p>
            <a:pPr lvl="0" fontAlgn="base"/>
            <a:endParaRPr lang="en-US" sz="2000" b="1" dirty="0"/>
          </a:p>
          <a:p>
            <a:pPr lvl="0" fontAlgn="base"/>
            <a:r>
              <a:rPr lang="en-US" sz="2000" b="1" dirty="0"/>
              <a:t>Social development and basic rights</a:t>
            </a:r>
            <a:r>
              <a:rPr lang="en-US" sz="2000" dirty="0"/>
              <a:t>: ensuring that people live dignified lives through the exercise of basic rights that are granted by the Constitution. </a:t>
            </a:r>
            <a:endParaRPr lang="en-ZA" sz="2000" dirty="0"/>
          </a:p>
          <a:p>
            <a:pPr lvl="0" fontAlgn="base"/>
            <a:r>
              <a:rPr lang="en-US" sz="2000" b="1" dirty="0"/>
              <a:t>Entrepreneurship and beneficiation:</a:t>
            </a:r>
            <a:r>
              <a:rPr lang="en-US" sz="2000" dirty="0"/>
              <a:t> ensuring local beneficiation and value-add within rural economies. </a:t>
            </a:r>
            <a:endParaRPr lang="en-ZA" sz="2000" dirty="0"/>
          </a:p>
          <a:p>
            <a:pPr lvl="0" fontAlgn="base"/>
            <a:r>
              <a:rPr lang="en-US" sz="2000" b="1" dirty="0"/>
              <a:t>Natural resource access, use and management</a:t>
            </a:r>
            <a:r>
              <a:rPr lang="en-US" sz="2000" dirty="0"/>
              <a:t>: ensuring local community control, access and use of natural resources, in a manner that benefits rural people of today without compromising future generations to access and enjoy the same. </a:t>
            </a:r>
            <a:endParaRPr lang="en-ZA" sz="2000" dirty="0"/>
          </a:p>
          <a:p>
            <a:pPr lvl="0" fontAlgn="base"/>
            <a:r>
              <a:rPr lang="en-US" sz="2000" b="1" dirty="0" err="1"/>
              <a:t>Organisation</a:t>
            </a:r>
            <a:r>
              <a:rPr lang="en-US" sz="2000" b="1" dirty="0"/>
              <a:t> and </a:t>
            </a:r>
            <a:r>
              <a:rPr lang="en-US" sz="2000" b="1" dirty="0" err="1"/>
              <a:t>mobilisation</a:t>
            </a:r>
            <a:r>
              <a:rPr lang="en-US" sz="2000" dirty="0"/>
              <a:t>: facilitate partnerships for development and ensure establishment of community institutions in areas that support rural development and social cohesion such as cultural heritage, sport and recreation. </a:t>
            </a:r>
            <a:endParaRPr lang="en-ZA" sz="2000" dirty="0"/>
          </a:p>
        </p:txBody>
      </p:sp>
      <p:sp>
        <p:nvSpPr>
          <p:cNvPr id="3" name="Title 2">
            <a:extLst>
              <a:ext uri="{FF2B5EF4-FFF2-40B4-BE49-F238E27FC236}">
                <a16:creationId xmlns:a16="http://schemas.microsoft.com/office/drawing/2014/main" id="{846E45AC-AD74-4668-B93E-554C127A7824}"/>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4679901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0" y="19261"/>
            <a:ext cx="9144000" cy="4371986"/>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Community participation:</a:t>
            </a:r>
          </a:p>
          <a:p>
            <a:pPr>
              <a:buFont typeface="Courier New" panose="02070309020205020404" pitchFamily="49" charset="0"/>
              <a:buChar char="o"/>
            </a:pPr>
            <a:r>
              <a:rPr lang="en-US" sz="2000" dirty="0"/>
              <a:t>Development Facilitation Act (1995)  - the municipality will employ measures of enhancing community participation in each and every step of the development value-chain to </a:t>
            </a:r>
            <a:r>
              <a:rPr lang="en-US" sz="2000" dirty="0" err="1"/>
              <a:t>realise</a:t>
            </a:r>
            <a:r>
              <a:rPr lang="en-US" sz="2000" dirty="0"/>
              <a:t> the development outcomes set out with the people . </a:t>
            </a:r>
          </a:p>
          <a:p>
            <a:pPr>
              <a:buFont typeface="Courier New" panose="02070309020205020404" pitchFamily="49" charset="0"/>
              <a:buChar char="o"/>
            </a:pPr>
            <a:endParaRPr lang="en-US" sz="2000" dirty="0"/>
          </a:p>
          <a:p>
            <a:pPr>
              <a:buFont typeface="Courier New" panose="02070309020205020404" pitchFamily="49" charset="0"/>
              <a:buChar char="o"/>
            </a:pPr>
            <a:r>
              <a:rPr lang="en-US" sz="2000" dirty="0"/>
              <a:t>Constitution of the RSA (1996) – a democratic and developmental local government.</a:t>
            </a:r>
          </a:p>
          <a:p>
            <a:pPr>
              <a:buFont typeface="Courier New" panose="02070309020205020404" pitchFamily="49" charset="0"/>
              <a:buChar char="o"/>
            </a:pPr>
            <a:endParaRPr lang="en-US" sz="2000" dirty="0"/>
          </a:p>
          <a:p>
            <a:pPr>
              <a:buFont typeface="Courier New" panose="02070309020205020404" pitchFamily="49" charset="0"/>
              <a:buChar char="o"/>
            </a:pPr>
            <a:r>
              <a:rPr lang="en-US" sz="2000" dirty="0"/>
              <a:t>Municipal Structures Act (1998) – Ward Committees for participatory democracy.</a:t>
            </a:r>
          </a:p>
          <a:p>
            <a:pPr>
              <a:buFont typeface="Courier New" panose="02070309020205020404" pitchFamily="49" charset="0"/>
              <a:buChar char="o"/>
            </a:pPr>
            <a:endParaRPr lang="en-US" sz="2000" dirty="0"/>
          </a:p>
          <a:p>
            <a:pPr>
              <a:buFont typeface="Courier New" panose="02070309020205020404" pitchFamily="49" charset="0"/>
              <a:buChar char="o"/>
            </a:pPr>
            <a:r>
              <a:rPr lang="en-US" sz="2000" dirty="0"/>
              <a:t>Municipal Systems Act (2000) – culture of participatory governance; build capacity of local communities to participate in local government affairs.</a:t>
            </a:r>
          </a:p>
          <a:p>
            <a:pPr>
              <a:buFont typeface="Courier New" panose="02070309020205020404" pitchFamily="49" charset="0"/>
              <a:buChar char="o"/>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41768433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Community participation:</a:t>
            </a:r>
          </a:p>
          <a:p>
            <a:pPr marL="0" indent="0">
              <a:buNone/>
            </a:pPr>
            <a:r>
              <a:rPr lang="en-US" sz="2000" dirty="0"/>
              <a:t>An interesting assertion regarding community participation is the one that </a:t>
            </a:r>
            <a:r>
              <a:rPr lang="en-US" sz="2000" dirty="0" err="1"/>
              <a:t>Kakumba</a:t>
            </a:r>
            <a:r>
              <a:rPr lang="en-US" sz="2000" dirty="0"/>
              <a:t> and </a:t>
            </a:r>
            <a:r>
              <a:rPr lang="en-US" sz="2000" dirty="0" err="1"/>
              <a:t>Nsingo</a:t>
            </a:r>
            <a:r>
              <a:rPr lang="en-US" sz="2000" dirty="0"/>
              <a:t> (2008:109) make,  that citizen participation does not necessarily lead to empowerment. This contention raises an important issue regarding community participation for sustainable development. </a:t>
            </a:r>
          </a:p>
          <a:p>
            <a:pPr marL="0" indent="0">
              <a:buNone/>
            </a:pPr>
            <a:endParaRPr lang="en-US" sz="2000" dirty="0"/>
          </a:p>
          <a:p>
            <a:pPr marL="0" indent="0">
              <a:buNone/>
            </a:pPr>
            <a:r>
              <a:rPr lang="en-US" sz="2000" dirty="0"/>
              <a:t>This borders on whether citizen participation is viewed as an end to itself or a means to an end. </a:t>
            </a:r>
          </a:p>
          <a:p>
            <a:pPr marL="0" indent="0">
              <a:buNone/>
            </a:pPr>
            <a:endParaRPr lang="en-US" sz="2000" dirty="0"/>
          </a:p>
          <a:p>
            <a:pPr marL="0" indent="0">
              <a:buNone/>
            </a:pPr>
            <a:r>
              <a:rPr lang="en-US" sz="2000" dirty="0"/>
              <a:t>When citizen participation is viewed as an end to itself it thus suffices for a municipality to create public participation structures and allocate resources to enhance citizen participation.</a:t>
            </a:r>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481278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000" dirty="0"/>
              <a:t>Davis (1993;23) notes that, in an effort to alleviate poverty in developing countries, international development agencies and multinational </a:t>
            </a:r>
            <a:r>
              <a:rPr lang="en-US" sz="2000" dirty="0" err="1"/>
              <a:t>organisations</a:t>
            </a:r>
            <a:r>
              <a:rPr lang="en-US" sz="2000" dirty="0"/>
              <a:t> have, over decades, been involved in development interventions.</a:t>
            </a:r>
          </a:p>
          <a:p>
            <a:pPr marL="0" indent="0">
              <a:buNone/>
            </a:pPr>
            <a:endParaRPr lang="en-US" sz="2000" dirty="0"/>
          </a:p>
          <a:p>
            <a:pPr marL="0" indent="0">
              <a:buNone/>
            </a:pPr>
            <a:r>
              <a:rPr lang="en-US" sz="2000" dirty="0"/>
              <a:t>Despite good intentions, approaches that have been followed in these interventions have been paternalistic and ignored the strengths of local </a:t>
            </a:r>
            <a:r>
              <a:rPr lang="en-US" sz="2000" dirty="0" err="1"/>
              <a:t>organisations</a:t>
            </a:r>
            <a:r>
              <a:rPr lang="en-US" sz="2000" dirty="0"/>
              <a:t> and communities.</a:t>
            </a:r>
          </a:p>
          <a:p>
            <a:pPr marL="0" indent="0">
              <a:buNone/>
            </a:pPr>
            <a:endParaRPr lang="en-US" altLang="en-US" sz="2000" dirty="0">
              <a:ea typeface="ＭＳ Ｐゴシック" panose="020B0600070205080204" pitchFamily="34" charset="-128"/>
            </a:endParaRPr>
          </a:p>
          <a:p>
            <a:pPr marL="0" indent="0">
              <a:buNone/>
            </a:pPr>
            <a:r>
              <a:rPr lang="en-US" sz="2000" dirty="0"/>
              <a:t>As such these interventions have landed themselves into externally-induced measures and more of global charity in distressed communities, rather than serving to build local and durable self-reliance (</a:t>
            </a:r>
            <a:r>
              <a:rPr lang="en-US" sz="2000" dirty="0" err="1"/>
              <a:t>Burkey</a:t>
            </a:r>
            <a:r>
              <a:rPr lang="en-US" sz="2000" dirty="0"/>
              <a:t>, 1993:89). </a:t>
            </a: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3720632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80387" y="15063"/>
            <a:ext cx="8946655"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400" dirty="0"/>
              <a:t>Poverty is a multi-faceted phenomenon, and to overcome it requires a holistic perspective. </a:t>
            </a:r>
          </a:p>
          <a:p>
            <a:pPr marL="0" indent="0">
              <a:buNone/>
            </a:pPr>
            <a:endParaRPr lang="en-US" sz="2400" dirty="0"/>
          </a:p>
          <a:p>
            <a:pPr marL="0" indent="0">
              <a:buNone/>
            </a:pPr>
            <a:r>
              <a:rPr lang="en-US" sz="2400" dirty="0"/>
              <a:t>Furthermore, solutions to poverty should be broad-based, locally-focused and interdisciplinary (Parker, 2000:123).</a:t>
            </a:r>
          </a:p>
          <a:p>
            <a:pPr marL="0" indent="0">
              <a:buNone/>
            </a:pPr>
            <a:endParaRPr lang="en-US" sz="2000" dirty="0"/>
          </a:p>
          <a:p>
            <a:pPr marL="0" indent="0">
              <a:buNone/>
            </a:pPr>
            <a:r>
              <a:rPr lang="en-US" sz="2400" dirty="0"/>
              <a:t>Development management that reduces communities into mere beneficiaries of government subsidies and donor aid will not assist in the eradication of poverty and promotion of sustainable development.  </a:t>
            </a:r>
            <a:endParaRPr lang="en-ZA" sz="24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31666587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5"/>
            <a:ext cx="9073662"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000" dirty="0"/>
              <a:t>Prior to undertaking any development intervention in an area, community, village or household there is a need for a comprehensive assessment of the prevailing socio-economic conditions. Data, or evidence, gathered through this exercise, provides a basis for determination of suitable and appropriate intervention strategies. </a:t>
            </a:r>
          </a:p>
          <a:p>
            <a:pPr marL="0" indent="0">
              <a:buNone/>
            </a:pPr>
            <a:endParaRPr lang="en-US" sz="2000" dirty="0"/>
          </a:p>
          <a:p>
            <a:pPr marL="0" indent="0">
              <a:buNone/>
            </a:pPr>
            <a:r>
              <a:rPr lang="en-US" sz="2000" dirty="0"/>
              <a:t>The assessment should not be limited to socio-economic inadequacies but should profile the local capabilities and assets. </a:t>
            </a:r>
          </a:p>
          <a:p>
            <a:pPr marL="0" indent="0">
              <a:buNone/>
            </a:pPr>
            <a:endParaRPr lang="en-US" sz="2000" dirty="0"/>
          </a:p>
          <a:p>
            <a:pPr marL="0" indent="0">
              <a:buNone/>
            </a:pPr>
            <a:r>
              <a:rPr lang="en-US" sz="2000" dirty="0"/>
              <a:t>A sound appreciation of local capabilities and assets is a pre-requisite for the success of development interventions that have a local focus, such as SLA.  </a:t>
            </a:r>
          </a:p>
          <a:p>
            <a:pPr marL="0" indent="0">
              <a:buNone/>
            </a:pPr>
            <a:r>
              <a:rPr lang="en-US" sz="2000" dirty="0"/>
              <a:t>Another important aspect about local evidence generation is that the process itself must involve and seek to empower the targeted community.  </a:t>
            </a:r>
            <a:endParaRPr lang="en-ZA" sz="20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41414381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5"/>
            <a:ext cx="9073662"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400" dirty="0"/>
              <a:t>SLAs </a:t>
            </a:r>
            <a:r>
              <a:rPr lang="en-US" sz="2400" dirty="0" err="1"/>
              <a:t>emphasise</a:t>
            </a:r>
            <a:r>
              <a:rPr lang="en-US" sz="2400" dirty="0"/>
              <a:t> the need for governments and agencies to work with people, supporting them to build upon their strengths and </a:t>
            </a:r>
            <a:r>
              <a:rPr lang="en-US" sz="2400" dirty="0" err="1"/>
              <a:t>realise</a:t>
            </a:r>
            <a:r>
              <a:rPr lang="en-US" sz="2400" dirty="0"/>
              <a:t> their potential, while at the same time acknowledging the effects of policies and institutions, external shocks and trends.</a:t>
            </a:r>
          </a:p>
          <a:p>
            <a:pPr marL="0" indent="0">
              <a:buNone/>
            </a:pPr>
            <a:endParaRPr lang="en-US" sz="2000" dirty="0"/>
          </a:p>
          <a:p>
            <a:pPr marL="0" indent="0">
              <a:buNone/>
            </a:pPr>
            <a:r>
              <a:rPr lang="en-US" sz="2400" dirty="0"/>
              <a:t>The aim, in the SLA, is to do away with pre-conceptions about what exactly rural people are seeking and how they are most likely to achieve their goals, but to develop a more accurate and dynamic picture of them in their environment (Carney, 1999:1).</a:t>
            </a:r>
            <a:endParaRPr lang="en-ZA" altLang="en-US" sz="24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7371517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6"/>
            <a:ext cx="9073662" cy="4566983"/>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000" dirty="0"/>
              <a:t>The United Kingdom Department for International Development (2000:3), notes that a detailed investigation</a:t>
            </a:r>
            <a:r>
              <a:rPr lang="en-US" sz="2000" b="1" dirty="0">
                <a:solidFill>
                  <a:srgbClr val="C00000"/>
                </a:solidFill>
              </a:rPr>
              <a:t> </a:t>
            </a:r>
            <a:r>
              <a:rPr lang="en-US" sz="2000" dirty="0"/>
              <a:t>of</a:t>
            </a:r>
            <a:r>
              <a:rPr lang="en-US" sz="2000" b="1" dirty="0">
                <a:solidFill>
                  <a:srgbClr val="C00000"/>
                </a:solidFill>
              </a:rPr>
              <a:t> </a:t>
            </a:r>
            <a:r>
              <a:rPr lang="en-US" sz="2000" dirty="0"/>
              <a:t>the</a:t>
            </a:r>
            <a:r>
              <a:rPr lang="en-US" sz="2000" b="1" dirty="0">
                <a:solidFill>
                  <a:srgbClr val="C00000"/>
                </a:solidFill>
              </a:rPr>
              <a:t> </a:t>
            </a:r>
            <a:r>
              <a:rPr lang="en-US" sz="2800" b="1" dirty="0">
                <a:solidFill>
                  <a:srgbClr val="7030A0"/>
                </a:solidFill>
              </a:rPr>
              <a:t>living</a:t>
            </a:r>
            <a:r>
              <a:rPr lang="en-US" sz="2000" b="1" dirty="0">
                <a:solidFill>
                  <a:srgbClr val="C00000"/>
                </a:solidFill>
              </a:rPr>
              <a:t> </a:t>
            </a:r>
            <a:r>
              <a:rPr lang="en-US" sz="2800" b="1" dirty="0">
                <a:solidFill>
                  <a:srgbClr val="7030A0"/>
                </a:solidFill>
              </a:rPr>
              <a:t>conditions</a:t>
            </a:r>
            <a:r>
              <a:rPr lang="en-US" sz="2000" b="1" dirty="0">
                <a:solidFill>
                  <a:srgbClr val="C00000"/>
                </a:solidFill>
              </a:rPr>
              <a:t> </a:t>
            </a:r>
            <a:r>
              <a:rPr lang="en-US" sz="2000" dirty="0"/>
              <a:t>of the target population, called Livelihoods Analysis, is a starting point of a development project that is based on the Sustainable Livelihoods Approach.</a:t>
            </a:r>
          </a:p>
          <a:p>
            <a:pPr marL="0" indent="0">
              <a:buNone/>
            </a:pPr>
            <a:endParaRPr lang="en-US" sz="2400" dirty="0"/>
          </a:p>
          <a:p>
            <a:pPr marL="0" indent="0">
              <a:buNone/>
            </a:pPr>
            <a:r>
              <a:rPr lang="en-US" sz="2000" dirty="0"/>
              <a:t>A livelihood comprises the </a:t>
            </a:r>
            <a:r>
              <a:rPr lang="en-US" sz="2800" b="1" dirty="0">
                <a:solidFill>
                  <a:schemeClr val="accent3">
                    <a:lumMod val="75000"/>
                  </a:schemeClr>
                </a:solidFill>
              </a:rPr>
              <a:t>capabilities</a:t>
            </a:r>
            <a:r>
              <a:rPr lang="en-US" sz="2000" dirty="0"/>
              <a:t>, </a:t>
            </a:r>
            <a:r>
              <a:rPr lang="en-US" sz="2800" b="1" dirty="0">
                <a:solidFill>
                  <a:srgbClr val="0070C0"/>
                </a:solidFill>
              </a:rPr>
              <a:t>assets</a:t>
            </a:r>
            <a:r>
              <a:rPr lang="en-US" sz="2000" dirty="0"/>
              <a:t> (including both material and social resources) and </a:t>
            </a:r>
            <a:r>
              <a:rPr lang="en-US" sz="2800" b="1" dirty="0">
                <a:solidFill>
                  <a:srgbClr val="CC0000"/>
                </a:solidFill>
              </a:rPr>
              <a:t>activities</a:t>
            </a:r>
            <a:r>
              <a:rPr lang="en-US" sz="2000" dirty="0"/>
              <a:t> required for a means of living. A livelihood is sustainable when it can cope with and recover from stresses and shocks, and maintain or enhance its capabilities and assets, both now and in the future while not undermining its natural resource base (Scones, 1998:23). </a:t>
            </a:r>
            <a:endParaRPr lang="en-ZA" sz="2000" dirty="0"/>
          </a:p>
          <a:p>
            <a:pPr marL="0" indent="0">
              <a:buNone/>
            </a:pPr>
            <a:endParaRPr lang="en-ZA" sz="24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9970037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6"/>
            <a:ext cx="9073662" cy="4566983"/>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A case for the SLA:</a:t>
            </a:r>
          </a:p>
          <a:p>
            <a:pPr marL="0" indent="0">
              <a:buNone/>
            </a:pPr>
            <a:r>
              <a:rPr lang="en-US" sz="2400" dirty="0"/>
              <a:t>Chambers and Conway (1991:1) assert that a livelihood comprises people, their capabilities, the means of living, including food, income and assets.</a:t>
            </a:r>
          </a:p>
          <a:p>
            <a:pPr marL="0" indent="0">
              <a:buNone/>
            </a:pPr>
            <a:endParaRPr lang="en-US" sz="2400" dirty="0"/>
          </a:p>
          <a:p>
            <a:pPr marL="0" indent="0">
              <a:buNone/>
            </a:pPr>
            <a:r>
              <a:rPr lang="en-US" sz="2400" dirty="0"/>
              <a:t>A livelihood can be defined hierarchically, as follows: </a:t>
            </a:r>
          </a:p>
          <a:p>
            <a:pPr lvl="1" indent="-342900">
              <a:buFont typeface="Courier New" panose="02070309020205020404" pitchFamily="49" charset="0"/>
              <a:buChar char="o"/>
            </a:pPr>
            <a:r>
              <a:rPr lang="en-US" sz="2000" dirty="0"/>
              <a:t>a household or human group level, and </a:t>
            </a:r>
          </a:p>
          <a:p>
            <a:pPr lvl="1" indent="-342900">
              <a:buFont typeface="Courier New" panose="02070309020205020404" pitchFamily="49" charset="0"/>
              <a:buChar char="o"/>
            </a:pPr>
            <a:endParaRPr lang="en-US" sz="2000" dirty="0"/>
          </a:p>
          <a:p>
            <a:pPr lvl="1" indent="-342900">
              <a:buFont typeface="Courier New" panose="02070309020205020404" pitchFamily="49" charset="0"/>
              <a:buChar char="o"/>
            </a:pPr>
            <a:r>
              <a:rPr lang="en-US" sz="2000" dirty="0"/>
              <a:t>an individual or intra-household level.</a:t>
            </a:r>
            <a:endParaRPr lang="en-ZA" sz="20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8650413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CB550D9-E6DF-4C0C-8CE7-513CE1534D4E}"/>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id="{AE476B75-6E53-4721-9894-0C612A961F94}"/>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10244" name="Picture 3">
            <a:extLst>
              <a:ext uri="{FF2B5EF4-FFF2-40B4-BE49-F238E27FC236}">
                <a16:creationId xmlns:a16="http://schemas.microsoft.com/office/drawing/2014/main" id="{52A42526-5768-4FCD-814D-CA3ADFE842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3" y="-908448"/>
            <a:ext cx="9265445" cy="696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BD617A1-B911-4579-95E7-625BD3B000D8}"/>
              </a:ext>
            </a:extLst>
          </p:cNvPr>
          <p:cNvSpPr txBox="1">
            <a:spLocks/>
          </p:cNvSpPr>
          <p:nvPr/>
        </p:nvSpPr>
        <p:spPr>
          <a:xfrm>
            <a:off x="-60723" y="86916"/>
            <a:ext cx="9204723" cy="1858842"/>
          </a:xfrm>
          <a:prstGeom prst="rect">
            <a:avLst/>
          </a:prstGeom>
        </p:spPr>
        <p:txBody>
          <a:bodyPr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3800" b="1" dirty="0">
                <a:solidFill>
                  <a:schemeClr val="bg1"/>
                </a:solidFill>
              </a:rPr>
              <a:t>Like slavery and apartheid, poverty is not natural. It is man-made and it can be overcome and eradicated by the action of human beings. Overcoming poverty is not a gesture of charity, it is the protection of a fundamental human right, the right to dignity and a decent life.</a:t>
            </a:r>
          </a:p>
          <a:p>
            <a:pPr algn="r">
              <a:defRPr/>
            </a:pPr>
            <a:r>
              <a:rPr lang="en-ZA" sz="3400" b="1" dirty="0">
                <a:solidFill>
                  <a:srgbClr val="FFB819"/>
                </a:solidFill>
              </a:rPr>
              <a:t>Dr Nelson Mandela</a:t>
            </a:r>
            <a:endParaRPr lang="en-US" sz="3400" b="1" dirty="0">
              <a:solidFill>
                <a:srgbClr val="FFB819"/>
              </a:solidFill>
            </a:endParaRPr>
          </a:p>
        </p:txBody>
      </p:sp>
    </p:spTree>
    <p:extLst>
      <p:ext uri="{BB962C8B-B14F-4D97-AF65-F5344CB8AC3E}">
        <p14:creationId xmlns:p14="http://schemas.microsoft.com/office/powerpoint/2010/main" val="24526713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6"/>
            <a:ext cx="9073662" cy="4566983"/>
          </a:xfrm>
        </p:spPr>
        <p:txBody>
          <a:bodyPr/>
          <a:lstStyle/>
          <a:p>
            <a:pPr marL="0" indent="0">
              <a:buNone/>
            </a:pPr>
            <a:endParaRPr lang="en-ZA" sz="24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grpSp>
        <p:nvGrpSpPr>
          <p:cNvPr id="4" name="Group 3">
            <a:extLst>
              <a:ext uri="{FF2B5EF4-FFF2-40B4-BE49-F238E27FC236}">
                <a16:creationId xmlns:a16="http://schemas.microsoft.com/office/drawing/2014/main" id="{A3AD22DC-C632-411B-8EA1-8401AA355EBA}"/>
              </a:ext>
            </a:extLst>
          </p:cNvPr>
          <p:cNvGrpSpPr/>
          <p:nvPr/>
        </p:nvGrpSpPr>
        <p:grpSpPr>
          <a:xfrm>
            <a:off x="602901" y="88490"/>
            <a:ext cx="7898004" cy="4626212"/>
            <a:chOff x="0" y="-391908"/>
            <a:chExt cx="5885434" cy="4626477"/>
          </a:xfrm>
        </p:grpSpPr>
        <p:sp>
          <p:nvSpPr>
            <p:cNvPr id="5" name="Rectangle 4">
              <a:extLst>
                <a:ext uri="{FF2B5EF4-FFF2-40B4-BE49-F238E27FC236}">
                  <a16:creationId xmlns:a16="http://schemas.microsoft.com/office/drawing/2014/main" id="{C11F2266-60D6-4A4D-9C9C-DDF141372166}"/>
                </a:ext>
              </a:extLst>
            </p:cNvPr>
            <p:cNvSpPr/>
            <p:nvPr/>
          </p:nvSpPr>
          <p:spPr>
            <a:xfrm>
              <a:off x="74981" y="-245101"/>
              <a:ext cx="4067026" cy="472437"/>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b="1" dirty="0">
                  <a:solidFill>
                    <a:schemeClr val="accent6">
                      <a:lumMod val="75000"/>
                    </a:schemeClr>
                  </a:solidFill>
                  <a:effectLst/>
                  <a:latin typeface="Arial" panose="020B0604020202020204" pitchFamily="34" charset="0"/>
                  <a:ea typeface="Arial" panose="020B0604020202020204" pitchFamily="34" charset="0"/>
                </a:rPr>
                <a:t>Figure 1: Components and flow in a livelihood</a:t>
              </a:r>
              <a:endParaRPr lang="en-ZA" dirty="0">
                <a:solidFill>
                  <a:schemeClr val="accent6">
                    <a:lumMod val="75000"/>
                  </a:schemeClr>
                </a:solidFill>
                <a:effectLst/>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B8F08E5A-30E5-4AA8-9761-54C9A46F8562}"/>
                </a:ext>
              </a:extLst>
            </p:cNvPr>
            <p:cNvSpPr/>
            <p:nvPr/>
          </p:nvSpPr>
          <p:spPr>
            <a:xfrm>
              <a:off x="3132455" y="19415"/>
              <a:ext cx="51809" cy="20792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b="1">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7" name="Shape 16885">
              <a:extLst>
                <a:ext uri="{FF2B5EF4-FFF2-40B4-BE49-F238E27FC236}">
                  <a16:creationId xmlns:a16="http://schemas.microsoft.com/office/drawing/2014/main" id="{D3E7D057-F41C-47C0-AA33-913379E97F35}"/>
                </a:ext>
              </a:extLst>
            </p:cNvPr>
            <p:cNvSpPr/>
            <p:nvPr/>
          </p:nvSpPr>
          <p:spPr>
            <a:xfrm>
              <a:off x="0" y="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8" name="Shape 16886">
              <a:extLst>
                <a:ext uri="{FF2B5EF4-FFF2-40B4-BE49-F238E27FC236}">
                  <a16:creationId xmlns:a16="http://schemas.microsoft.com/office/drawing/2014/main" id="{0C4BA6B0-09E6-4E1B-ADFD-1D88EE9E1AA4}"/>
                </a:ext>
              </a:extLst>
            </p:cNvPr>
            <p:cNvSpPr/>
            <p:nvPr/>
          </p:nvSpPr>
          <p:spPr>
            <a:xfrm>
              <a:off x="6096" y="-391908"/>
              <a:ext cx="5870194" cy="9144"/>
            </a:xfrm>
            <a:custGeom>
              <a:avLst/>
              <a:gdLst/>
              <a:ahLst/>
              <a:cxnLst/>
              <a:rect l="0" t="0" r="0" b="0"/>
              <a:pathLst>
                <a:path w="5870194" h="9144">
                  <a:moveTo>
                    <a:pt x="0" y="0"/>
                  </a:moveTo>
                  <a:lnTo>
                    <a:pt x="5870194" y="0"/>
                  </a:lnTo>
                  <a:lnTo>
                    <a:pt x="58701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9" name="Shape 16887">
              <a:extLst>
                <a:ext uri="{FF2B5EF4-FFF2-40B4-BE49-F238E27FC236}">
                  <a16:creationId xmlns:a16="http://schemas.microsoft.com/office/drawing/2014/main" id="{A5775F02-1ACA-4675-BA98-BED2A74E351E}"/>
                </a:ext>
              </a:extLst>
            </p:cNvPr>
            <p:cNvSpPr/>
            <p:nvPr/>
          </p:nvSpPr>
          <p:spPr>
            <a:xfrm>
              <a:off x="5876290" y="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0" name="Shape 16888">
              <a:extLst>
                <a:ext uri="{FF2B5EF4-FFF2-40B4-BE49-F238E27FC236}">
                  <a16:creationId xmlns:a16="http://schemas.microsoft.com/office/drawing/2014/main" id="{75586F00-9082-42DD-8DFE-C3841A1036A7}"/>
                </a:ext>
              </a:extLst>
            </p:cNvPr>
            <p:cNvSpPr/>
            <p:nvPr/>
          </p:nvSpPr>
          <p:spPr>
            <a:xfrm>
              <a:off x="0" y="6096"/>
              <a:ext cx="9144" cy="355092"/>
            </a:xfrm>
            <a:custGeom>
              <a:avLst/>
              <a:gdLst/>
              <a:ahLst/>
              <a:cxnLst/>
              <a:rect l="0" t="0" r="0" b="0"/>
              <a:pathLst>
                <a:path w="9144" h="355092">
                  <a:moveTo>
                    <a:pt x="0" y="0"/>
                  </a:moveTo>
                  <a:lnTo>
                    <a:pt x="9144" y="0"/>
                  </a:lnTo>
                  <a:lnTo>
                    <a:pt x="9144" y="355092"/>
                  </a:lnTo>
                  <a:lnTo>
                    <a:pt x="0" y="35509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1" name="Shape 16889">
              <a:extLst>
                <a:ext uri="{FF2B5EF4-FFF2-40B4-BE49-F238E27FC236}">
                  <a16:creationId xmlns:a16="http://schemas.microsoft.com/office/drawing/2014/main" id="{8AA46FB4-97CA-44CD-A7B0-D4294E4D4FB6}"/>
                </a:ext>
              </a:extLst>
            </p:cNvPr>
            <p:cNvSpPr/>
            <p:nvPr/>
          </p:nvSpPr>
          <p:spPr>
            <a:xfrm>
              <a:off x="5876290" y="6096"/>
              <a:ext cx="9144" cy="355092"/>
            </a:xfrm>
            <a:custGeom>
              <a:avLst/>
              <a:gdLst/>
              <a:ahLst/>
              <a:cxnLst/>
              <a:rect l="0" t="0" r="0" b="0"/>
              <a:pathLst>
                <a:path w="9144" h="355092">
                  <a:moveTo>
                    <a:pt x="0" y="0"/>
                  </a:moveTo>
                  <a:lnTo>
                    <a:pt x="9144" y="0"/>
                  </a:lnTo>
                  <a:lnTo>
                    <a:pt x="9144" y="355092"/>
                  </a:lnTo>
                  <a:lnTo>
                    <a:pt x="0" y="35509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2" name="Rectangle 11">
              <a:extLst>
                <a:ext uri="{FF2B5EF4-FFF2-40B4-BE49-F238E27FC236}">
                  <a16:creationId xmlns:a16="http://schemas.microsoft.com/office/drawing/2014/main" id="{C9A3F3DC-4508-44FA-B410-C3D11583FAAD}"/>
                </a:ext>
              </a:extLst>
            </p:cNvPr>
            <p:cNvSpPr/>
            <p:nvPr/>
          </p:nvSpPr>
          <p:spPr>
            <a:xfrm>
              <a:off x="74981" y="364998"/>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13" name="Rectangle 12">
              <a:extLst>
                <a:ext uri="{FF2B5EF4-FFF2-40B4-BE49-F238E27FC236}">
                  <a16:creationId xmlns:a16="http://schemas.microsoft.com/office/drawing/2014/main" id="{09D88BC9-E65F-41CB-BF00-0AC2B5B2227E}"/>
                </a:ext>
              </a:extLst>
            </p:cNvPr>
            <p:cNvSpPr/>
            <p:nvPr/>
          </p:nvSpPr>
          <p:spPr>
            <a:xfrm>
              <a:off x="2504567" y="364998"/>
              <a:ext cx="665640"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b="1" dirty="0">
                  <a:solidFill>
                    <a:srgbClr val="000000"/>
                  </a:solidFill>
                  <a:effectLst/>
                  <a:latin typeface="Arial" panose="020B0604020202020204" pitchFamily="34" charset="0"/>
                  <a:ea typeface="Arial" panose="020B0604020202020204" pitchFamily="34" charset="0"/>
                </a:rPr>
                <a:t>People</a:t>
              </a:r>
              <a:endParaRPr lang="en-ZA" dirty="0">
                <a:solidFill>
                  <a:srgbClr val="000000"/>
                </a:solidFill>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id="{AB13C869-4709-4693-9879-5DF7B6DB8367}"/>
                </a:ext>
              </a:extLst>
            </p:cNvPr>
            <p:cNvSpPr/>
            <p:nvPr/>
          </p:nvSpPr>
          <p:spPr>
            <a:xfrm>
              <a:off x="3004439" y="364998"/>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b="1">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15" name="Shape 16890">
              <a:extLst>
                <a:ext uri="{FF2B5EF4-FFF2-40B4-BE49-F238E27FC236}">
                  <a16:creationId xmlns:a16="http://schemas.microsoft.com/office/drawing/2014/main" id="{4B97B8BE-C640-4AE7-935C-CA9DE9605516}"/>
                </a:ext>
              </a:extLst>
            </p:cNvPr>
            <p:cNvSpPr/>
            <p:nvPr/>
          </p:nvSpPr>
          <p:spPr>
            <a:xfrm>
              <a:off x="0" y="361188"/>
              <a:ext cx="9144" cy="365760"/>
            </a:xfrm>
            <a:custGeom>
              <a:avLst/>
              <a:gdLst/>
              <a:ahLst/>
              <a:cxnLst/>
              <a:rect l="0" t="0" r="0" b="0"/>
              <a:pathLst>
                <a:path w="9144" h="365760">
                  <a:moveTo>
                    <a:pt x="0" y="0"/>
                  </a:moveTo>
                  <a:lnTo>
                    <a:pt x="9144" y="0"/>
                  </a:lnTo>
                  <a:lnTo>
                    <a:pt x="9144" y="365760"/>
                  </a:lnTo>
                  <a:lnTo>
                    <a:pt x="0" y="36576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6" name="Shape 16891">
              <a:extLst>
                <a:ext uri="{FF2B5EF4-FFF2-40B4-BE49-F238E27FC236}">
                  <a16:creationId xmlns:a16="http://schemas.microsoft.com/office/drawing/2014/main" id="{470225E5-CA18-4BD1-B4CE-3A728F634C63}"/>
                </a:ext>
              </a:extLst>
            </p:cNvPr>
            <p:cNvSpPr/>
            <p:nvPr/>
          </p:nvSpPr>
          <p:spPr>
            <a:xfrm>
              <a:off x="5876290" y="361188"/>
              <a:ext cx="9144" cy="365760"/>
            </a:xfrm>
            <a:custGeom>
              <a:avLst/>
              <a:gdLst/>
              <a:ahLst/>
              <a:cxnLst/>
              <a:rect l="0" t="0" r="0" b="0"/>
              <a:pathLst>
                <a:path w="9144" h="365760">
                  <a:moveTo>
                    <a:pt x="0" y="0"/>
                  </a:moveTo>
                  <a:lnTo>
                    <a:pt x="9144" y="0"/>
                  </a:lnTo>
                  <a:lnTo>
                    <a:pt x="9144" y="365760"/>
                  </a:lnTo>
                  <a:lnTo>
                    <a:pt x="0" y="36576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7" name="Rectangle 16">
              <a:extLst>
                <a:ext uri="{FF2B5EF4-FFF2-40B4-BE49-F238E27FC236}">
                  <a16:creationId xmlns:a16="http://schemas.microsoft.com/office/drawing/2014/main" id="{44509602-F2E2-44CE-BBEB-6091E98AB035}"/>
                </a:ext>
              </a:extLst>
            </p:cNvPr>
            <p:cNvSpPr/>
            <p:nvPr/>
          </p:nvSpPr>
          <p:spPr>
            <a:xfrm>
              <a:off x="74981" y="730758"/>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18" name="Shape 16892">
              <a:extLst>
                <a:ext uri="{FF2B5EF4-FFF2-40B4-BE49-F238E27FC236}">
                  <a16:creationId xmlns:a16="http://schemas.microsoft.com/office/drawing/2014/main" id="{B465B2F6-3B3D-4937-9A54-C04E9FB1724E}"/>
                </a:ext>
              </a:extLst>
            </p:cNvPr>
            <p:cNvSpPr/>
            <p:nvPr/>
          </p:nvSpPr>
          <p:spPr>
            <a:xfrm>
              <a:off x="0" y="726948"/>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19" name="Shape 16893">
              <a:extLst>
                <a:ext uri="{FF2B5EF4-FFF2-40B4-BE49-F238E27FC236}">
                  <a16:creationId xmlns:a16="http://schemas.microsoft.com/office/drawing/2014/main" id="{252A00D3-5E93-42EC-8544-984510BE643C}"/>
                </a:ext>
              </a:extLst>
            </p:cNvPr>
            <p:cNvSpPr/>
            <p:nvPr/>
          </p:nvSpPr>
          <p:spPr>
            <a:xfrm>
              <a:off x="5876290" y="726948"/>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0" name="Rectangle 19">
              <a:extLst>
                <a:ext uri="{FF2B5EF4-FFF2-40B4-BE49-F238E27FC236}">
                  <a16:creationId xmlns:a16="http://schemas.microsoft.com/office/drawing/2014/main" id="{C5DAB1C6-B94A-47DA-B308-D87C58A62407}"/>
                </a:ext>
              </a:extLst>
            </p:cNvPr>
            <p:cNvSpPr/>
            <p:nvPr/>
          </p:nvSpPr>
          <p:spPr>
            <a:xfrm>
              <a:off x="74981" y="1095248"/>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21" name="Shape 16894">
              <a:extLst>
                <a:ext uri="{FF2B5EF4-FFF2-40B4-BE49-F238E27FC236}">
                  <a16:creationId xmlns:a16="http://schemas.microsoft.com/office/drawing/2014/main" id="{06441DD7-C9B4-4499-AB29-FD8B108B6A45}"/>
                </a:ext>
              </a:extLst>
            </p:cNvPr>
            <p:cNvSpPr/>
            <p:nvPr/>
          </p:nvSpPr>
          <p:spPr>
            <a:xfrm>
              <a:off x="0" y="1091133"/>
              <a:ext cx="9144" cy="364541"/>
            </a:xfrm>
            <a:custGeom>
              <a:avLst/>
              <a:gdLst/>
              <a:ahLst/>
              <a:cxnLst/>
              <a:rect l="0" t="0" r="0" b="0"/>
              <a:pathLst>
                <a:path w="9144" h="364541">
                  <a:moveTo>
                    <a:pt x="0" y="0"/>
                  </a:moveTo>
                  <a:lnTo>
                    <a:pt x="9144" y="0"/>
                  </a:lnTo>
                  <a:lnTo>
                    <a:pt x="9144" y="364541"/>
                  </a:lnTo>
                  <a:lnTo>
                    <a:pt x="0" y="3645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2" name="Shape 16895">
              <a:extLst>
                <a:ext uri="{FF2B5EF4-FFF2-40B4-BE49-F238E27FC236}">
                  <a16:creationId xmlns:a16="http://schemas.microsoft.com/office/drawing/2014/main" id="{21BD3E39-A425-4E4F-AC66-F7F180D3ABE6}"/>
                </a:ext>
              </a:extLst>
            </p:cNvPr>
            <p:cNvSpPr/>
            <p:nvPr/>
          </p:nvSpPr>
          <p:spPr>
            <a:xfrm>
              <a:off x="5876290" y="1091133"/>
              <a:ext cx="9144" cy="364541"/>
            </a:xfrm>
            <a:custGeom>
              <a:avLst/>
              <a:gdLst/>
              <a:ahLst/>
              <a:cxnLst/>
              <a:rect l="0" t="0" r="0" b="0"/>
              <a:pathLst>
                <a:path w="9144" h="364541">
                  <a:moveTo>
                    <a:pt x="0" y="0"/>
                  </a:moveTo>
                  <a:lnTo>
                    <a:pt x="9144" y="0"/>
                  </a:lnTo>
                  <a:lnTo>
                    <a:pt x="9144" y="364541"/>
                  </a:lnTo>
                  <a:lnTo>
                    <a:pt x="0" y="3645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3" name="Rectangle 22">
              <a:extLst>
                <a:ext uri="{FF2B5EF4-FFF2-40B4-BE49-F238E27FC236}">
                  <a16:creationId xmlns:a16="http://schemas.microsoft.com/office/drawing/2014/main" id="{1EC1F3F5-9B15-484E-AB06-7B17F829036F}"/>
                </a:ext>
              </a:extLst>
            </p:cNvPr>
            <p:cNvSpPr/>
            <p:nvPr/>
          </p:nvSpPr>
          <p:spPr>
            <a:xfrm>
              <a:off x="74981" y="1459484"/>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24" name="Shape 16896">
              <a:extLst>
                <a:ext uri="{FF2B5EF4-FFF2-40B4-BE49-F238E27FC236}">
                  <a16:creationId xmlns:a16="http://schemas.microsoft.com/office/drawing/2014/main" id="{3B36EF16-DFE1-4A8C-B894-1148A1F253A5}"/>
                </a:ext>
              </a:extLst>
            </p:cNvPr>
            <p:cNvSpPr/>
            <p:nvPr/>
          </p:nvSpPr>
          <p:spPr>
            <a:xfrm>
              <a:off x="0" y="1455674"/>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5" name="Shape 16897">
              <a:extLst>
                <a:ext uri="{FF2B5EF4-FFF2-40B4-BE49-F238E27FC236}">
                  <a16:creationId xmlns:a16="http://schemas.microsoft.com/office/drawing/2014/main" id="{E32C1851-54AC-45AF-B2BA-6B4EF81B4E30}"/>
                </a:ext>
              </a:extLst>
            </p:cNvPr>
            <p:cNvSpPr/>
            <p:nvPr/>
          </p:nvSpPr>
          <p:spPr>
            <a:xfrm>
              <a:off x="5876290" y="1455674"/>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6" name="Rectangle 25">
              <a:extLst>
                <a:ext uri="{FF2B5EF4-FFF2-40B4-BE49-F238E27FC236}">
                  <a16:creationId xmlns:a16="http://schemas.microsoft.com/office/drawing/2014/main" id="{03BA7B65-995C-4B18-8165-95E0BB249382}"/>
                </a:ext>
              </a:extLst>
            </p:cNvPr>
            <p:cNvSpPr/>
            <p:nvPr/>
          </p:nvSpPr>
          <p:spPr>
            <a:xfrm>
              <a:off x="74981" y="1823721"/>
              <a:ext cx="56314" cy="226001"/>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27" name="Shape 16898">
              <a:extLst>
                <a:ext uri="{FF2B5EF4-FFF2-40B4-BE49-F238E27FC236}">
                  <a16:creationId xmlns:a16="http://schemas.microsoft.com/office/drawing/2014/main" id="{091E7CBA-E117-4F28-8BD3-EC51BEE62168}"/>
                </a:ext>
              </a:extLst>
            </p:cNvPr>
            <p:cNvSpPr/>
            <p:nvPr/>
          </p:nvSpPr>
          <p:spPr>
            <a:xfrm>
              <a:off x="0" y="1819910"/>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8" name="Shape 16899">
              <a:extLst>
                <a:ext uri="{FF2B5EF4-FFF2-40B4-BE49-F238E27FC236}">
                  <a16:creationId xmlns:a16="http://schemas.microsoft.com/office/drawing/2014/main" id="{7ABC9600-9711-4A3E-97BE-51F46672C7F0}"/>
                </a:ext>
              </a:extLst>
            </p:cNvPr>
            <p:cNvSpPr/>
            <p:nvPr/>
          </p:nvSpPr>
          <p:spPr>
            <a:xfrm>
              <a:off x="5876290" y="1819910"/>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29" name="Rectangle 28">
              <a:extLst>
                <a:ext uri="{FF2B5EF4-FFF2-40B4-BE49-F238E27FC236}">
                  <a16:creationId xmlns:a16="http://schemas.microsoft.com/office/drawing/2014/main" id="{A3134CBA-337E-4789-99DB-B77C6A494FB7}"/>
                </a:ext>
              </a:extLst>
            </p:cNvPr>
            <p:cNvSpPr/>
            <p:nvPr/>
          </p:nvSpPr>
          <p:spPr>
            <a:xfrm>
              <a:off x="74981" y="2187956"/>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30" name="Shape 16900">
              <a:extLst>
                <a:ext uri="{FF2B5EF4-FFF2-40B4-BE49-F238E27FC236}">
                  <a16:creationId xmlns:a16="http://schemas.microsoft.com/office/drawing/2014/main" id="{87A034AD-2AF9-4F6F-A2CC-26361BBB9A71}"/>
                </a:ext>
              </a:extLst>
            </p:cNvPr>
            <p:cNvSpPr/>
            <p:nvPr/>
          </p:nvSpPr>
          <p:spPr>
            <a:xfrm>
              <a:off x="0" y="2184146"/>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1" name="Shape 16901">
              <a:extLst>
                <a:ext uri="{FF2B5EF4-FFF2-40B4-BE49-F238E27FC236}">
                  <a16:creationId xmlns:a16="http://schemas.microsoft.com/office/drawing/2014/main" id="{2F10F145-C847-455C-BC4F-BBCBC3A52C51}"/>
                </a:ext>
              </a:extLst>
            </p:cNvPr>
            <p:cNvSpPr/>
            <p:nvPr/>
          </p:nvSpPr>
          <p:spPr>
            <a:xfrm>
              <a:off x="5876290" y="2184146"/>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2" name="Rectangle 31">
              <a:extLst>
                <a:ext uri="{FF2B5EF4-FFF2-40B4-BE49-F238E27FC236}">
                  <a16:creationId xmlns:a16="http://schemas.microsoft.com/office/drawing/2014/main" id="{AB997DA4-5437-4540-8430-DB20CABA8983}"/>
                </a:ext>
              </a:extLst>
            </p:cNvPr>
            <p:cNvSpPr/>
            <p:nvPr/>
          </p:nvSpPr>
          <p:spPr>
            <a:xfrm>
              <a:off x="74981" y="2552192"/>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33" name="Shape 16902">
              <a:extLst>
                <a:ext uri="{FF2B5EF4-FFF2-40B4-BE49-F238E27FC236}">
                  <a16:creationId xmlns:a16="http://schemas.microsoft.com/office/drawing/2014/main" id="{A0463A2B-E909-49AC-B168-4736BADD45AD}"/>
                </a:ext>
              </a:extLst>
            </p:cNvPr>
            <p:cNvSpPr/>
            <p:nvPr/>
          </p:nvSpPr>
          <p:spPr>
            <a:xfrm>
              <a:off x="0" y="2548382"/>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4" name="Shape 16903">
              <a:extLst>
                <a:ext uri="{FF2B5EF4-FFF2-40B4-BE49-F238E27FC236}">
                  <a16:creationId xmlns:a16="http://schemas.microsoft.com/office/drawing/2014/main" id="{846C106B-8617-48C0-8C77-2BBE339C393B}"/>
                </a:ext>
              </a:extLst>
            </p:cNvPr>
            <p:cNvSpPr/>
            <p:nvPr/>
          </p:nvSpPr>
          <p:spPr>
            <a:xfrm>
              <a:off x="5876290" y="2548382"/>
              <a:ext cx="9144" cy="364236"/>
            </a:xfrm>
            <a:custGeom>
              <a:avLst/>
              <a:gdLst/>
              <a:ahLst/>
              <a:cxnLst/>
              <a:rect l="0" t="0" r="0" b="0"/>
              <a:pathLst>
                <a:path w="9144" h="364236">
                  <a:moveTo>
                    <a:pt x="0" y="0"/>
                  </a:moveTo>
                  <a:lnTo>
                    <a:pt x="9144" y="0"/>
                  </a:lnTo>
                  <a:lnTo>
                    <a:pt x="9144" y="364236"/>
                  </a:lnTo>
                  <a:lnTo>
                    <a:pt x="0" y="36423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5" name="Rectangle 34">
              <a:extLst>
                <a:ext uri="{FF2B5EF4-FFF2-40B4-BE49-F238E27FC236}">
                  <a16:creationId xmlns:a16="http://schemas.microsoft.com/office/drawing/2014/main" id="{6B05781E-A4CF-437D-916A-9EAFF79B054E}"/>
                </a:ext>
              </a:extLst>
            </p:cNvPr>
            <p:cNvSpPr/>
            <p:nvPr/>
          </p:nvSpPr>
          <p:spPr>
            <a:xfrm>
              <a:off x="74981" y="2916428"/>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36" name="Rectangle 35">
              <a:extLst>
                <a:ext uri="{FF2B5EF4-FFF2-40B4-BE49-F238E27FC236}">
                  <a16:creationId xmlns:a16="http://schemas.microsoft.com/office/drawing/2014/main" id="{B895A546-373E-4594-B005-5D6B13615C48}"/>
                </a:ext>
              </a:extLst>
            </p:cNvPr>
            <p:cNvSpPr/>
            <p:nvPr/>
          </p:nvSpPr>
          <p:spPr>
            <a:xfrm>
              <a:off x="1428242" y="2916428"/>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37" name="Shape 16904">
              <a:extLst>
                <a:ext uri="{FF2B5EF4-FFF2-40B4-BE49-F238E27FC236}">
                  <a16:creationId xmlns:a16="http://schemas.microsoft.com/office/drawing/2014/main" id="{01012105-8049-4CAB-B6E9-9659717B4F01}"/>
                </a:ext>
              </a:extLst>
            </p:cNvPr>
            <p:cNvSpPr/>
            <p:nvPr/>
          </p:nvSpPr>
          <p:spPr>
            <a:xfrm>
              <a:off x="0" y="2912618"/>
              <a:ext cx="9144" cy="365760"/>
            </a:xfrm>
            <a:custGeom>
              <a:avLst/>
              <a:gdLst/>
              <a:ahLst/>
              <a:cxnLst/>
              <a:rect l="0" t="0" r="0" b="0"/>
              <a:pathLst>
                <a:path w="9144" h="365760">
                  <a:moveTo>
                    <a:pt x="0" y="0"/>
                  </a:moveTo>
                  <a:lnTo>
                    <a:pt x="9144" y="0"/>
                  </a:lnTo>
                  <a:lnTo>
                    <a:pt x="9144" y="365760"/>
                  </a:lnTo>
                  <a:lnTo>
                    <a:pt x="0" y="36576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8" name="Shape 16905">
              <a:extLst>
                <a:ext uri="{FF2B5EF4-FFF2-40B4-BE49-F238E27FC236}">
                  <a16:creationId xmlns:a16="http://schemas.microsoft.com/office/drawing/2014/main" id="{9E368239-8CEA-4B52-846E-E7CFEB5ABCA2}"/>
                </a:ext>
              </a:extLst>
            </p:cNvPr>
            <p:cNvSpPr/>
            <p:nvPr/>
          </p:nvSpPr>
          <p:spPr>
            <a:xfrm>
              <a:off x="5876290" y="2912618"/>
              <a:ext cx="9144" cy="365760"/>
            </a:xfrm>
            <a:custGeom>
              <a:avLst/>
              <a:gdLst/>
              <a:ahLst/>
              <a:cxnLst/>
              <a:rect l="0" t="0" r="0" b="0"/>
              <a:pathLst>
                <a:path w="9144" h="365760">
                  <a:moveTo>
                    <a:pt x="0" y="0"/>
                  </a:moveTo>
                  <a:lnTo>
                    <a:pt x="9144" y="0"/>
                  </a:lnTo>
                  <a:lnTo>
                    <a:pt x="9144" y="365760"/>
                  </a:lnTo>
                  <a:lnTo>
                    <a:pt x="0" y="36576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39" name="Rectangle 38">
              <a:extLst>
                <a:ext uri="{FF2B5EF4-FFF2-40B4-BE49-F238E27FC236}">
                  <a16:creationId xmlns:a16="http://schemas.microsoft.com/office/drawing/2014/main" id="{F9E9DCBD-C297-4728-85C3-5A7569984B44}"/>
                </a:ext>
              </a:extLst>
            </p:cNvPr>
            <p:cNvSpPr/>
            <p:nvPr/>
          </p:nvSpPr>
          <p:spPr>
            <a:xfrm>
              <a:off x="74981" y="3282188"/>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rPr>
                <a:t> </a:t>
              </a:r>
            </a:p>
          </p:txBody>
        </p:sp>
        <p:sp>
          <p:nvSpPr>
            <p:cNvPr id="40" name="Shape 16906">
              <a:extLst>
                <a:ext uri="{FF2B5EF4-FFF2-40B4-BE49-F238E27FC236}">
                  <a16:creationId xmlns:a16="http://schemas.microsoft.com/office/drawing/2014/main" id="{A4C7F3AC-B9FC-4D5D-8832-C76CB364E192}"/>
                </a:ext>
              </a:extLst>
            </p:cNvPr>
            <p:cNvSpPr/>
            <p:nvPr/>
          </p:nvSpPr>
          <p:spPr>
            <a:xfrm>
              <a:off x="0" y="3278454"/>
              <a:ext cx="9144" cy="364541"/>
            </a:xfrm>
            <a:custGeom>
              <a:avLst/>
              <a:gdLst/>
              <a:ahLst/>
              <a:cxnLst/>
              <a:rect l="0" t="0" r="0" b="0"/>
              <a:pathLst>
                <a:path w="9144" h="364541">
                  <a:moveTo>
                    <a:pt x="0" y="0"/>
                  </a:moveTo>
                  <a:lnTo>
                    <a:pt x="9144" y="0"/>
                  </a:lnTo>
                  <a:lnTo>
                    <a:pt x="9144" y="364541"/>
                  </a:lnTo>
                  <a:lnTo>
                    <a:pt x="0" y="3645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41" name="Shape 16907">
              <a:extLst>
                <a:ext uri="{FF2B5EF4-FFF2-40B4-BE49-F238E27FC236}">
                  <a16:creationId xmlns:a16="http://schemas.microsoft.com/office/drawing/2014/main" id="{F903288C-7CAE-4053-97F5-07F7C4D3945D}"/>
                </a:ext>
              </a:extLst>
            </p:cNvPr>
            <p:cNvSpPr/>
            <p:nvPr/>
          </p:nvSpPr>
          <p:spPr>
            <a:xfrm>
              <a:off x="5876290" y="3278454"/>
              <a:ext cx="9144" cy="364541"/>
            </a:xfrm>
            <a:custGeom>
              <a:avLst/>
              <a:gdLst/>
              <a:ahLst/>
              <a:cxnLst/>
              <a:rect l="0" t="0" r="0" b="0"/>
              <a:pathLst>
                <a:path w="9144" h="364541">
                  <a:moveTo>
                    <a:pt x="0" y="0"/>
                  </a:moveTo>
                  <a:lnTo>
                    <a:pt x="9144" y="0"/>
                  </a:lnTo>
                  <a:lnTo>
                    <a:pt x="9144" y="364541"/>
                  </a:lnTo>
                  <a:lnTo>
                    <a:pt x="0" y="3645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42" name="Rectangle 41">
              <a:extLst>
                <a:ext uri="{FF2B5EF4-FFF2-40B4-BE49-F238E27FC236}">
                  <a16:creationId xmlns:a16="http://schemas.microsoft.com/office/drawing/2014/main" id="{6B93F267-8B50-4614-9B66-EB49EE454CD0}"/>
                </a:ext>
              </a:extLst>
            </p:cNvPr>
            <p:cNvSpPr/>
            <p:nvPr/>
          </p:nvSpPr>
          <p:spPr>
            <a:xfrm>
              <a:off x="74981" y="3646805"/>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b="1">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43" name="Rectangle 42">
              <a:extLst>
                <a:ext uri="{FF2B5EF4-FFF2-40B4-BE49-F238E27FC236}">
                  <a16:creationId xmlns:a16="http://schemas.microsoft.com/office/drawing/2014/main" id="{0CD2E9AC-D83B-4BB6-A17E-DBD325176D1A}"/>
                </a:ext>
              </a:extLst>
            </p:cNvPr>
            <p:cNvSpPr/>
            <p:nvPr/>
          </p:nvSpPr>
          <p:spPr>
            <a:xfrm>
              <a:off x="942086" y="3646805"/>
              <a:ext cx="152120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b="1" dirty="0">
                  <a:solidFill>
                    <a:srgbClr val="000000"/>
                  </a:solidFill>
                  <a:effectLst/>
                  <a:latin typeface="Arial" panose="020B0604020202020204" pitchFamily="34" charset="0"/>
                  <a:ea typeface="Arial" panose="020B0604020202020204" pitchFamily="34" charset="0"/>
                </a:rPr>
                <a:t>Tangible assets</a:t>
              </a:r>
              <a:endParaRPr lang="en-ZA" dirty="0">
                <a:solidFill>
                  <a:srgbClr val="000000"/>
                </a:solidFill>
                <a:effectLst/>
                <a:latin typeface="Arial" panose="020B0604020202020204" pitchFamily="34" charset="0"/>
                <a:ea typeface="Arial" panose="020B0604020202020204" pitchFamily="34" charset="0"/>
              </a:endParaRPr>
            </a:p>
          </p:txBody>
        </p:sp>
        <p:sp>
          <p:nvSpPr>
            <p:cNvPr id="44" name="Rectangle 43">
              <a:extLst>
                <a:ext uri="{FF2B5EF4-FFF2-40B4-BE49-F238E27FC236}">
                  <a16:creationId xmlns:a16="http://schemas.microsoft.com/office/drawing/2014/main" id="{0040EB6A-EEB1-4B7E-8B40-3D4D6BFB1980}"/>
                </a:ext>
              </a:extLst>
            </p:cNvPr>
            <p:cNvSpPr/>
            <p:nvPr/>
          </p:nvSpPr>
          <p:spPr>
            <a:xfrm>
              <a:off x="2085467" y="3646805"/>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b="1">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45" name="Rectangle 44">
              <a:extLst>
                <a:ext uri="{FF2B5EF4-FFF2-40B4-BE49-F238E27FC236}">
                  <a16:creationId xmlns:a16="http://schemas.microsoft.com/office/drawing/2014/main" id="{FA8491EE-5B08-44D3-9E3A-3C8B7C683353}"/>
                </a:ext>
              </a:extLst>
            </p:cNvPr>
            <p:cNvSpPr/>
            <p:nvPr/>
          </p:nvSpPr>
          <p:spPr>
            <a:xfrm>
              <a:off x="3818509" y="3646805"/>
              <a:ext cx="1644066"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b="1" dirty="0">
                  <a:solidFill>
                    <a:srgbClr val="000000"/>
                  </a:solidFill>
                  <a:effectLst/>
                  <a:latin typeface="Arial" panose="020B0604020202020204" pitchFamily="34" charset="0"/>
                  <a:ea typeface="Arial" panose="020B0604020202020204" pitchFamily="34" charset="0"/>
                </a:rPr>
                <a:t>Intangible assets</a:t>
              </a:r>
              <a:endParaRPr lang="en-ZA" dirty="0">
                <a:solidFill>
                  <a:srgbClr val="000000"/>
                </a:solidFill>
                <a:effectLst/>
                <a:latin typeface="Arial" panose="020B0604020202020204" pitchFamily="34" charset="0"/>
                <a:ea typeface="Arial" panose="020B0604020202020204" pitchFamily="34" charset="0"/>
              </a:endParaRPr>
            </a:p>
          </p:txBody>
        </p:sp>
        <p:sp>
          <p:nvSpPr>
            <p:cNvPr id="46" name="Rectangle 45">
              <a:extLst>
                <a:ext uri="{FF2B5EF4-FFF2-40B4-BE49-F238E27FC236}">
                  <a16:creationId xmlns:a16="http://schemas.microsoft.com/office/drawing/2014/main" id="{9B7D4C4D-7F69-47AE-9D3F-4EAA394388B7}"/>
                </a:ext>
              </a:extLst>
            </p:cNvPr>
            <p:cNvSpPr/>
            <p:nvPr/>
          </p:nvSpPr>
          <p:spPr>
            <a:xfrm>
              <a:off x="5054473" y="3646805"/>
              <a:ext cx="56314" cy="22600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200" b="1">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47" name="Shape 16908">
              <a:extLst>
                <a:ext uri="{FF2B5EF4-FFF2-40B4-BE49-F238E27FC236}">
                  <a16:creationId xmlns:a16="http://schemas.microsoft.com/office/drawing/2014/main" id="{9E5ECD30-EEEA-40AF-AE2B-A42848987555}"/>
                </a:ext>
              </a:extLst>
            </p:cNvPr>
            <p:cNvSpPr/>
            <p:nvPr/>
          </p:nvSpPr>
          <p:spPr>
            <a:xfrm>
              <a:off x="0" y="3917315"/>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48" name="Shape 16909">
              <a:extLst>
                <a:ext uri="{FF2B5EF4-FFF2-40B4-BE49-F238E27FC236}">
                  <a16:creationId xmlns:a16="http://schemas.microsoft.com/office/drawing/2014/main" id="{892E9C71-6E2F-4E5C-9092-625A008D6D47}"/>
                </a:ext>
              </a:extLst>
            </p:cNvPr>
            <p:cNvSpPr/>
            <p:nvPr/>
          </p:nvSpPr>
          <p:spPr>
            <a:xfrm>
              <a:off x="6096" y="3917315"/>
              <a:ext cx="5870194" cy="9144"/>
            </a:xfrm>
            <a:custGeom>
              <a:avLst/>
              <a:gdLst/>
              <a:ahLst/>
              <a:cxnLst/>
              <a:rect l="0" t="0" r="0" b="0"/>
              <a:pathLst>
                <a:path w="5870194" h="9144">
                  <a:moveTo>
                    <a:pt x="0" y="0"/>
                  </a:moveTo>
                  <a:lnTo>
                    <a:pt x="5870194" y="0"/>
                  </a:lnTo>
                  <a:lnTo>
                    <a:pt x="58701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49" name="Shape 16910">
              <a:extLst>
                <a:ext uri="{FF2B5EF4-FFF2-40B4-BE49-F238E27FC236}">
                  <a16:creationId xmlns:a16="http://schemas.microsoft.com/office/drawing/2014/main" id="{D603FB53-6F23-46EA-85B4-B3EE809FEEA3}"/>
                </a:ext>
              </a:extLst>
            </p:cNvPr>
            <p:cNvSpPr/>
            <p:nvPr/>
          </p:nvSpPr>
          <p:spPr>
            <a:xfrm>
              <a:off x="5876290" y="3917315"/>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50" name="Shape 16911">
              <a:extLst>
                <a:ext uri="{FF2B5EF4-FFF2-40B4-BE49-F238E27FC236}">
                  <a16:creationId xmlns:a16="http://schemas.microsoft.com/office/drawing/2014/main" id="{7C44C25A-EB05-44B7-93F2-F53FB9111EF3}"/>
                </a:ext>
              </a:extLst>
            </p:cNvPr>
            <p:cNvSpPr/>
            <p:nvPr/>
          </p:nvSpPr>
          <p:spPr>
            <a:xfrm>
              <a:off x="0" y="3642995"/>
              <a:ext cx="9144" cy="274320"/>
            </a:xfrm>
            <a:custGeom>
              <a:avLst/>
              <a:gdLst/>
              <a:ahLst/>
              <a:cxnLst/>
              <a:rect l="0" t="0" r="0" b="0"/>
              <a:pathLst>
                <a:path w="9144" h="274320">
                  <a:moveTo>
                    <a:pt x="0" y="0"/>
                  </a:moveTo>
                  <a:lnTo>
                    <a:pt x="9144" y="0"/>
                  </a:lnTo>
                  <a:lnTo>
                    <a:pt x="9144" y="274320"/>
                  </a:lnTo>
                  <a:lnTo>
                    <a:pt x="0" y="2743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51" name="Shape 16912">
              <a:extLst>
                <a:ext uri="{FF2B5EF4-FFF2-40B4-BE49-F238E27FC236}">
                  <a16:creationId xmlns:a16="http://schemas.microsoft.com/office/drawing/2014/main" id="{D4D9D57D-5D06-4B1D-95A7-02C6AA507D88}"/>
                </a:ext>
              </a:extLst>
            </p:cNvPr>
            <p:cNvSpPr/>
            <p:nvPr/>
          </p:nvSpPr>
          <p:spPr>
            <a:xfrm>
              <a:off x="5876290" y="3642995"/>
              <a:ext cx="9144" cy="274320"/>
            </a:xfrm>
            <a:custGeom>
              <a:avLst/>
              <a:gdLst/>
              <a:ahLst/>
              <a:cxnLst/>
              <a:rect l="0" t="0" r="0" b="0"/>
              <a:pathLst>
                <a:path w="9144" h="274320">
                  <a:moveTo>
                    <a:pt x="0" y="0"/>
                  </a:moveTo>
                  <a:lnTo>
                    <a:pt x="9144" y="0"/>
                  </a:lnTo>
                  <a:lnTo>
                    <a:pt x="9144" y="274320"/>
                  </a:lnTo>
                  <a:lnTo>
                    <a:pt x="0" y="2743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ZA"/>
            </a:p>
          </p:txBody>
        </p:sp>
        <p:sp>
          <p:nvSpPr>
            <p:cNvPr id="52" name="Rectangle 51">
              <a:extLst>
                <a:ext uri="{FF2B5EF4-FFF2-40B4-BE49-F238E27FC236}">
                  <a16:creationId xmlns:a16="http://schemas.microsoft.com/office/drawing/2014/main" id="{388440CD-15DB-4743-8908-D302757367BD}"/>
                </a:ext>
              </a:extLst>
            </p:cNvPr>
            <p:cNvSpPr/>
            <p:nvPr/>
          </p:nvSpPr>
          <p:spPr>
            <a:xfrm>
              <a:off x="74981" y="4026647"/>
              <a:ext cx="62098" cy="207922"/>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100" dirty="0">
                  <a:solidFill>
                    <a:srgbClr val="000000"/>
                  </a:solidFill>
                  <a:effectLst/>
                  <a:latin typeface="Arial" panose="020B0604020202020204" pitchFamily="34" charset="0"/>
                  <a:ea typeface="Arial" panose="020B0604020202020204" pitchFamily="34" charset="0"/>
                </a:rPr>
                <a:t>                          </a:t>
              </a:r>
              <a:endParaRPr lang="en-ZA" sz="1200" dirty="0">
                <a:solidFill>
                  <a:srgbClr val="000000"/>
                </a:solidFill>
                <a:effectLst/>
                <a:latin typeface="Arial" panose="020B0604020202020204" pitchFamily="34" charset="0"/>
                <a:ea typeface="Arial" panose="020B0604020202020204" pitchFamily="34" charset="0"/>
              </a:endParaRPr>
            </a:p>
          </p:txBody>
        </p:sp>
        <p:sp>
          <p:nvSpPr>
            <p:cNvPr id="53" name="Rectangle 52">
              <a:extLst>
                <a:ext uri="{FF2B5EF4-FFF2-40B4-BE49-F238E27FC236}">
                  <a16:creationId xmlns:a16="http://schemas.microsoft.com/office/drawing/2014/main" id="{4A34B6ED-4150-4BC1-AFC3-78C34ACF7F0F}"/>
                </a:ext>
              </a:extLst>
            </p:cNvPr>
            <p:cNvSpPr/>
            <p:nvPr/>
          </p:nvSpPr>
          <p:spPr>
            <a:xfrm>
              <a:off x="2141782" y="3989891"/>
              <a:ext cx="3066475" cy="244677"/>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100" dirty="0">
                  <a:solidFill>
                    <a:srgbClr val="000000"/>
                  </a:solidFill>
                  <a:effectLst/>
                  <a:latin typeface="Arial" panose="020B0604020202020204" pitchFamily="34" charset="0"/>
                  <a:ea typeface="Arial" panose="020B0604020202020204" pitchFamily="34" charset="0"/>
                </a:rPr>
                <a:t>Source: Chambers &amp; Conway,  1991</a:t>
              </a:r>
              <a:endParaRPr lang="en-ZA" sz="1200" dirty="0">
                <a:solidFill>
                  <a:srgbClr val="000000"/>
                </a:solidFill>
                <a:effectLst/>
                <a:latin typeface="Arial" panose="020B0604020202020204" pitchFamily="34" charset="0"/>
                <a:ea typeface="Arial" panose="020B0604020202020204" pitchFamily="34" charset="0"/>
              </a:endParaRPr>
            </a:p>
          </p:txBody>
        </p:sp>
        <p:sp>
          <p:nvSpPr>
            <p:cNvPr id="55" name="Rectangle 54">
              <a:extLst>
                <a:ext uri="{FF2B5EF4-FFF2-40B4-BE49-F238E27FC236}">
                  <a16:creationId xmlns:a16="http://schemas.microsoft.com/office/drawing/2014/main" id="{8AC74899-3C06-4CFA-8193-CA2E9092B9ED}"/>
                </a:ext>
              </a:extLst>
            </p:cNvPr>
            <p:cNvSpPr/>
            <p:nvPr/>
          </p:nvSpPr>
          <p:spPr>
            <a:xfrm>
              <a:off x="2396363" y="4026647"/>
              <a:ext cx="51809" cy="20792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000000"/>
                  </a:solidFill>
                  <a:effectLst/>
                  <a:latin typeface="Arial" panose="020B0604020202020204" pitchFamily="34" charset="0"/>
                  <a:ea typeface="Arial" panose="020B060402020202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56" name="Shape 772">
              <a:extLst>
                <a:ext uri="{FF2B5EF4-FFF2-40B4-BE49-F238E27FC236}">
                  <a16:creationId xmlns:a16="http://schemas.microsoft.com/office/drawing/2014/main" id="{0321A9BB-AAF7-4B38-B01C-053745B99899}"/>
                </a:ext>
              </a:extLst>
            </p:cNvPr>
            <p:cNvSpPr/>
            <p:nvPr/>
          </p:nvSpPr>
          <p:spPr>
            <a:xfrm>
              <a:off x="1751076" y="624205"/>
              <a:ext cx="1895856" cy="829056"/>
            </a:xfrm>
            <a:custGeom>
              <a:avLst/>
              <a:gdLst/>
              <a:ahLst/>
              <a:cxnLst/>
              <a:rect l="0" t="0" r="0" b="0"/>
              <a:pathLst>
                <a:path w="1895856" h="829056">
                  <a:moveTo>
                    <a:pt x="947928" y="0"/>
                  </a:moveTo>
                  <a:cubicBezTo>
                    <a:pt x="1471422" y="0"/>
                    <a:pt x="1895856" y="185547"/>
                    <a:pt x="1895856" y="414528"/>
                  </a:cubicBezTo>
                  <a:cubicBezTo>
                    <a:pt x="1895856" y="643509"/>
                    <a:pt x="1471422" y="829056"/>
                    <a:pt x="947928" y="829056"/>
                  </a:cubicBezTo>
                  <a:cubicBezTo>
                    <a:pt x="424434" y="829056"/>
                    <a:pt x="0" y="643509"/>
                    <a:pt x="0" y="414528"/>
                  </a:cubicBezTo>
                  <a:cubicBezTo>
                    <a:pt x="0" y="185547"/>
                    <a:pt x="424434" y="0"/>
                    <a:pt x="947928" y="0"/>
                  </a:cubicBezTo>
                  <a:close/>
                </a:path>
              </a:pathLst>
            </a:custGeom>
            <a:ln w="0" cap="flat">
              <a:miter lim="127000"/>
            </a:ln>
          </p:spPr>
          <p:style>
            <a:lnRef idx="0">
              <a:srgbClr val="000000">
                <a:alpha val="0"/>
              </a:srgbClr>
            </a:lnRef>
            <a:fillRef idx="1">
              <a:srgbClr val="E2F0D9"/>
            </a:fillRef>
            <a:effectRef idx="0">
              <a:scrgbClr r="0" g="0" b="0"/>
            </a:effectRef>
            <a:fontRef idx="none"/>
          </p:style>
          <p:txBody>
            <a:bodyPr/>
            <a:lstStyle/>
            <a:p>
              <a:endParaRPr lang="en-ZA"/>
            </a:p>
          </p:txBody>
        </p:sp>
        <p:sp>
          <p:nvSpPr>
            <p:cNvPr id="57" name="Shape 773">
              <a:extLst>
                <a:ext uri="{FF2B5EF4-FFF2-40B4-BE49-F238E27FC236}">
                  <a16:creationId xmlns:a16="http://schemas.microsoft.com/office/drawing/2014/main" id="{C4FAA42C-481D-4D8B-9807-C662C0772960}"/>
                </a:ext>
              </a:extLst>
            </p:cNvPr>
            <p:cNvSpPr/>
            <p:nvPr/>
          </p:nvSpPr>
          <p:spPr>
            <a:xfrm>
              <a:off x="1751076" y="624205"/>
              <a:ext cx="1895856" cy="829056"/>
            </a:xfrm>
            <a:custGeom>
              <a:avLst/>
              <a:gdLst/>
              <a:ahLst/>
              <a:cxnLst/>
              <a:rect l="0" t="0" r="0" b="0"/>
              <a:pathLst>
                <a:path w="1895856" h="829056">
                  <a:moveTo>
                    <a:pt x="0" y="414528"/>
                  </a:moveTo>
                  <a:cubicBezTo>
                    <a:pt x="0" y="185547"/>
                    <a:pt x="424434" y="0"/>
                    <a:pt x="947928" y="0"/>
                  </a:cubicBezTo>
                  <a:cubicBezTo>
                    <a:pt x="1471422" y="0"/>
                    <a:pt x="1895856" y="185547"/>
                    <a:pt x="1895856" y="414528"/>
                  </a:cubicBezTo>
                  <a:cubicBezTo>
                    <a:pt x="1895856" y="643509"/>
                    <a:pt x="1471422" y="829056"/>
                    <a:pt x="947928" y="829056"/>
                  </a:cubicBezTo>
                  <a:cubicBezTo>
                    <a:pt x="424434" y="829056"/>
                    <a:pt x="0" y="643509"/>
                    <a:pt x="0" y="414528"/>
                  </a:cubicBez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en-ZA"/>
            </a:p>
          </p:txBody>
        </p:sp>
        <p:sp>
          <p:nvSpPr>
            <p:cNvPr id="58" name="Rectangle 57">
              <a:extLst>
                <a:ext uri="{FF2B5EF4-FFF2-40B4-BE49-F238E27FC236}">
                  <a16:creationId xmlns:a16="http://schemas.microsoft.com/office/drawing/2014/main" id="{E3207918-7E13-4520-A231-9C9AFD29B541}"/>
                </a:ext>
              </a:extLst>
            </p:cNvPr>
            <p:cNvSpPr/>
            <p:nvPr/>
          </p:nvSpPr>
          <p:spPr>
            <a:xfrm>
              <a:off x="2407031" y="824484"/>
              <a:ext cx="776489"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Livelihood</a:t>
              </a:r>
              <a:endParaRPr lang="en-ZA" sz="1600" b="1" dirty="0">
                <a:solidFill>
                  <a:srgbClr val="000000"/>
                </a:solidFill>
                <a:effectLst/>
                <a:latin typeface="Arial" panose="020B0604020202020204" pitchFamily="34" charset="0"/>
                <a:ea typeface="Arial" panose="020B0604020202020204" pitchFamily="34" charset="0"/>
              </a:endParaRPr>
            </a:p>
          </p:txBody>
        </p:sp>
        <p:sp>
          <p:nvSpPr>
            <p:cNvPr id="59" name="Rectangle 58">
              <a:extLst>
                <a:ext uri="{FF2B5EF4-FFF2-40B4-BE49-F238E27FC236}">
                  <a16:creationId xmlns:a16="http://schemas.microsoft.com/office/drawing/2014/main" id="{AD58D395-F415-4F39-877D-FA1341A50498}"/>
                </a:ext>
              </a:extLst>
            </p:cNvPr>
            <p:cNvSpPr/>
            <p:nvPr/>
          </p:nvSpPr>
          <p:spPr>
            <a:xfrm>
              <a:off x="2989199" y="824484"/>
              <a:ext cx="42143"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60" name="Rectangle 59">
              <a:extLst>
                <a:ext uri="{FF2B5EF4-FFF2-40B4-BE49-F238E27FC236}">
                  <a16:creationId xmlns:a16="http://schemas.microsoft.com/office/drawing/2014/main" id="{34A61225-53F0-4C54-9E91-7E4A9DC6ACA4}"/>
                </a:ext>
              </a:extLst>
            </p:cNvPr>
            <p:cNvSpPr/>
            <p:nvPr/>
          </p:nvSpPr>
          <p:spPr>
            <a:xfrm>
              <a:off x="2371979" y="1111250"/>
              <a:ext cx="871592"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Capabilities</a:t>
              </a:r>
              <a:endParaRPr lang="en-ZA" sz="1600" b="1" dirty="0">
                <a:solidFill>
                  <a:srgbClr val="000000"/>
                </a:solidFill>
                <a:effectLst/>
                <a:latin typeface="Arial" panose="020B0604020202020204" pitchFamily="34" charset="0"/>
                <a:ea typeface="Arial" panose="020B0604020202020204" pitchFamily="34" charset="0"/>
              </a:endParaRPr>
            </a:p>
          </p:txBody>
        </p:sp>
        <p:sp>
          <p:nvSpPr>
            <p:cNvPr id="61" name="Rectangle 60">
              <a:extLst>
                <a:ext uri="{FF2B5EF4-FFF2-40B4-BE49-F238E27FC236}">
                  <a16:creationId xmlns:a16="http://schemas.microsoft.com/office/drawing/2014/main" id="{762E32A6-1F50-49AA-8508-99ECC8697026}"/>
                </a:ext>
              </a:extLst>
            </p:cNvPr>
            <p:cNvSpPr/>
            <p:nvPr/>
          </p:nvSpPr>
          <p:spPr>
            <a:xfrm>
              <a:off x="3025775" y="1111250"/>
              <a:ext cx="42143"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62" name="Shape 778">
              <a:extLst>
                <a:ext uri="{FF2B5EF4-FFF2-40B4-BE49-F238E27FC236}">
                  <a16:creationId xmlns:a16="http://schemas.microsoft.com/office/drawing/2014/main" id="{055A10FC-EA7B-4659-8D3E-D913896EA6B8}"/>
                </a:ext>
              </a:extLst>
            </p:cNvPr>
            <p:cNvSpPr/>
            <p:nvPr/>
          </p:nvSpPr>
          <p:spPr>
            <a:xfrm>
              <a:off x="294132" y="2910205"/>
              <a:ext cx="2019300" cy="714756"/>
            </a:xfrm>
            <a:custGeom>
              <a:avLst/>
              <a:gdLst/>
              <a:ahLst/>
              <a:cxnLst/>
              <a:rect l="0" t="0" r="0" b="0"/>
              <a:pathLst>
                <a:path w="2019300" h="714756">
                  <a:moveTo>
                    <a:pt x="1009650" y="0"/>
                  </a:moveTo>
                  <a:cubicBezTo>
                    <a:pt x="1567307" y="0"/>
                    <a:pt x="2019300" y="160020"/>
                    <a:pt x="2019300" y="357378"/>
                  </a:cubicBezTo>
                  <a:cubicBezTo>
                    <a:pt x="2019300" y="554737"/>
                    <a:pt x="1567307" y="714756"/>
                    <a:pt x="1009650" y="714756"/>
                  </a:cubicBezTo>
                  <a:cubicBezTo>
                    <a:pt x="451993" y="714756"/>
                    <a:pt x="0" y="554737"/>
                    <a:pt x="0" y="357378"/>
                  </a:cubicBezTo>
                  <a:cubicBezTo>
                    <a:pt x="0" y="160020"/>
                    <a:pt x="451993" y="0"/>
                    <a:pt x="1009650" y="0"/>
                  </a:cubicBezTo>
                  <a:close/>
                </a:path>
              </a:pathLst>
            </a:custGeom>
            <a:ln w="0" cap="flat">
              <a:miter lim="127000"/>
            </a:ln>
          </p:spPr>
          <p:style>
            <a:lnRef idx="0">
              <a:srgbClr val="000000">
                <a:alpha val="0"/>
              </a:srgbClr>
            </a:lnRef>
            <a:fillRef idx="1">
              <a:srgbClr val="FFF2CC"/>
            </a:fillRef>
            <a:effectRef idx="0">
              <a:scrgbClr r="0" g="0" b="0"/>
            </a:effectRef>
            <a:fontRef idx="none"/>
          </p:style>
          <p:txBody>
            <a:bodyPr/>
            <a:lstStyle/>
            <a:p>
              <a:endParaRPr lang="en-ZA"/>
            </a:p>
          </p:txBody>
        </p:sp>
        <p:sp>
          <p:nvSpPr>
            <p:cNvPr id="63" name="Shape 779">
              <a:extLst>
                <a:ext uri="{FF2B5EF4-FFF2-40B4-BE49-F238E27FC236}">
                  <a16:creationId xmlns:a16="http://schemas.microsoft.com/office/drawing/2014/main" id="{23859DDE-3EA2-45C0-8E81-A104CA1B12D7}"/>
                </a:ext>
              </a:extLst>
            </p:cNvPr>
            <p:cNvSpPr/>
            <p:nvPr/>
          </p:nvSpPr>
          <p:spPr>
            <a:xfrm>
              <a:off x="294132" y="2910205"/>
              <a:ext cx="2019300" cy="714756"/>
            </a:xfrm>
            <a:custGeom>
              <a:avLst/>
              <a:gdLst/>
              <a:ahLst/>
              <a:cxnLst/>
              <a:rect l="0" t="0" r="0" b="0"/>
              <a:pathLst>
                <a:path w="2019300" h="714756">
                  <a:moveTo>
                    <a:pt x="0" y="357378"/>
                  </a:moveTo>
                  <a:cubicBezTo>
                    <a:pt x="0" y="160020"/>
                    <a:pt x="451993" y="0"/>
                    <a:pt x="1009650" y="0"/>
                  </a:cubicBezTo>
                  <a:cubicBezTo>
                    <a:pt x="1567307" y="0"/>
                    <a:pt x="2019300" y="160020"/>
                    <a:pt x="2019300" y="357378"/>
                  </a:cubicBezTo>
                  <a:cubicBezTo>
                    <a:pt x="2019300" y="554737"/>
                    <a:pt x="1567307" y="714756"/>
                    <a:pt x="1009650" y="714756"/>
                  </a:cubicBezTo>
                  <a:cubicBezTo>
                    <a:pt x="451993" y="714756"/>
                    <a:pt x="0" y="554737"/>
                    <a:pt x="0" y="357378"/>
                  </a:cubicBez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en-ZA"/>
            </a:p>
          </p:txBody>
        </p:sp>
        <p:sp>
          <p:nvSpPr>
            <p:cNvPr id="64" name="Rectangle 63">
              <a:extLst>
                <a:ext uri="{FF2B5EF4-FFF2-40B4-BE49-F238E27FC236}">
                  <a16:creationId xmlns:a16="http://schemas.microsoft.com/office/drawing/2014/main" id="{3BD128AA-6432-4FA0-9801-FB8CC091A827}"/>
                </a:ext>
              </a:extLst>
            </p:cNvPr>
            <p:cNvSpPr/>
            <p:nvPr/>
          </p:nvSpPr>
          <p:spPr>
            <a:xfrm>
              <a:off x="696722" y="3093974"/>
              <a:ext cx="1614515" cy="189936"/>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Stores and Resources</a:t>
              </a:r>
              <a:endParaRPr lang="en-ZA" sz="1600" b="1" dirty="0">
                <a:solidFill>
                  <a:srgbClr val="000000"/>
                </a:solidFill>
                <a:effectLst/>
                <a:latin typeface="Arial" panose="020B0604020202020204" pitchFamily="34" charset="0"/>
                <a:ea typeface="Arial" panose="020B0604020202020204" pitchFamily="34" charset="0"/>
              </a:endParaRPr>
            </a:p>
          </p:txBody>
        </p:sp>
        <p:sp>
          <p:nvSpPr>
            <p:cNvPr id="65" name="Rectangle 64">
              <a:extLst>
                <a:ext uri="{FF2B5EF4-FFF2-40B4-BE49-F238E27FC236}">
                  <a16:creationId xmlns:a16="http://schemas.microsoft.com/office/drawing/2014/main" id="{E075CC3C-0462-4B13-B7D2-68B890E89316}"/>
                </a:ext>
              </a:extLst>
            </p:cNvPr>
            <p:cNvSpPr/>
            <p:nvPr/>
          </p:nvSpPr>
          <p:spPr>
            <a:xfrm>
              <a:off x="1910207" y="3093974"/>
              <a:ext cx="42144" cy="189936"/>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66" name="Rectangle 65">
              <a:extLst>
                <a:ext uri="{FF2B5EF4-FFF2-40B4-BE49-F238E27FC236}">
                  <a16:creationId xmlns:a16="http://schemas.microsoft.com/office/drawing/2014/main" id="{AA0117AD-5667-4758-AC60-4155F3281176}"/>
                </a:ext>
              </a:extLst>
            </p:cNvPr>
            <p:cNvSpPr/>
            <p:nvPr/>
          </p:nvSpPr>
          <p:spPr>
            <a:xfrm>
              <a:off x="687578" y="3380486"/>
              <a:ext cx="42144"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67" name="Shape 783">
              <a:extLst>
                <a:ext uri="{FF2B5EF4-FFF2-40B4-BE49-F238E27FC236}">
                  <a16:creationId xmlns:a16="http://schemas.microsoft.com/office/drawing/2014/main" id="{9A5D7892-C398-4E63-B361-148960C5C9CC}"/>
                </a:ext>
              </a:extLst>
            </p:cNvPr>
            <p:cNvSpPr/>
            <p:nvPr/>
          </p:nvSpPr>
          <p:spPr>
            <a:xfrm>
              <a:off x="3398520" y="2884297"/>
              <a:ext cx="1895856" cy="713232"/>
            </a:xfrm>
            <a:custGeom>
              <a:avLst/>
              <a:gdLst/>
              <a:ahLst/>
              <a:cxnLst/>
              <a:rect l="0" t="0" r="0" b="0"/>
              <a:pathLst>
                <a:path w="1895856" h="713232">
                  <a:moveTo>
                    <a:pt x="947928" y="0"/>
                  </a:moveTo>
                  <a:cubicBezTo>
                    <a:pt x="1471422" y="0"/>
                    <a:pt x="1895856" y="159639"/>
                    <a:pt x="1895856" y="356616"/>
                  </a:cubicBezTo>
                  <a:cubicBezTo>
                    <a:pt x="1895856" y="553593"/>
                    <a:pt x="1471422" y="713232"/>
                    <a:pt x="947928" y="713232"/>
                  </a:cubicBezTo>
                  <a:cubicBezTo>
                    <a:pt x="424434" y="713232"/>
                    <a:pt x="0" y="553593"/>
                    <a:pt x="0" y="356616"/>
                  </a:cubicBezTo>
                  <a:cubicBezTo>
                    <a:pt x="0" y="159639"/>
                    <a:pt x="424434" y="0"/>
                    <a:pt x="947928" y="0"/>
                  </a:cubicBezTo>
                  <a:close/>
                </a:path>
              </a:pathLst>
            </a:custGeom>
            <a:ln w="0" cap="flat">
              <a:miter lim="127000"/>
            </a:ln>
          </p:spPr>
          <p:style>
            <a:lnRef idx="0">
              <a:srgbClr val="000000">
                <a:alpha val="0"/>
              </a:srgbClr>
            </a:lnRef>
            <a:fillRef idx="1">
              <a:srgbClr val="DBADD6"/>
            </a:fillRef>
            <a:effectRef idx="0">
              <a:scrgbClr r="0" g="0" b="0"/>
            </a:effectRef>
            <a:fontRef idx="none"/>
          </p:style>
          <p:txBody>
            <a:bodyPr/>
            <a:lstStyle/>
            <a:p>
              <a:endParaRPr lang="en-ZA"/>
            </a:p>
          </p:txBody>
        </p:sp>
        <p:sp>
          <p:nvSpPr>
            <p:cNvPr id="68" name="Shape 784">
              <a:extLst>
                <a:ext uri="{FF2B5EF4-FFF2-40B4-BE49-F238E27FC236}">
                  <a16:creationId xmlns:a16="http://schemas.microsoft.com/office/drawing/2014/main" id="{E547B61C-EFFA-40D9-A339-595059DF89C0}"/>
                </a:ext>
              </a:extLst>
            </p:cNvPr>
            <p:cNvSpPr/>
            <p:nvPr/>
          </p:nvSpPr>
          <p:spPr>
            <a:xfrm>
              <a:off x="3398520" y="2884297"/>
              <a:ext cx="1895856" cy="713232"/>
            </a:xfrm>
            <a:custGeom>
              <a:avLst/>
              <a:gdLst/>
              <a:ahLst/>
              <a:cxnLst/>
              <a:rect l="0" t="0" r="0" b="0"/>
              <a:pathLst>
                <a:path w="1895856" h="713232">
                  <a:moveTo>
                    <a:pt x="0" y="356616"/>
                  </a:moveTo>
                  <a:cubicBezTo>
                    <a:pt x="0" y="159639"/>
                    <a:pt x="424434" y="0"/>
                    <a:pt x="947928" y="0"/>
                  </a:cubicBezTo>
                  <a:cubicBezTo>
                    <a:pt x="1471422" y="0"/>
                    <a:pt x="1895856" y="159639"/>
                    <a:pt x="1895856" y="356616"/>
                  </a:cubicBezTo>
                  <a:cubicBezTo>
                    <a:pt x="1895856" y="553593"/>
                    <a:pt x="1471422" y="713232"/>
                    <a:pt x="947928" y="713232"/>
                  </a:cubicBezTo>
                  <a:cubicBezTo>
                    <a:pt x="424434" y="713232"/>
                    <a:pt x="0" y="553593"/>
                    <a:pt x="0" y="356616"/>
                  </a:cubicBez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en-ZA"/>
            </a:p>
          </p:txBody>
        </p:sp>
        <p:sp>
          <p:nvSpPr>
            <p:cNvPr id="69" name="Rectangle 68">
              <a:extLst>
                <a:ext uri="{FF2B5EF4-FFF2-40B4-BE49-F238E27FC236}">
                  <a16:creationId xmlns:a16="http://schemas.microsoft.com/office/drawing/2014/main" id="{BD82EC39-06CE-495D-BB37-E9D9075DF1F0}"/>
                </a:ext>
              </a:extLst>
            </p:cNvPr>
            <p:cNvSpPr/>
            <p:nvPr/>
          </p:nvSpPr>
          <p:spPr>
            <a:xfrm>
              <a:off x="3833749" y="3125978"/>
              <a:ext cx="1367433"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Claims and Access</a:t>
              </a:r>
              <a:endParaRPr lang="en-ZA" sz="1600" b="1" dirty="0">
                <a:solidFill>
                  <a:srgbClr val="000000"/>
                </a:solidFill>
                <a:effectLst/>
                <a:latin typeface="Arial" panose="020B0604020202020204" pitchFamily="34" charset="0"/>
                <a:ea typeface="Arial" panose="020B0604020202020204" pitchFamily="34" charset="0"/>
              </a:endParaRPr>
            </a:p>
          </p:txBody>
        </p:sp>
        <p:sp>
          <p:nvSpPr>
            <p:cNvPr id="70" name="Rectangle 69">
              <a:extLst>
                <a:ext uri="{FF2B5EF4-FFF2-40B4-BE49-F238E27FC236}">
                  <a16:creationId xmlns:a16="http://schemas.microsoft.com/office/drawing/2014/main" id="{C0FB6F88-9E03-4F4C-9D14-823E4215614A}"/>
                </a:ext>
              </a:extLst>
            </p:cNvPr>
            <p:cNvSpPr/>
            <p:nvPr/>
          </p:nvSpPr>
          <p:spPr>
            <a:xfrm>
              <a:off x="4860925" y="3125978"/>
              <a:ext cx="42143" cy="189937"/>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sp>
          <p:nvSpPr>
            <p:cNvPr id="71" name="Shape 787">
              <a:extLst>
                <a:ext uri="{FF2B5EF4-FFF2-40B4-BE49-F238E27FC236}">
                  <a16:creationId xmlns:a16="http://schemas.microsoft.com/office/drawing/2014/main" id="{0D05C278-51E0-44CD-861F-0D62B06BA358}"/>
                </a:ext>
              </a:extLst>
            </p:cNvPr>
            <p:cNvSpPr/>
            <p:nvPr/>
          </p:nvSpPr>
          <p:spPr>
            <a:xfrm>
              <a:off x="2723388" y="1453261"/>
              <a:ext cx="76200" cy="304800"/>
            </a:xfrm>
            <a:custGeom>
              <a:avLst/>
              <a:gdLst/>
              <a:ahLst/>
              <a:cxnLst/>
              <a:rect l="0" t="0" r="0" b="0"/>
              <a:pathLst>
                <a:path w="76200" h="304800">
                  <a:moveTo>
                    <a:pt x="38100" y="0"/>
                  </a:moveTo>
                  <a:lnTo>
                    <a:pt x="76200" y="76200"/>
                  </a:lnTo>
                  <a:lnTo>
                    <a:pt x="44450" y="76200"/>
                  </a:lnTo>
                  <a:lnTo>
                    <a:pt x="44450" y="228600"/>
                  </a:lnTo>
                  <a:lnTo>
                    <a:pt x="76200" y="228600"/>
                  </a:lnTo>
                  <a:lnTo>
                    <a:pt x="38100" y="304800"/>
                  </a:lnTo>
                  <a:lnTo>
                    <a:pt x="0" y="228600"/>
                  </a:lnTo>
                  <a:lnTo>
                    <a:pt x="31750" y="228600"/>
                  </a:lnTo>
                  <a:lnTo>
                    <a:pt x="31750" y="76200"/>
                  </a:lnTo>
                  <a:lnTo>
                    <a:pt x="0" y="76200"/>
                  </a:lnTo>
                  <a:lnTo>
                    <a:pt x="38100"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2" name="Shape 788">
              <a:extLst>
                <a:ext uri="{FF2B5EF4-FFF2-40B4-BE49-F238E27FC236}">
                  <a16:creationId xmlns:a16="http://schemas.microsoft.com/office/drawing/2014/main" id="{3343D652-11CE-4A8C-8D26-F6B6E5B46D5D}"/>
                </a:ext>
              </a:extLst>
            </p:cNvPr>
            <p:cNvSpPr/>
            <p:nvPr/>
          </p:nvSpPr>
          <p:spPr>
            <a:xfrm>
              <a:off x="2311908" y="3196717"/>
              <a:ext cx="1114425" cy="76200"/>
            </a:xfrm>
            <a:custGeom>
              <a:avLst/>
              <a:gdLst/>
              <a:ahLst/>
              <a:cxnLst/>
              <a:rect l="0" t="0" r="0" b="0"/>
              <a:pathLst>
                <a:path w="1114425" h="76200">
                  <a:moveTo>
                    <a:pt x="76200" y="0"/>
                  </a:moveTo>
                  <a:lnTo>
                    <a:pt x="76200" y="31750"/>
                  </a:lnTo>
                  <a:lnTo>
                    <a:pt x="1038225" y="31750"/>
                  </a:lnTo>
                  <a:lnTo>
                    <a:pt x="1038225" y="0"/>
                  </a:lnTo>
                  <a:lnTo>
                    <a:pt x="1114425" y="38100"/>
                  </a:lnTo>
                  <a:lnTo>
                    <a:pt x="1038225" y="76200"/>
                  </a:lnTo>
                  <a:lnTo>
                    <a:pt x="1038225" y="44450"/>
                  </a:lnTo>
                  <a:lnTo>
                    <a:pt x="76200" y="44450"/>
                  </a:lnTo>
                  <a:lnTo>
                    <a:pt x="76200" y="76200"/>
                  </a:lnTo>
                  <a:lnTo>
                    <a:pt x="0" y="38100"/>
                  </a:lnTo>
                  <a:lnTo>
                    <a:pt x="76200"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3" name="Shape 789">
              <a:extLst>
                <a:ext uri="{FF2B5EF4-FFF2-40B4-BE49-F238E27FC236}">
                  <a16:creationId xmlns:a16="http://schemas.microsoft.com/office/drawing/2014/main" id="{42569444-9592-42C2-A0C3-43B79A700EEE}"/>
                </a:ext>
              </a:extLst>
            </p:cNvPr>
            <p:cNvSpPr/>
            <p:nvPr/>
          </p:nvSpPr>
          <p:spPr>
            <a:xfrm>
              <a:off x="2728341" y="2690749"/>
              <a:ext cx="108331" cy="542925"/>
            </a:xfrm>
            <a:custGeom>
              <a:avLst/>
              <a:gdLst/>
              <a:ahLst/>
              <a:cxnLst/>
              <a:rect l="0" t="0" r="0" b="0"/>
              <a:pathLst>
                <a:path w="108331" h="542925">
                  <a:moveTo>
                    <a:pt x="31623" y="0"/>
                  </a:moveTo>
                  <a:lnTo>
                    <a:pt x="75946" y="72771"/>
                  </a:lnTo>
                  <a:lnTo>
                    <a:pt x="44232" y="75423"/>
                  </a:lnTo>
                  <a:lnTo>
                    <a:pt x="76669" y="466451"/>
                  </a:lnTo>
                  <a:lnTo>
                    <a:pt x="108331" y="463803"/>
                  </a:lnTo>
                  <a:lnTo>
                    <a:pt x="76708" y="542925"/>
                  </a:lnTo>
                  <a:lnTo>
                    <a:pt x="32385" y="470153"/>
                  </a:lnTo>
                  <a:lnTo>
                    <a:pt x="64098" y="467502"/>
                  </a:lnTo>
                  <a:lnTo>
                    <a:pt x="31662" y="76474"/>
                  </a:lnTo>
                  <a:lnTo>
                    <a:pt x="0" y="79121"/>
                  </a:lnTo>
                  <a:lnTo>
                    <a:pt x="31623"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4" name="Shape 790">
              <a:extLst>
                <a:ext uri="{FF2B5EF4-FFF2-40B4-BE49-F238E27FC236}">
                  <a16:creationId xmlns:a16="http://schemas.microsoft.com/office/drawing/2014/main" id="{C03D60FB-E216-4E36-AADC-44AED7BAC449}"/>
                </a:ext>
              </a:extLst>
            </p:cNvPr>
            <p:cNvSpPr/>
            <p:nvPr/>
          </p:nvSpPr>
          <p:spPr>
            <a:xfrm>
              <a:off x="1231265" y="1300861"/>
              <a:ext cx="679196" cy="1619250"/>
            </a:xfrm>
            <a:custGeom>
              <a:avLst/>
              <a:gdLst/>
              <a:ahLst/>
              <a:cxnLst/>
              <a:rect l="0" t="0" r="0" b="0"/>
              <a:pathLst>
                <a:path w="679196" h="1619250">
                  <a:moveTo>
                    <a:pt x="672973" y="0"/>
                  </a:moveTo>
                  <a:lnTo>
                    <a:pt x="679196" y="84963"/>
                  </a:lnTo>
                  <a:lnTo>
                    <a:pt x="649823" y="72896"/>
                  </a:lnTo>
                  <a:lnTo>
                    <a:pt x="41175" y="1551202"/>
                  </a:lnTo>
                  <a:lnTo>
                    <a:pt x="70485" y="1563243"/>
                  </a:lnTo>
                  <a:lnTo>
                    <a:pt x="6223" y="1619250"/>
                  </a:lnTo>
                  <a:lnTo>
                    <a:pt x="0" y="1534287"/>
                  </a:lnTo>
                  <a:lnTo>
                    <a:pt x="29373" y="1546354"/>
                  </a:lnTo>
                  <a:lnTo>
                    <a:pt x="638021" y="68048"/>
                  </a:lnTo>
                  <a:lnTo>
                    <a:pt x="608711" y="56007"/>
                  </a:lnTo>
                  <a:lnTo>
                    <a:pt x="672973"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5" name="Shape 791">
              <a:extLst>
                <a:ext uri="{FF2B5EF4-FFF2-40B4-BE49-F238E27FC236}">
                  <a16:creationId xmlns:a16="http://schemas.microsoft.com/office/drawing/2014/main" id="{1C78509F-B0D6-49F3-9F76-BEA735167197}"/>
                </a:ext>
              </a:extLst>
            </p:cNvPr>
            <p:cNvSpPr/>
            <p:nvPr/>
          </p:nvSpPr>
          <p:spPr>
            <a:xfrm>
              <a:off x="3456432" y="1320673"/>
              <a:ext cx="1200150" cy="1600200"/>
            </a:xfrm>
            <a:custGeom>
              <a:avLst/>
              <a:gdLst/>
              <a:ahLst/>
              <a:cxnLst/>
              <a:rect l="0" t="0" r="0" b="0"/>
              <a:pathLst>
                <a:path w="1200150" h="1600200">
                  <a:moveTo>
                    <a:pt x="0" y="0"/>
                  </a:moveTo>
                  <a:lnTo>
                    <a:pt x="76200" y="38100"/>
                  </a:lnTo>
                  <a:lnTo>
                    <a:pt x="50800" y="57150"/>
                  </a:lnTo>
                  <a:lnTo>
                    <a:pt x="1159510" y="1535430"/>
                  </a:lnTo>
                  <a:lnTo>
                    <a:pt x="1184910" y="1516380"/>
                  </a:lnTo>
                  <a:lnTo>
                    <a:pt x="1200150" y="1600200"/>
                  </a:lnTo>
                  <a:lnTo>
                    <a:pt x="1123950" y="1562100"/>
                  </a:lnTo>
                  <a:lnTo>
                    <a:pt x="1149350" y="1543050"/>
                  </a:lnTo>
                  <a:lnTo>
                    <a:pt x="40640" y="64770"/>
                  </a:lnTo>
                  <a:lnTo>
                    <a:pt x="15240" y="83820"/>
                  </a:lnTo>
                  <a:lnTo>
                    <a:pt x="0"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6" name="Shape 792">
              <a:extLst>
                <a:ext uri="{FF2B5EF4-FFF2-40B4-BE49-F238E27FC236}">
                  <a16:creationId xmlns:a16="http://schemas.microsoft.com/office/drawing/2014/main" id="{2A15333F-942C-4294-AA7F-1A764B9E5EB8}"/>
                </a:ext>
              </a:extLst>
            </p:cNvPr>
            <p:cNvSpPr/>
            <p:nvPr/>
          </p:nvSpPr>
          <p:spPr>
            <a:xfrm>
              <a:off x="1513332" y="2215261"/>
              <a:ext cx="314325" cy="76200"/>
            </a:xfrm>
            <a:custGeom>
              <a:avLst/>
              <a:gdLst/>
              <a:ahLst/>
              <a:cxnLst/>
              <a:rect l="0" t="0" r="0" b="0"/>
              <a:pathLst>
                <a:path w="314325" h="76200">
                  <a:moveTo>
                    <a:pt x="76200" y="0"/>
                  </a:moveTo>
                  <a:lnTo>
                    <a:pt x="76200" y="31750"/>
                  </a:lnTo>
                  <a:lnTo>
                    <a:pt x="238125" y="31750"/>
                  </a:lnTo>
                  <a:lnTo>
                    <a:pt x="238125" y="0"/>
                  </a:lnTo>
                  <a:lnTo>
                    <a:pt x="314325" y="38100"/>
                  </a:lnTo>
                  <a:lnTo>
                    <a:pt x="238125" y="76200"/>
                  </a:lnTo>
                  <a:lnTo>
                    <a:pt x="238125" y="44450"/>
                  </a:lnTo>
                  <a:lnTo>
                    <a:pt x="76200" y="44450"/>
                  </a:lnTo>
                  <a:lnTo>
                    <a:pt x="76200" y="76200"/>
                  </a:lnTo>
                  <a:lnTo>
                    <a:pt x="0" y="38100"/>
                  </a:lnTo>
                  <a:lnTo>
                    <a:pt x="76200"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7" name="Shape 793">
              <a:extLst>
                <a:ext uri="{FF2B5EF4-FFF2-40B4-BE49-F238E27FC236}">
                  <a16:creationId xmlns:a16="http://schemas.microsoft.com/office/drawing/2014/main" id="{27E46B0A-D98C-40EE-A04B-B844D73174BE}"/>
                </a:ext>
              </a:extLst>
            </p:cNvPr>
            <p:cNvSpPr/>
            <p:nvPr/>
          </p:nvSpPr>
          <p:spPr>
            <a:xfrm>
              <a:off x="3665220" y="2192909"/>
              <a:ext cx="533400" cy="108077"/>
            </a:xfrm>
            <a:custGeom>
              <a:avLst/>
              <a:gdLst/>
              <a:ahLst/>
              <a:cxnLst/>
              <a:rect l="0" t="0" r="0" b="0"/>
              <a:pathLst>
                <a:path w="533400" h="108077">
                  <a:moveTo>
                    <a:pt x="79121" y="0"/>
                  </a:moveTo>
                  <a:lnTo>
                    <a:pt x="76478" y="31556"/>
                  </a:lnTo>
                  <a:lnTo>
                    <a:pt x="457985" y="63825"/>
                  </a:lnTo>
                  <a:lnTo>
                    <a:pt x="460629" y="32258"/>
                  </a:lnTo>
                  <a:lnTo>
                    <a:pt x="533400" y="76581"/>
                  </a:lnTo>
                  <a:lnTo>
                    <a:pt x="454279" y="108077"/>
                  </a:lnTo>
                  <a:lnTo>
                    <a:pt x="456922" y="76521"/>
                  </a:lnTo>
                  <a:lnTo>
                    <a:pt x="75415" y="44252"/>
                  </a:lnTo>
                  <a:lnTo>
                    <a:pt x="72771" y="75819"/>
                  </a:lnTo>
                  <a:lnTo>
                    <a:pt x="0" y="31496"/>
                  </a:lnTo>
                  <a:lnTo>
                    <a:pt x="79121"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8" name="Shape 794">
              <a:extLst>
                <a:ext uri="{FF2B5EF4-FFF2-40B4-BE49-F238E27FC236}">
                  <a16:creationId xmlns:a16="http://schemas.microsoft.com/office/drawing/2014/main" id="{D3A5AA4E-19D1-4041-8F5C-BFAB23EFDFE3}"/>
                </a:ext>
              </a:extLst>
            </p:cNvPr>
            <p:cNvSpPr/>
            <p:nvPr/>
          </p:nvSpPr>
          <p:spPr>
            <a:xfrm>
              <a:off x="1836420" y="1777873"/>
              <a:ext cx="1839468" cy="914400"/>
            </a:xfrm>
            <a:custGeom>
              <a:avLst/>
              <a:gdLst/>
              <a:ahLst/>
              <a:cxnLst/>
              <a:rect l="0" t="0" r="0" b="0"/>
              <a:pathLst>
                <a:path w="1839468" h="914400">
                  <a:moveTo>
                    <a:pt x="228600" y="0"/>
                  </a:moveTo>
                  <a:lnTo>
                    <a:pt x="1610868" y="0"/>
                  </a:lnTo>
                  <a:lnTo>
                    <a:pt x="1610868" y="228600"/>
                  </a:lnTo>
                  <a:lnTo>
                    <a:pt x="1839468" y="228600"/>
                  </a:lnTo>
                  <a:lnTo>
                    <a:pt x="1839468" y="685800"/>
                  </a:lnTo>
                  <a:lnTo>
                    <a:pt x="1610868" y="685800"/>
                  </a:lnTo>
                  <a:lnTo>
                    <a:pt x="1610868" y="914400"/>
                  </a:lnTo>
                  <a:lnTo>
                    <a:pt x="228600" y="914400"/>
                  </a:lnTo>
                  <a:lnTo>
                    <a:pt x="228600" y="685800"/>
                  </a:lnTo>
                  <a:lnTo>
                    <a:pt x="0" y="685800"/>
                  </a:lnTo>
                  <a:lnTo>
                    <a:pt x="0" y="228600"/>
                  </a:lnTo>
                  <a:lnTo>
                    <a:pt x="228600" y="228600"/>
                  </a:lnTo>
                  <a:lnTo>
                    <a:pt x="228600"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ZA"/>
            </a:p>
          </p:txBody>
        </p:sp>
        <p:sp>
          <p:nvSpPr>
            <p:cNvPr id="79" name="Shape 795">
              <a:extLst>
                <a:ext uri="{FF2B5EF4-FFF2-40B4-BE49-F238E27FC236}">
                  <a16:creationId xmlns:a16="http://schemas.microsoft.com/office/drawing/2014/main" id="{23DB975A-2502-4F44-9A9F-2119D7979B27}"/>
                </a:ext>
              </a:extLst>
            </p:cNvPr>
            <p:cNvSpPr/>
            <p:nvPr/>
          </p:nvSpPr>
          <p:spPr>
            <a:xfrm>
              <a:off x="1836420" y="1777873"/>
              <a:ext cx="1839468" cy="914400"/>
            </a:xfrm>
            <a:custGeom>
              <a:avLst/>
              <a:gdLst/>
              <a:ahLst/>
              <a:cxnLst/>
              <a:rect l="0" t="0" r="0" b="0"/>
              <a:pathLst>
                <a:path w="1839468" h="914400">
                  <a:moveTo>
                    <a:pt x="0" y="228600"/>
                  </a:moveTo>
                  <a:lnTo>
                    <a:pt x="228600" y="228600"/>
                  </a:lnTo>
                  <a:lnTo>
                    <a:pt x="228600" y="0"/>
                  </a:lnTo>
                  <a:lnTo>
                    <a:pt x="1610868" y="0"/>
                  </a:lnTo>
                  <a:lnTo>
                    <a:pt x="1610868" y="228600"/>
                  </a:lnTo>
                  <a:lnTo>
                    <a:pt x="1839468" y="228600"/>
                  </a:lnTo>
                  <a:lnTo>
                    <a:pt x="1839468" y="685800"/>
                  </a:lnTo>
                  <a:lnTo>
                    <a:pt x="1610868" y="685800"/>
                  </a:lnTo>
                  <a:lnTo>
                    <a:pt x="1610868" y="914400"/>
                  </a:lnTo>
                  <a:lnTo>
                    <a:pt x="228600" y="914400"/>
                  </a:lnTo>
                  <a:lnTo>
                    <a:pt x="228600" y="685800"/>
                  </a:lnTo>
                  <a:lnTo>
                    <a:pt x="0" y="68580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en-ZA"/>
            </a:p>
          </p:txBody>
        </p:sp>
        <p:sp>
          <p:nvSpPr>
            <p:cNvPr id="80" name="Rectangle 79">
              <a:extLst>
                <a:ext uri="{FF2B5EF4-FFF2-40B4-BE49-F238E27FC236}">
                  <a16:creationId xmlns:a16="http://schemas.microsoft.com/office/drawing/2014/main" id="{C0550F4F-B4EC-4F9C-BB9D-DC03E3880045}"/>
                </a:ext>
              </a:extLst>
            </p:cNvPr>
            <p:cNvSpPr/>
            <p:nvPr/>
          </p:nvSpPr>
          <p:spPr>
            <a:xfrm>
              <a:off x="2382647" y="2099183"/>
              <a:ext cx="989899" cy="274582"/>
            </a:xfrm>
            <a:prstGeom prst="rect">
              <a:avLst/>
            </a:prstGeom>
            <a:ln>
              <a:noFill/>
            </a:ln>
          </p:spPr>
          <p:txBody>
            <a:bodyPr vert="horz" lIns="0" tIns="0" rIns="0" bIns="0" rtlCol="0">
              <a:noAutofit/>
            </a:bodyPr>
            <a:lstStyle/>
            <a:p>
              <a:pPr marL="6350" marR="43815" indent="-6350" algn="l">
                <a:lnSpc>
                  <a:spcPct val="107000"/>
                </a:lnSpc>
                <a:spcAft>
                  <a:spcPts val="80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LIVING</a:t>
              </a:r>
              <a:endParaRPr lang="en-ZA" sz="2400" dirty="0">
                <a:solidFill>
                  <a:srgbClr val="000000"/>
                </a:solidFill>
                <a:effectLst/>
                <a:latin typeface="Arial" panose="020B0604020202020204" pitchFamily="34" charset="0"/>
                <a:ea typeface="Arial" panose="020B0604020202020204" pitchFamily="34" charset="0"/>
              </a:endParaRPr>
            </a:p>
          </p:txBody>
        </p:sp>
        <p:sp>
          <p:nvSpPr>
            <p:cNvPr id="81" name="Rectangle 80">
              <a:extLst>
                <a:ext uri="{FF2B5EF4-FFF2-40B4-BE49-F238E27FC236}">
                  <a16:creationId xmlns:a16="http://schemas.microsoft.com/office/drawing/2014/main" id="{8B5E43C5-FE89-4A6D-B118-0AEFC5D91EE2}"/>
                </a:ext>
              </a:extLst>
            </p:cNvPr>
            <p:cNvSpPr/>
            <p:nvPr/>
          </p:nvSpPr>
          <p:spPr>
            <a:xfrm>
              <a:off x="3129407" y="2099183"/>
              <a:ext cx="60925" cy="274582"/>
            </a:xfrm>
            <a:prstGeom prst="rect">
              <a:avLst/>
            </a:prstGeom>
            <a:ln>
              <a:noFill/>
            </a:ln>
          </p:spPr>
          <p:txBody>
            <a:bodyPr vert="horz" lIns="0" tIns="0" rIns="0" bIns="0" rtlCol="0">
              <a:noAutofit/>
            </a:bodyPr>
            <a:lstStyle/>
            <a:p>
              <a:pPr marL="6350" marR="43815" indent="-6350" algn="l">
                <a:lnSpc>
                  <a:spcPct val="107000"/>
                </a:lnSpc>
                <a:spcAft>
                  <a:spcPts val="800"/>
                </a:spcAft>
              </a:pPr>
              <a:r>
                <a:rPr lang="en-ZA"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solidFill>
                  <a:srgbClr val="000000"/>
                </a:solidFill>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35808639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487E-1B28-4774-87D3-76F5BCB6DE56}"/>
              </a:ext>
            </a:extLst>
          </p:cNvPr>
          <p:cNvSpPr>
            <a:spLocks noGrp="1"/>
          </p:cNvSpPr>
          <p:nvPr>
            <p:ph type="title"/>
          </p:nvPr>
        </p:nvSpPr>
        <p:spPr/>
        <p:txBody>
          <a:bodyPr/>
          <a:lstStyle/>
          <a:p>
            <a:endParaRPr lang="en-ZA"/>
          </a:p>
        </p:txBody>
      </p:sp>
      <p:pic>
        <p:nvPicPr>
          <p:cNvPr id="5" name="Content Placeholder 4">
            <a:extLst>
              <a:ext uri="{FF2B5EF4-FFF2-40B4-BE49-F238E27FC236}">
                <a16:creationId xmlns:a16="http://schemas.microsoft.com/office/drawing/2014/main" id="{A91FC7A9-D09D-4F06-9A02-3CFFDE13B0E5}"/>
              </a:ext>
            </a:extLst>
          </p:cNvPr>
          <p:cNvPicPr>
            <a:picLocks noGrp="1" noChangeAspect="1"/>
          </p:cNvPicPr>
          <p:nvPr>
            <p:ph idx="1"/>
          </p:nvPr>
        </p:nvPicPr>
        <p:blipFill>
          <a:blip r:embed="rId2"/>
          <a:stretch>
            <a:fillRect/>
          </a:stretch>
        </p:blipFill>
        <p:spPr/>
      </p:pic>
      <p:pic>
        <p:nvPicPr>
          <p:cNvPr id="7" name="Picture 6">
            <a:extLst>
              <a:ext uri="{FF2B5EF4-FFF2-40B4-BE49-F238E27FC236}">
                <a16:creationId xmlns:a16="http://schemas.microsoft.com/office/drawing/2014/main" id="{39DEE915-E4C3-4827-9F5A-DE75E4D2AA2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120356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18E3-34C1-461D-85CB-51100784BCE2}"/>
              </a:ext>
            </a:extLst>
          </p:cNvPr>
          <p:cNvSpPr>
            <a:spLocks noGrp="1"/>
          </p:cNvSpPr>
          <p:nvPr>
            <p:ph type="title"/>
          </p:nvPr>
        </p:nvSpPr>
        <p:spPr/>
        <p:txBody>
          <a:bodyPr/>
          <a:lstStyle/>
          <a:p>
            <a:endParaRPr lang="en-ZA"/>
          </a:p>
        </p:txBody>
      </p:sp>
      <p:pic>
        <p:nvPicPr>
          <p:cNvPr id="5" name="Content Placeholder 4">
            <a:extLst>
              <a:ext uri="{FF2B5EF4-FFF2-40B4-BE49-F238E27FC236}">
                <a16:creationId xmlns:a16="http://schemas.microsoft.com/office/drawing/2014/main" id="{8FBD9137-16E8-416E-80EB-F1FF34DDE37E}"/>
              </a:ext>
            </a:extLst>
          </p:cNvPr>
          <p:cNvPicPr>
            <a:picLocks noGrp="1" noChangeAspect="1"/>
          </p:cNvPicPr>
          <p:nvPr>
            <p:ph idx="1"/>
          </p:nvPr>
        </p:nvPicPr>
        <p:blipFill>
          <a:blip r:embed="rId2"/>
          <a:stretch>
            <a:fillRect/>
          </a:stretch>
        </p:blipFill>
        <p:spPr/>
      </p:pic>
      <p:pic>
        <p:nvPicPr>
          <p:cNvPr id="7" name="Picture 6">
            <a:extLst>
              <a:ext uri="{FF2B5EF4-FFF2-40B4-BE49-F238E27FC236}">
                <a16:creationId xmlns:a16="http://schemas.microsoft.com/office/drawing/2014/main" id="{B57EAB8D-C559-4118-974D-F9F86A9D069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084827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r>
              <a:rPr lang="en-US" b="1" dirty="0">
                <a:solidFill>
                  <a:schemeClr val="accent6">
                    <a:lumMod val="75000"/>
                  </a:schemeClr>
                </a:solidFill>
              </a:rPr>
              <a:t>A comprehensive socio-economic profiling </a:t>
            </a:r>
            <a:endParaRPr lang="en-ZA" b="1" dirty="0">
              <a:solidFill>
                <a:schemeClr val="accent6">
                  <a:lumMod val="75000"/>
                </a:schemeClr>
              </a:solidFill>
            </a:endParaRPr>
          </a:p>
          <a:p>
            <a:pPr marL="0" indent="0">
              <a:buNone/>
            </a:pPr>
            <a:r>
              <a:rPr lang="en-US" sz="2400" dirty="0"/>
              <a:t>A community profiling should cover the level of social services, status of physical and economic infrastructure, natural resources, community assets, sources of income and the community skills base. </a:t>
            </a:r>
          </a:p>
          <a:p>
            <a:pPr marL="0" indent="0">
              <a:buNone/>
            </a:pPr>
            <a:endParaRPr lang="en-US" sz="2400" dirty="0"/>
          </a:p>
          <a:p>
            <a:pPr marL="0" indent="0">
              <a:buNone/>
            </a:pPr>
            <a:r>
              <a:rPr lang="en-US" sz="2400" dirty="0"/>
              <a:t>The profile should provide demographic data and trends. </a:t>
            </a:r>
          </a:p>
          <a:p>
            <a:pPr marL="0" indent="0">
              <a:buNone/>
            </a:pPr>
            <a:endParaRPr lang="en-US" sz="2400" dirty="0"/>
          </a:p>
          <a:p>
            <a:pPr marL="0" indent="0">
              <a:buNone/>
            </a:pPr>
            <a:r>
              <a:rPr lang="en-US" sz="2400" dirty="0"/>
              <a:t>A review of local economy, its drivers and linkages with urban and regional economy is required.  </a:t>
            </a:r>
            <a:endParaRPr lang="en-ZA" sz="24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644554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endParaRPr lang="en-US" b="1" dirty="0"/>
          </a:p>
          <a:p>
            <a:r>
              <a:rPr lang="en-US" b="1" dirty="0">
                <a:solidFill>
                  <a:schemeClr val="accent6">
                    <a:lumMod val="75000"/>
                  </a:schemeClr>
                </a:solidFill>
              </a:rPr>
              <a:t>A detailed audit of local resources and assets </a:t>
            </a:r>
            <a:endParaRPr lang="en-ZA" b="1" dirty="0">
              <a:solidFill>
                <a:schemeClr val="accent6">
                  <a:lumMod val="75000"/>
                </a:schemeClr>
              </a:solidFill>
            </a:endParaRPr>
          </a:p>
          <a:p>
            <a:pPr marL="0" indent="0">
              <a:buNone/>
            </a:pPr>
            <a:r>
              <a:rPr lang="en-US" sz="2800" dirty="0"/>
              <a:t>The audit of existing physical infrastructure and natural resources should be undertaken. </a:t>
            </a:r>
          </a:p>
          <a:p>
            <a:pPr marL="0" indent="0">
              <a:buNone/>
            </a:pPr>
            <a:endParaRPr lang="en-US" sz="2800" dirty="0"/>
          </a:p>
          <a:p>
            <a:pPr marL="0" indent="0">
              <a:buNone/>
            </a:pPr>
            <a:r>
              <a:rPr lang="en-US" sz="2800" dirty="0"/>
              <a:t>This may be supported by Geographic Information System (GIS) spatial data analysis to determine existing infrastructure, access levels and potential gaps.</a:t>
            </a:r>
            <a:endParaRPr lang="en-ZA" sz="28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1962580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endParaRPr lang="en-US" b="1" dirty="0"/>
          </a:p>
          <a:p>
            <a:r>
              <a:rPr lang="en-US" b="1" dirty="0">
                <a:solidFill>
                  <a:schemeClr val="accent6">
                    <a:lumMod val="75000"/>
                  </a:schemeClr>
                </a:solidFill>
              </a:rPr>
              <a:t>Community involvement and empowerment </a:t>
            </a:r>
            <a:endParaRPr lang="en-ZA" b="1" dirty="0">
              <a:solidFill>
                <a:schemeClr val="accent6">
                  <a:lumMod val="75000"/>
                </a:schemeClr>
              </a:solidFill>
            </a:endParaRPr>
          </a:p>
          <a:p>
            <a:pPr marL="0" indent="0">
              <a:buNone/>
            </a:pPr>
            <a:r>
              <a:rPr lang="en-US" sz="2800" dirty="0"/>
              <a:t>One distinguishing feature of  Sustainable Livelihoods Approach to rural development is the emphasis on community involvement and empowerment, moving beyond mere public participation for consultation in local government  plans and </a:t>
            </a:r>
            <a:r>
              <a:rPr lang="en-US" sz="2800" dirty="0" err="1"/>
              <a:t>programmes</a:t>
            </a:r>
            <a:r>
              <a:rPr lang="en-US" sz="2800" dirty="0"/>
              <a:t>. </a:t>
            </a:r>
            <a:endParaRPr lang="en-ZA" sz="28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38498201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r>
              <a:rPr lang="en-US" b="1" dirty="0">
                <a:solidFill>
                  <a:schemeClr val="accent6">
                    <a:lumMod val="75000"/>
                  </a:schemeClr>
                </a:solidFill>
              </a:rPr>
              <a:t>A Village or </a:t>
            </a:r>
            <a:r>
              <a:rPr lang="en-US" b="1" dirty="0" err="1">
                <a:solidFill>
                  <a:schemeClr val="accent6">
                    <a:lumMod val="75000"/>
                  </a:schemeClr>
                </a:solidFill>
              </a:rPr>
              <a:t>Neighbourhood</a:t>
            </a:r>
            <a:r>
              <a:rPr lang="en-US" b="1" dirty="0">
                <a:solidFill>
                  <a:schemeClr val="accent6">
                    <a:lumMod val="75000"/>
                  </a:schemeClr>
                </a:solidFill>
              </a:rPr>
              <a:t> Level Plan </a:t>
            </a:r>
            <a:endParaRPr lang="en-ZA" b="1" dirty="0">
              <a:solidFill>
                <a:schemeClr val="accent6">
                  <a:lumMod val="75000"/>
                </a:schemeClr>
              </a:solidFill>
            </a:endParaRPr>
          </a:p>
          <a:p>
            <a:pPr marL="0" indent="0">
              <a:buNone/>
            </a:pPr>
            <a:r>
              <a:rPr lang="en-US" sz="2000" dirty="0"/>
              <a:t>The Village or </a:t>
            </a:r>
            <a:r>
              <a:rPr lang="en-US" sz="2000" dirty="0" err="1"/>
              <a:t>Neighbourhood</a:t>
            </a:r>
            <a:r>
              <a:rPr lang="en-US" sz="2000" dirty="0"/>
              <a:t> Level Plan that will culminate out of the development research which follows a participatory approach should cover all aspects relating to different livelihoods within the community.  </a:t>
            </a:r>
          </a:p>
          <a:p>
            <a:pPr marL="0" indent="0">
              <a:buNone/>
            </a:pPr>
            <a:endParaRPr lang="en-US" sz="2000" dirty="0"/>
          </a:p>
          <a:p>
            <a:pPr marL="0" indent="0">
              <a:buNone/>
            </a:pPr>
            <a:r>
              <a:rPr lang="en-US" sz="2000" dirty="0"/>
              <a:t>While community consensus shall have been facilitated on key development priorities, including how these should be addressed, the facilitation process should not deprive a community of an opportunity to capitalize on its local strengths. </a:t>
            </a:r>
          </a:p>
          <a:p>
            <a:pPr marL="0" indent="0">
              <a:buNone/>
            </a:pPr>
            <a:endParaRPr lang="en-US" sz="2000" dirty="0"/>
          </a:p>
          <a:p>
            <a:pPr marL="0" indent="0">
              <a:buNone/>
            </a:pPr>
            <a:r>
              <a:rPr lang="en-US" sz="2000" dirty="0"/>
              <a:t>The Plan should be simple and comprehendible to various stakeholders. Simplicity relates to both written language and relevance of the content of the Plan to the community. </a:t>
            </a:r>
            <a:endParaRPr lang="en-ZA" sz="2000" dirty="0"/>
          </a:p>
          <a:p>
            <a:pPr marL="0" indent="0">
              <a:buNone/>
            </a:pPr>
            <a:endParaRPr lang="en-US" sz="2000" dirty="0"/>
          </a:p>
          <a:p>
            <a:pPr marL="0" indent="0">
              <a:buNone/>
            </a:pPr>
            <a:endParaRPr lang="en-US" sz="2000" dirty="0"/>
          </a:p>
          <a:p>
            <a:pPr marL="0" indent="0">
              <a:buNone/>
            </a:pP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92037043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70338" y="-45225"/>
            <a:ext cx="9073662" cy="4466500"/>
          </a:xfrm>
        </p:spPr>
        <p:txBody>
          <a:bodyPr/>
          <a:lstStyle/>
          <a:p>
            <a:r>
              <a:rPr lang="en-US" b="1" dirty="0">
                <a:solidFill>
                  <a:schemeClr val="accent6">
                    <a:lumMod val="75000"/>
                  </a:schemeClr>
                </a:solidFill>
              </a:rPr>
              <a:t>Linkage with Local Government and Community Structures </a:t>
            </a:r>
            <a:endParaRPr lang="en-ZA" b="1" dirty="0">
              <a:solidFill>
                <a:schemeClr val="accent6">
                  <a:lumMod val="75000"/>
                </a:schemeClr>
              </a:solidFill>
            </a:endParaRPr>
          </a:p>
          <a:p>
            <a:pPr marL="0" indent="0">
              <a:buNone/>
            </a:pPr>
            <a:r>
              <a:rPr lang="en-US" sz="2400" dirty="0"/>
              <a:t>It is not uncommon of independent or external researchers or donors to fall into the temptation of creating new institutional mechanisms to drive their projects instead of embracing the existing  legitimate and  people-driven structures. </a:t>
            </a:r>
          </a:p>
          <a:p>
            <a:pPr marL="0" indent="0">
              <a:buNone/>
            </a:pPr>
            <a:r>
              <a:rPr lang="en-US" sz="2400" dirty="0"/>
              <a:t>The SLA may not succeed without the involvement and empowerment of legislated and community structures.  </a:t>
            </a:r>
          </a:p>
          <a:p>
            <a:pPr marL="0" indent="0">
              <a:buNone/>
            </a:pPr>
            <a:r>
              <a:rPr lang="en-US" sz="2400" dirty="0"/>
              <a:t>This linkage should cascade to municipality level, including the need to </a:t>
            </a:r>
            <a:r>
              <a:rPr lang="en-US" sz="2400" dirty="0" err="1"/>
              <a:t>recognise</a:t>
            </a:r>
            <a:r>
              <a:rPr lang="en-US" sz="2400" dirty="0"/>
              <a:t> the role of traditional authorities within rural areas.  </a:t>
            </a:r>
            <a:endParaRPr lang="en-ZA" sz="2400" dirty="0"/>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7193186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p:txBody>
      </p:sp>
      <p:sp>
        <p:nvSpPr>
          <p:cNvPr id="3" name="Content Placeholder 2"/>
          <p:cNvSpPr txBox="1">
            <a:spLocks/>
          </p:cNvSpPr>
          <p:nvPr/>
        </p:nvSpPr>
        <p:spPr>
          <a:xfrm>
            <a:off x="685565" y="659489"/>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ZA" sz="1600" dirty="0"/>
          </a:p>
        </p:txBody>
      </p:sp>
      <p:sp>
        <p:nvSpPr>
          <p:cNvPr id="4" name="TextBox 3">
            <a:extLst>
              <a:ext uri="{FF2B5EF4-FFF2-40B4-BE49-F238E27FC236}">
                <a16:creationId xmlns:a16="http://schemas.microsoft.com/office/drawing/2014/main" id="{7B525C5C-0808-4B62-A39C-404A3960A8A4}"/>
              </a:ext>
            </a:extLst>
          </p:cNvPr>
          <p:cNvSpPr txBox="1">
            <a:spLocks noChangeArrowheads="1"/>
          </p:cNvSpPr>
          <p:nvPr/>
        </p:nvSpPr>
        <p:spPr bwMode="auto">
          <a:xfrm>
            <a:off x="179388" y="625817"/>
            <a:ext cx="896461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pPr>
            <a:endParaRPr lang="en-ZA" altLang="en-US" sz="2800" b="1" i="1" dirty="0">
              <a:solidFill>
                <a:srgbClr val="000000"/>
              </a:solidFill>
              <a:latin typeface="Calibri" panose="020F0502020204030204" pitchFamily="34" charset="0"/>
            </a:endParaRPr>
          </a:p>
          <a:p>
            <a:pPr algn="r">
              <a:buClr>
                <a:srgbClr val="000000"/>
              </a:buClr>
              <a:buSzPct val="100000"/>
            </a:pPr>
            <a:r>
              <a:rPr lang="en-ZA" altLang="en-US" sz="2800" b="1" i="1" dirty="0">
                <a:solidFill>
                  <a:srgbClr val="00B050"/>
                </a:solidFill>
                <a:latin typeface="Calibri" panose="020F0502020204030204" pitchFamily="34" charset="0"/>
              </a:rPr>
              <a:t>    “It always seems impossible until it’s done.”</a:t>
            </a:r>
          </a:p>
          <a:p>
            <a:pPr algn="r">
              <a:buClr>
                <a:srgbClr val="000000"/>
              </a:buClr>
              <a:buSzPct val="100000"/>
            </a:pPr>
            <a:r>
              <a:rPr lang="en-ZA" altLang="en-US" sz="2000" b="1" dirty="0">
                <a:solidFill>
                  <a:schemeClr val="tx1"/>
                </a:solidFill>
                <a:latin typeface="Calibri" panose="020F0502020204030204" pitchFamily="34" charset="0"/>
              </a:rPr>
              <a:t>DR NELSON MANDELA</a:t>
            </a:r>
          </a:p>
          <a:p>
            <a:pPr algn="ctr">
              <a:buClr>
                <a:srgbClr val="000000"/>
              </a:buClr>
              <a:buSzPct val="100000"/>
            </a:pPr>
            <a:endParaRPr lang="en-ZA" altLang="en-US" sz="2800" b="1" dirty="0">
              <a:solidFill>
                <a:srgbClr val="00B050"/>
              </a:solidFill>
              <a:latin typeface="Calibri" panose="020F0502020204030204" pitchFamily="34" charset="0"/>
            </a:endParaRPr>
          </a:p>
          <a:p>
            <a:pPr algn="r">
              <a:buClr>
                <a:srgbClr val="000000"/>
              </a:buClr>
              <a:buSzPct val="100000"/>
            </a:pPr>
            <a:r>
              <a:rPr lang="en-ZA" altLang="en-US" sz="2800" b="1" dirty="0">
                <a:solidFill>
                  <a:schemeClr val="accent6">
                    <a:lumMod val="75000"/>
                  </a:schemeClr>
                </a:solidFill>
                <a:latin typeface="Calibri" panose="020F0502020204030204" pitchFamily="34" charset="0"/>
              </a:rPr>
              <a:t>ENKOSI KAKHULU</a:t>
            </a:r>
          </a:p>
          <a:p>
            <a:pPr algn="r">
              <a:buClr>
                <a:srgbClr val="000000"/>
              </a:buClr>
              <a:buSzPct val="100000"/>
              <a:buFont typeface="Times New Roman" panose="02020603050405020304" pitchFamily="18" charset="0"/>
              <a:buNone/>
            </a:pPr>
            <a:r>
              <a:rPr lang="en-ZA" altLang="en-US" sz="2800" b="1" dirty="0">
                <a:solidFill>
                  <a:srgbClr val="FFC000"/>
                </a:solidFill>
                <a:latin typeface="Calibri" panose="020F0502020204030204" pitchFamily="34" charset="0"/>
              </a:rPr>
              <a:t>THANK YOU VERY MUCH</a:t>
            </a:r>
          </a:p>
          <a:p>
            <a:pPr algn="r">
              <a:buClr>
                <a:srgbClr val="000000"/>
              </a:buClr>
              <a:buSzPct val="100000"/>
              <a:buFont typeface="Times New Roman" panose="02020603050405020304" pitchFamily="18" charset="0"/>
              <a:buNone/>
            </a:pPr>
            <a:r>
              <a:rPr lang="en-ZA" altLang="en-US" sz="2800" b="1" dirty="0">
                <a:solidFill>
                  <a:srgbClr val="00B0F0"/>
                </a:solidFill>
                <a:latin typeface="Calibri" panose="020F0502020204030204" pitchFamily="34" charset="0"/>
              </a:rPr>
              <a:t>BAIE DANKIE</a:t>
            </a:r>
          </a:p>
        </p:txBody>
      </p:sp>
      <p:pic>
        <p:nvPicPr>
          <p:cNvPr id="5" name="Picture 5">
            <a:extLst>
              <a:ext uri="{FF2B5EF4-FFF2-40B4-BE49-F238E27FC236}">
                <a16:creationId xmlns:a16="http://schemas.microsoft.com/office/drawing/2014/main" id="{6D90CF0E-63D2-4BC5-BED8-29BE761C5D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177" y="1219443"/>
            <a:ext cx="2147781" cy="19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265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2"/>
            <a:ext cx="9144000" cy="5144921"/>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t="70058"/>
          <a:stretch/>
        </p:blipFill>
        <p:spPr>
          <a:xfrm>
            <a:off x="3877048" y="2054086"/>
            <a:ext cx="1377204" cy="253765"/>
          </a:xfrm>
          <a:prstGeom prst="rect">
            <a:avLst/>
          </a:prstGeom>
        </p:spPr>
      </p:pic>
      <p:sp>
        <p:nvSpPr>
          <p:cNvPr id="4" name="Title Placeholder 1"/>
          <p:cNvSpPr txBox="1">
            <a:spLocks/>
          </p:cNvSpPr>
          <p:nvPr/>
        </p:nvSpPr>
        <p:spPr>
          <a:xfrm>
            <a:off x="3720444" y="3375208"/>
            <a:ext cx="1690412" cy="30329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900" dirty="0" err="1">
                <a:solidFill>
                  <a:srgbClr val="FFB819"/>
                </a:solidFill>
              </a:rPr>
              <a:t>m</a:t>
            </a:r>
            <a:r>
              <a:rPr lang="en-US" sz="900" b="0" i="0" dirty="0" err="1">
                <a:solidFill>
                  <a:srgbClr val="FFB819"/>
                </a:solidFill>
              </a:rPr>
              <a:t>andela.ac.za</a:t>
            </a:r>
            <a:endParaRPr lang="en-US" sz="900" b="0" i="0" dirty="0">
              <a:solidFill>
                <a:srgbClr val="FFB819"/>
              </a:solidFill>
            </a:endParaRPr>
          </a:p>
        </p:txBody>
      </p:sp>
      <p:pic>
        <p:nvPicPr>
          <p:cNvPr id="5" name="Picture 4"/>
          <p:cNvPicPr>
            <a:picLocks noChangeAspect="1"/>
          </p:cNvPicPr>
          <p:nvPr/>
        </p:nvPicPr>
        <p:blipFill>
          <a:blip r:embed="rId3"/>
          <a:stretch>
            <a:fillRect/>
          </a:stretch>
        </p:blipFill>
        <p:spPr>
          <a:xfrm>
            <a:off x="3720444" y="3064637"/>
            <a:ext cx="1690412" cy="207412"/>
          </a:xfrm>
          <a:prstGeom prst="rect">
            <a:avLst/>
          </a:prstGeom>
        </p:spPr>
      </p:pic>
      <p:pic>
        <p:nvPicPr>
          <p:cNvPr id="6" name="Picture 5"/>
          <p:cNvPicPr>
            <a:picLocks noChangeAspect="1"/>
          </p:cNvPicPr>
          <p:nvPr/>
        </p:nvPicPr>
        <p:blipFill>
          <a:blip r:embed="rId4"/>
          <a:stretch>
            <a:fillRect/>
          </a:stretch>
        </p:blipFill>
        <p:spPr>
          <a:xfrm>
            <a:off x="3839420" y="1318592"/>
            <a:ext cx="1465159" cy="781877"/>
          </a:xfrm>
          <a:prstGeom prst="rect">
            <a:avLst/>
          </a:prstGeom>
        </p:spPr>
      </p:pic>
    </p:spTree>
    <p:extLst>
      <p:ext uri="{BB962C8B-B14F-4D97-AF65-F5344CB8AC3E}">
        <p14:creationId xmlns:p14="http://schemas.microsoft.com/office/powerpoint/2010/main" val="21225162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p:txBody>
      </p:sp>
      <p:sp>
        <p:nvSpPr>
          <p:cNvPr id="3" name="Content Placeholder 2"/>
          <p:cNvSpPr txBox="1">
            <a:spLocks/>
          </p:cNvSpPr>
          <p:nvPr/>
        </p:nvSpPr>
        <p:spPr>
          <a:xfrm>
            <a:off x="685565" y="659489"/>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ZA" sz="1600" dirty="0"/>
          </a:p>
        </p:txBody>
      </p:sp>
      <p:sp>
        <p:nvSpPr>
          <p:cNvPr id="4" name="TextBox 3">
            <a:extLst>
              <a:ext uri="{FF2B5EF4-FFF2-40B4-BE49-F238E27FC236}">
                <a16:creationId xmlns:a16="http://schemas.microsoft.com/office/drawing/2014/main" id="{AE14A766-F297-4390-A087-ED287CC3E28B}"/>
              </a:ext>
            </a:extLst>
          </p:cNvPr>
          <p:cNvSpPr txBox="1">
            <a:spLocks noChangeArrowheads="1"/>
          </p:cNvSpPr>
          <p:nvPr/>
        </p:nvSpPr>
        <p:spPr bwMode="auto">
          <a:xfrm>
            <a:off x="323850" y="200489"/>
            <a:ext cx="828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lvl="1" indent="0" algn="ctr">
              <a:buClr>
                <a:srgbClr val="000000"/>
              </a:buClr>
              <a:buSzPct val="100000"/>
              <a:defRPr/>
            </a:pPr>
            <a:r>
              <a:rPr lang="en-ZA" sz="2800" b="1" dirty="0">
                <a:solidFill>
                  <a:schemeClr val="accent6">
                    <a:lumMod val="75000"/>
                  </a:schemeClr>
                </a:solidFill>
                <a:latin typeface="Calibri" pitchFamily="34" charset="0"/>
              </a:rPr>
              <a:t>OVERVIEW OF THE PRESENTATION</a:t>
            </a:r>
          </a:p>
          <a:p>
            <a:pPr marL="800100" lvl="1" indent="-342900" algn="ctr">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The aim of the Paper</a:t>
            </a:r>
          </a:p>
          <a:p>
            <a:pPr marL="800100" lvl="1" indent="-342900" algn="ctr">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The Problem</a:t>
            </a:r>
          </a:p>
          <a:p>
            <a:pPr marL="800100" lvl="1" indent="-342900" algn="ctr">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Methodology followed</a:t>
            </a:r>
          </a:p>
          <a:p>
            <a:pPr marL="800100" lvl="1" indent="-342900" algn="ctr">
              <a:buClr>
                <a:srgbClr val="000000"/>
              </a:buClr>
              <a:buSzPct val="100000"/>
              <a:buFont typeface="Wingdings" panose="05000000000000000000" pitchFamily="2" charset="2"/>
              <a:buChar char="v"/>
              <a:defRPr/>
            </a:pPr>
            <a:endParaRPr lang="en-ZA" sz="2000" dirty="0">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Literature Study</a:t>
            </a:r>
          </a:p>
          <a:p>
            <a:pPr marL="800100" lvl="1" indent="-342900" algn="ctr">
              <a:buClr>
                <a:srgbClr val="000000"/>
              </a:buClr>
              <a:buSzPct val="100000"/>
              <a:buFont typeface="Wingdings" panose="05000000000000000000" pitchFamily="2" charset="2"/>
              <a:buChar char="v"/>
              <a:defRPr/>
            </a:pPr>
            <a:endParaRPr lang="en-ZA" sz="2000" dirty="0">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A case for the Sustainable Livelihoods Approach (SLA)</a:t>
            </a:r>
          </a:p>
          <a:p>
            <a:pPr marL="800100" lvl="1" indent="-342900" algn="ctr">
              <a:buClr>
                <a:srgbClr val="000000"/>
              </a:buClr>
              <a:buSzPct val="100000"/>
              <a:buFont typeface="Wingdings" panose="05000000000000000000" pitchFamily="2" charset="2"/>
              <a:buChar char="v"/>
              <a:defRPr/>
            </a:pPr>
            <a:endParaRPr lang="en-ZA" sz="2000" dirty="0">
              <a:latin typeface="Calibri" pitchFamily="34" charset="0"/>
            </a:endParaRPr>
          </a:p>
          <a:p>
            <a:pPr marL="800100" lvl="1" indent="-342900" algn="ctr">
              <a:buClr>
                <a:srgbClr val="000000"/>
              </a:buClr>
              <a:buSzPct val="100000"/>
              <a:buFont typeface="Wingdings" panose="05000000000000000000" pitchFamily="2" charset="2"/>
              <a:buChar char="v"/>
              <a:defRPr/>
            </a:pPr>
            <a:r>
              <a:rPr lang="en-ZA" sz="2000" dirty="0">
                <a:solidFill>
                  <a:schemeClr val="tx1"/>
                </a:solidFill>
                <a:latin typeface="Calibri" pitchFamily="34" charset="0"/>
              </a:rPr>
              <a:t>Key Findings and Recommendations</a:t>
            </a:r>
          </a:p>
          <a:p>
            <a:pPr marL="800100" lvl="1" indent="-342900" algn="ctr">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p:txBody>
      </p:sp>
    </p:spTree>
    <p:extLst>
      <p:ext uri="{BB962C8B-B14F-4D97-AF65-F5344CB8AC3E}">
        <p14:creationId xmlns:p14="http://schemas.microsoft.com/office/powerpoint/2010/main" val="271379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p:txBody>
      </p:sp>
      <p:sp>
        <p:nvSpPr>
          <p:cNvPr id="3" name="Content Placeholder 2"/>
          <p:cNvSpPr txBox="1">
            <a:spLocks/>
          </p:cNvSpPr>
          <p:nvPr/>
        </p:nvSpPr>
        <p:spPr>
          <a:xfrm>
            <a:off x="685565" y="659489"/>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ZA" sz="1600" dirty="0"/>
          </a:p>
        </p:txBody>
      </p:sp>
      <p:sp>
        <p:nvSpPr>
          <p:cNvPr id="4" name="TextBox 3">
            <a:extLst>
              <a:ext uri="{FF2B5EF4-FFF2-40B4-BE49-F238E27FC236}">
                <a16:creationId xmlns:a16="http://schemas.microsoft.com/office/drawing/2014/main" id="{05C4BAA1-F60C-4439-A6C8-56976AC131D4}"/>
              </a:ext>
            </a:extLst>
          </p:cNvPr>
          <p:cNvSpPr txBox="1">
            <a:spLocks noChangeArrowheads="1"/>
          </p:cNvSpPr>
          <p:nvPr/>
        </p:nvSpPr>
        <p:spPr bwMode="auto">
          <a:xfrm>
            <a:off x="127591" y="62274"/>
            <a:ext cx="90783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bg1"/>
                </a:solidFill>
                <a:latin typeface="Arial" pitchFamily="34" charset="0"/>
                <a:ea typeface="ＭＳ Ｐゴシック" pitchFamily="34" charset="-128"/>
              </a:defRPr>
            </a:lvl1pPr>
            <a:lvl2pPr marL="457200" eaLnBrk="0" hangingPunct="0">
              <a:defRPr sz="2400">
                <a:solidFill>
                  <a:schemeClr val="bg1"/>
                </a:solidFill>
                <a:latin typeface="Arial" pitchFamily="34" charset="0"/>
                <a:ea typeface="ＭＳ Ｐゴシック" pitchFamily="34" charset="-128"/>
              </a:defRPr>
            </a:lvl2pPr>
            <a:lvl3pPr eaLnBrk="0" hangingPunct="0">
              <a:defRPr sz="2400">
                <a:solidFill>
                  <a:schemeClr val="bg1"/>
                </a:solidFill>
                <a:latin typeface="Arial" pitchFamily="34" charset="0"/>
                <a:ea typeface="ＭＳ Ｐゴシック" pitchFamily="34" charset="-128"/>
              </a:defRPr>
            </a:lvl3pPr>
            <a:lvl4pPr eaLnBrk="0" hangingPunct="0">
              <a:defRPr sz="2400">
                <a:solidFill>
                  <a:schemeClr val="bg1"/>
                </a:solidFill>
                <a:latin typeface="Arial" pitchFamily="34" charset="0"/>
                <a:ea typeface="ＭＳ Ｐゴシック" pitchFamily="34" charset="-128"/>
              </a:defRPr>
            </a:lvl4pPr>
            <a:lvl5pPr eaLnBrk="0" hangingPunct="0">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indent="0">
              <a:buClr>
                <a:srgbClr val="000000"/>
              </a:buClr>
              <a:buSzPct val="100000"/>
              <a:defRPr/>
            </a:pPr>
            <a:r>
              <a:rPr lang="en-ZA" sz="2800" b="1" dirty="0">
                <a:solidFill>
                  <a:schemeClr val="accent6">
                    <a:lumMod val="75000"/>
                  </a:schemeClr>
                </a:solidFill>
                <a:latin typeface="+mn-lt"/>
              </a:rPr>
              <a:t>Aim of the Paper</a:t>
            </a:r>
          </a:p>
          <a:p>
            <a:pPr marL="685800">
              <a:buClr>
                <a:srgbClr val="000000"/>
              </a:buClr>
              <a:buSzPct val="100000"/>
              <a:buFont typeface="Wingdings" panose="05000000000000000000" pitchFamily="2" charset="2"/>
              <a:buChar char="v"/>
              <a:defRPr/>
            </a:pPr>
            <a:endParaRPr lang="en-US" dirty="0">
              <a:solidFill>
                <a:schemeClr val="tx1"/>
              </a:solidFill>
              <a:latin typeface="+mn-lt"/>
            </a:endParaRPr>
          </a:p>
          <a:p>
            <a:pPr marL="685800">
              <a:buClr>
                <a:srgbClr val="000000"/>
              </a:buClr>
              <a:buSzPct val="100000"/>
              <a:buFont typeface="Wingdings" panose="05000000000000000000" pitchFamily="2" charset="2"/>
              <a:buChar char="v"/>
              <a:defRPr/>
            </a:pPr>
            <a:r>
              <a:rPr lang="en-US" dirty="0">
                <a:solidFill>
                  <a:schemeClr val="tx1"/>
                </a:solidFill>
                <a:latin typeface="+mn-lt"/>
              </a:rPr>
              <a:t>This paper provides critical insights on the historic concept of sustainable livelihoods approach to development management.</a:t>
            </a:r>
          </a:p>
          <a:p>
            <a:pPr marL="685800">
              <a:buClr>
                <a:srgbClr val="000000"/>
              </a:buClr>
              <a:buSzPct val="100000"/>
              <a:buFont typeface="Wingdings" panose="05000000000000000000" pitchFamily="2" charset="2"/>
              <a:buChar char="v"/>
              <a:defRPr/>
            </a:pPr>
            <a:endParaRPr lang="en-US" sz="2000" dirty="0">
              <a:solidFill>
                <a:schemeClr val="tx1"/>
              </a:solidFill>
              <a:latin typeface="+mn-lt"/>
            </a:endParaRPr>
          </a:p>
          <a:p>
            <a:pPr marL="685800">
              <a:buClr>
                <a:srgbClr val="000000"/>
              </a:buClr>
              <a:buSzPct val="100000"/>
              <a:buFont typeface="Wingdings" panose="05000000000000000000" pitchFamily="2" charset="2"/>
              <a:buChar char="v"/>
              <a:defRPr/>
            </a:pPr>
            <a:r>
              <a:rPr lang="en-US" dirty="0">
                <a:solidFill>
                  <a:schemeClr val="tx1"/>
                </a:solidFill>
                <a:latin typeface="+mn-lt"/>
              </a:rPr>
              <a:t>The paper elevates the important role of active citizenship in development interventions that are aimed at improving the quality of their life.</a:t>
            </a:r>
          </a:p>
          <a:p>
            <a:pPr marL="685800">
              <a:buClr>
                <a:srgbClr val="000000"/>
              </a:buClr>
              <a:buSzPct val="100000"/>
              <a:buFont typeface="Wingdings" panose="05000000000000000000" pitchFamily="2" charset="2"/>
              <a:buChar char="v"/>
              <a:defRPr/>
            </a:pPr>
            <a:endParaRPr lang="en-US" sz="2000" dirty="0">
              <a:solidFill>
                <a:schemeClr val="tx1"/>
              </a:solidFill>
              <a:latin typeface="+mn-lt"/>
            </a:endParaRPr>
          </a:p>
          <a:p>
            <a:pPr marL="685800">
              <a:buClr>
                <a:srgbClr val="000000"/>
              </a:buClr>
              <a:buSzPct val="100000"/>
              <a:buFont typeface="Wingdings" panose="05000000000000000000" pitchFamily="2" charset="2"/>
              <a:buChar char="v"/>
              <a:defRPr/>
            </a:pPr>
            <a:r>
              <a:rPr lang="en-US" dirty="0">
                <a:solidFill>
                  <a:schemeClr val="tx1"/>
                </a:solidFill>
                <a:latin typeface="+mn-lt"/>
              </a:rPr>
              <a:t>The paper concludes by highlighting few issues for consideration by local authorities while embracing the SLA in rural development. </a:t>
            </a:r>
            <a:endParaRPr lang="en-ZA" dirty="0">
              <a:solidFill>
                <a:schemeClr val="tx1"/>
              </a:solidFill>
              <a:latin typeface="+mn-lt"/>
            </a:endParaRPr>
          </a:p>
          <a:p>
            <a:pPr marL="685800">
              <a:buClr>
                <a:srgbClr val="000000"/>
              </a:buClr>
              <a:buSzPct val="100000"/>
              <a:buFont typeface="Wingdings" panose="05000000000000000000" pitchFamily="2" charset="2"/>
              <a:buChar char="v"/>
              <a:defRPr/>
            </a:pPr>
            <a:endParaRPr lang="en-ZA" sz="2000" dirty="0">
              <a:solidFill>
                <a:schemeClr val="tx1"/>
              </a:solidFill>
              <a:latin typeface="+mn-lt"/>
            </a:endParaRPr>
          </a:p>
        </p:txBody>
      </p:sp>
    </p:spTree>
    <p:extLst>
      <p:ext uri="{BB962C8B-B14F-4D97-AF65-F5344CB8AC3E}">
        <p14:creationId xmlns:p14="http://schemas.microsoft.com/office/powerpoint/2010/main" val="1414598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p:txBody>
      </p:sp>
      <p:sp>
        <p:nvSpPr>
          <p:cNvPr id="3" name="Content Placeholder 2"/>
          <p:cNvSpPr txBox="1">
            <a:spLocks/>
          </p:cNvSpPr>
          <p:nvPr/>
        </p:nvSpPr>
        <p:spPr>
          <a:xfrm>
            <a:off x="685565" y="659489"/>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ZA" sz="1600" dirty="0"/>
          </a:p>
        </p:txBody>
      </p:sp>
      <p:sp>
        <p:nvSpPr>
          <p:cNvPr id="4" name="TextBox 3">
            <a:extLst>
              <a:ext uri="{FF2B5EF4-FFF2-40B4-BE49-F238E27FC236}">
                <a16:creationId xmlns:a16="http://schemas.microsoft.com/office/drawing/2014/main" id="{93F354AB-DEF1-4C0E-B3A4-A341F6132FB8}"/>
              </a:ext>
            </a:extLst>
          </p:cNvPr>
          <p:cNvSpPr txBox="1">
            <a:spLocks noChangeArrowheads="1"/>
          </p:cNvSpPr>
          <p:nvPr/>
        </p:nvSpPr>
        <p:spPr bwMode="auto">
          <a:xfrm>
            <a:off x="0" y="19736"/>
            <a:ext cx="921842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bg1"/>
                </a:solidFill>
                <a:latin typeface="Arial" pitchFamily="34" charset="0"/>
                <a:ea typeface="ＭＳ Ｐゴシック" pitchFamily="34" charset="-128"/>
              </a:defRPr>
            </a:lvl1pPr>
            <a:lvl2pPr marL="457200" eaLnBrk="0" hangingPunct="0">
              <a:defRPr sz="2400">
                <a:solidFill>
                  <a:schemeClr val="bg1"/>
                </a:solidFill>
                <a:latin typeface="Arial" pitchFamily="34" charset="0"/>
                <a:ea typeface="ＭＳ Ｐゴシック" pitchFamily="34" charset="-128"/>
              </a:defRPr>
            </a:lvl2pPr>
            <a:lvl3pPr eaLnBrk="0" hangingPunct="0">
              <a:defRPr sz="2400">
                <a:solidFill>
                  <a:schemeClr val="bg1"/>
                </a:solidFill>
                <a:latin typeface="Arial" pitchFamily="34" charset="0"/>
                <a:ea typeface="ＭＳ Ｐゴシック" pitchFamily="34" charset="-128"/>
              </a:defRPr>
            </a:lvl3pPr>
            <a:lvl4pPr eaLnBrk="0" hangingPunct="0">
              <a:defRPr sz="2400">
                <a:solidFill>
                  <a:schemeClr val="bg1"/>
                </a:solidFill>
                <a:latin typeface="Arial" pitchFamily="34" charset="0"/>
                <a:ea typeface="ＭＳ Ｐゴシック" pitchFamily="34" charset="-128"/>
              </a:defRPr>
            </a:lvl4pPr>
            <a:lvl5pPr eaLnBrk="0" hangingPunct="0">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indent="0">
              <a:buClr>
                <a:srgbClr val="000000"/>
              </a:buClr>
              <a:buSzPct val="100000"/>
              <a:defRPr/>
            </a:pPr>
            <a:r>
              <a:rPr lang="en-ZA" b="1" dirty="0">
                <a:solidFill>
                  <a:schemeClr val="accent6">
                    <a:lumMod val="75000"/>
                  </a:schemeClr>
                </a:solidFill>
                <a:latin typeface="Calibri" pitchFamily="34" charset="0"/>
              </a:rPr>
              <a:t>The Problem</a:t>
            </a:r>
          </a:p>
          <a:p>
            <a:pPr marL="685800">
              <a:buClr>
                <a:srgbClr val="000000"/>
              </a:buClr>
              <a:buSzPct val="100000"/>
              <a:buFont typeface="Wingdings" panose="05000000000000000000" pitchFamily="2" charset="2"/>
              <a:buChar char="v"/>
              <a:defRPr/>
            </a:pPr>
            <a:r>
              <a:rPr lang="en-ZA" sz="2000" dirty="0">
                <a:solidFill>
                  <a:schemeClr val="tx1"/>
                </a:solidFill>
                <a:latin typeface="Calibri" pitchFamily="34" charset="0"/>
              </a:rPr>
              <a:t>The persistent challenge of poverty, unemployment and inequality with its historical spatial dimension (Former Bantustans – predominantly rural – under-developed and poverty enclaves) &gt;&gt; migration  to the urban space.</a:t>
            </a:r>
          </a:p>
          <a:p>
            <a:pPr marL="685800">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a:p>
            <a:pPr marL="685800">
              <a:buClr>
                <a:srgbClr val="000000"/>
              </a:buClr>
              <a:buSzPct val="100000"/>
              <a:buFont typeface="Wingdings" panose="05000000000000000000" pitchFamily="2" charset="2"/>
              <a:buChar char="v"/>
              <a:defRPr/>
            </a:pPr>
            <a:r>
              <a:rPr lang="en-ZA" sz="2000" dirty="0">
                <a:solidFill>
                  <a:schemeClr val="tx1"/>
                </a:solidFill>
                <a:latin typeface="Calibri" pitchFamily="34" charset="0"/>
              </a:rPr>
              <a:t> About 53% of the South African population lives below the generic poverty line (R992 per month) – concentrated in rural areas and informal settlements in Cities and secondary towns (Statistics South Africa, 2016). </a:t>
            </a:r>
          </a:p>
          <a:p>
            <a:pPr marL="685800">
              <a:buClr>
                <a:srgbClr val="000000"/>
              </a:buClr>
              <a:buSzPct val="100000"/>
              <a:buFont typeface="Wingdings" panose="05000000000000000000" pitchFamily="2" charset="2"/>
              <a:buChar char="v"/>
              <a:defRPr/>
            </a:pPr>
            <a:endParaRPr lang="en-ZA" sz="2000" dirty="0">
              <a:solidFill>
                <a:schemeClr val="tx1"/>
              </a:solidFill>
              <a:latin typeface="Calibri" pitchFamily="34" charset="0"/>
            </a:endParaRPr>
          </a:p>
          <a:p>
            <a:pPr marL="685800">
              <a:buClr>
                <a:srgbClr val="000000"/>
              </a:buClr>
              <a:buSzPct val="100000"/>
              <a:buFont typeface="Wingdings" panose="05000000000000000000" pitchFamily="2" charset="2"/>
              <a:buChar char="v"/>
              <a:defRPr/>
            </a:pPr>
            <a:r>
              <a:rPr lang="en-ZA" sz="2000" dirty="0">
                <a:solidFill>
                  <a:schemeClr val="tx1"/>
                </a:solidFill>
                <a:latin typeface="Calibri" pitchFamily="34" charset="0"/>
              </a:rPr>
              <a:t>Co-existence of positive services  infrastructure development indicators in a majority of municipalities with lack of household income and reliance of state social grants.</a:t>
            </a:r>
          </a:p>
          <a:p>
            <a:pPr marL="685800">
              <a:buClr>
                <a:srgbClr val="000000"/>
              </a:buClr>
              <a:buSzPct val="100000"/>
              <a:buFont typeface="Wingdings" panose="05000000000000000000" pitchFamily="2" charset="2"/>
              <a:buChar char="v"/>
              <a:defRPr/>
            </a:pPr>
            <a:r>
              <a:rPr lang="en-US" sz="2000" dirty="0">
                <a:solidFill>
                  <a:schemeClr val="tx1"/>
                </a:solidFill>
                <a:latin typeface="+mn-lt"/>
              </a:rPr>
              <a:t>Rise in poverty points to a fundamentally flawed architecture of development management process.</a:t>
            </a:r>
            <a:endParaRPr lang="en-ZA" sz="2000" dirty="0">
              <a:solidFill>
                <a:schemeClr val="tx1"/>
              </a:solidFill>
              <a:latin typeface="+mn-lt"/>
            </a:endParaRPr>
          </a:p>
          <a:p>
            <a:pPr marL="685800">
              <a:buClr>
                <a:srgbClr val="000000"/>
              </a:buClr>
              <a:buSzPct val="100000"/>
              <a:buFont typeface="Arial" pitchFamily="34" charset="0"/>
              <a:buChar char="•"/>
              <a:defRPr/>
            </a:pPr>
            <a:endParaRPr lang="en-ZA" sz="2000" b="1" i="1" dirty="0">
              <a:solidFill>
                <a:schemeClr val="tx1"/>
              </a:solidFill>
              <a:latin typeface="Calibri" pitchFamily="34" charset="0"/>
            </a:endParaRPr>
          </a:p>
          <a:p>
            <a:pPr lvl="1" indent="0">
              <a:buClr>
                <a:srgbClr val="000000"/>
              </a:buClr>
              <a:buSzPct val="100000"/>
              <a:defRPr/>
            </a:pPr>
            <a:endParaRPr lang="en-ZA" sz="2000" b="1" dirty="0">
              <a:solidFill>
                <a:schemeClr val="tx1"/>
              </a:solidFill>
              <a:latin typeface="Calibri" pitchFamily="34" charset="0"/>
            </a:endParaRPr>
          </a:p>
        </p:txBody>
      </p:sp>
    </p:spTree>
    <p:extLst>
      <p:ext uri="{BB962C8B-B14F-4D97-AF65-F5344CB8AC3E}">
        <p14:creationId xmlns:p14="http://schemas.microsoft.com/office/powerpoint/2010/main" val="418945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p:txBody>
      </p:sp>
      <p:sp>
        <p:nvSpPr>
          <p:cNvPr id="3" name="Content Placeholder 2"/>
          <p:cNvSpPr txBox="1">
            <a:spLocks/>
          </p:cNvSpPr>
          <p:nvPr/>
        </p:nvSpPr>
        <p:spPr>
          <a:xfrm>
            <a:off x="685565" y="659489"/>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ZA" sz="1600" dirty="0"/>
          </a:p>
        </p:txBody>
      </p:sp>
      <p:sp>
        <p:nvSpPr>
          <p:cNvPr id="4" name="TextBox 3">
            <a:extLst>
              <a:ext uri="{FF2B5EF4-FFF2-40B4-BE49-F238E27FC236}">
                <a16:creationId xmlns:a16="http://schemas.microsoft.com/office/drawing/2014/main" id="{93F354AB-DEF1-4C0E-B3A4-A341F6132FB8}"/>
              </a:ext>
            </a:extLst>
          </p:cNvPr>
          <p:cNvSpPr txBox="1">
            <a:spLocks noChangeArrowheads="1"/>
          </p:cNvSpPr>
          <p:nvPr/>
        </p:nvSpPr>
        <p:spPr bwMode="auto">
          <a:xfrm>
            <a:off x="85060" y="19736"/>
            <a:ext cx="905893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bg1"/>
                </a:solidFill>
                <a:latin typeface="Arial" pitchFamily="34" charset="0"/>
                <a:ea typeface="ＭＳ Ｐゴシック" pitchFamily="34" charset="-128"/>
              </a:defRPr>
            </a:lvl1pPr>
            <a:lvl2pPr marL="457200" eaLnBrk="0" hangingPunct="0">
              <a:defRPr sz="2400">
                <a:solidFill>
                  <a:schemeClr val="bg1"/>
                </a:solidFill>
                <a:latin typeface="Arial" pitchFamily="34" charset="0"/>
                <a:ea typeface="ＭＳ Ｐゴシック" pitchFamily="34" charset="-128"/>
              </a:defRPr>
            </a:lvl2pPr>
            <a:lvl3pPr eaLnBrk="0" hangingPunct="0">
              <a:defRPr sz="2400">
                <a:solidFill>
                  <a:schemeClr val="bg1"/>
                </a:solidFill>
                <a:latin typeface="Arial" pitchFamily="34" charset="0"/>
                <a:ea typeface="ＭＳ Ｐゴシック" pitchFamily="34" charset="-128"/>
              </a:defRPr>
            </a:lvl3pPr>
            <a:lvl4pPr eaLnBrk="0" hangingPunct="0">
              <a:defRPr sz="2400">
                <a:solidFill>
                  <a:schemeClr val="bg1"/>
                </a:solidFill>
                <a:latin typeface="Arial" pitchFamily="34" charset="0"/>
                <a:ea typeface="ＭＳ Ｐゴシック" pitchFamily="34" charset="-128"/>
              </a:defRPr>
            </a:lvl4pPr>
            <a:lvl5pPr eaLnBrk="0" hangingPunct="0">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ＭＳ Ｐゴシック" pitchFamily="34" charset="-128"/>
              </a:defRPr>
            </a:lvl9pPr>
          </a:lstStyle>
          <a:p>
            <a:pPr indent="0">
              <a:buClr>
                <a:srgbClr val="000000"/>
              </a:buClr>
              <a:buSzPct val="100000"/>
              <a:defRPr/>
            </a:pPr>
            <a:r>
              <a:rPr lang="en-ZA" sz="3200" b="1" dirty="0">
                <a:solidFill>
                  <a:schemeClr val="accent6">
                    <a:lumMod val="75000"/>
                  </a:schemeClr>
                </a:solidFill>
                <a:latin typeface="Calibri" pitchFamily="34" charset="0"/>
              </a:rPr>
              <a:t>Methodology</a:t>
            </a:r>
          </a:p>
          <a:p>
            <a:pPr marL="685800">
              <a:buClr>
                <a:srgbClr val="000000"/>
              </a:buClr>
              <a:buSzPct val="100000"/>
              <a:buFont typeface="Wingdings" panose="05000000000000000000" pitchFamily="2" charset="2"/>
              <a:buChar char="v"/>
              <a:defRPr/>
            </a:pPr>
            <a:r>
              <a:rPr lang="en-ZA" dirty="0">
                <a:solidFill>
                  <a:schemeClr val="tx1"/>
                </a:solidFill>
                <a:latin typeface="Calibri" pitchFamily="34" charset="0"/>
              </a:rPr>
              <a:t>A qualitative study.</a:t>
            </a:r>
          </a:p>
          <a:p>
            <a:pPr marL="685800">
              <a:buClr>
                <a:srgbClr val="000000"/>
              </a:buClr>
              <a:buSzPct val="100000"/>
              <a:buFont typeface="Wingdings" panose="05000000000000000000" pitchFamily="2" charset="2"/>
              <a:buChar char="v"/>
              <a:defRPr/>
            </a:pPr>
            <a:r>
              <a:rPr lang="en-ZA" dirty="0">
                <a:solidFill>
                  <a:schemeClr val="tx1"/>
                </a:solidFill>
                <a:latin typeface="Calibri" pitchFamily="34" charset="0"/>
              </a:rPr>
              <a:t>A critical literature review (concepts, previous studies) coupled with field observations.</a:t>
            </a:r>
          </a:p>
          <a:p>
            <a:pPr marL="685800">
              <a:buClr>
                <a:srgbClr val="000000"/>
              </a:buClr>
              <a:buSzPct val="100000"/>
              <a:buFont typeface="Wingdings" panose="05000000000000000000" pitchFamily="2" charset="2"/>
              <a:buChar char="v"/>
              <a:defRPr/>
            </a:pPr>
            <a:r>
              <a:rPr lang="en-ZA" dirty="0">
                <a:solidFill>
                  <a:schemeClr val="tx1"/>
                </a:solidFill>
                <a:latin typeface="Calibri" pitchFamily="34" charset="0"/>
              </a:rPr>
              <a:t>Journal Articles, Theses, Books:</a:t>
            </a:r>
          </a:p>
          <a:p>
            <a:pPr marL="1143000" lvl="1" indent="-342900">
              <a:buClr>
                <a:srgbClr val="000000"/>
              </a:buClr>
              <a:buSzPct val="100000"/>
              <a:buFont typeface="Courier New" panose="02070309020205020404" pitchFamily="49" charset="0"/>
              <a:buChar char="o"/>
              <a:defRPr/>
            </a:pPr>
            <a:r>
              <a:rPr lang="en-US" sz="2000" dirty="0">
                <a:solidFill>
                  <a:schemeClr val="tx1"/>
                </a:solidFill>
                <a:latin typeface="+mn-lt"/>
              </a:rPr>
              <a:t>Literature pertaining to Sustainable Livelihoods Approach, rural development, poverty development and community participation.</a:t>
            </a:r>
          </a:p>
          <a:p>
            <a:pPr marL="1143000" lvl="1" indent="-342900">
              <a:buClr>
                <a:srgbClr val="000000"/>
              </a:buClr>
              <a:buSzPct val="100000"/>
              <a:buFont typeface="Courier New" panose="02070309020205020404" pitchFamily="49" charset="0"/>
              <a:buChar char="o"/>
              <a:defRPr/>
            </a:pPr>
            <a:r>
              <a:rPr lang="en-US" sz="2000" dirty="0">
                <a:solidFill>
                  <a:schemeClr val="tx1"/>
                </a:solidFill>
                <a:latin typeface="+mn-lt"/>
              </a:rPr>
              <a:t>Secondary data pertaining to a Case Study area of Ward 8 in </a:t>
            </a:r>
            <a:r>
              <a:rPr lang="en-US" sz="2000" dirty="0" err="1">
                <a:solidFill>
                  <a:schemeClr val="tx1"/>
                </a:solidFill>
                <a:latin typeface="+mn-lt"/>
              </a:rPr>
              <a:t>Intsika</a:t>
            </a:r>
            <a:r>
              <a:rPr lang="en-US" sz="2000" dirty="0">
                <a:solidFill>
                  <a:schemeClr val="tx1"/>
                </a:solidFill>
                <a:latin typeface="+mn-lt"/>
              </a:rPr>
              <a:t> </a:t>
            </a:r>
            <a:r>
              <a:rPr lang="en-US" sz="2000" dirty="0" err="1">
                <a:solidFill>
                  <a:schemeClr val="tx1"/>
                </a:solidFill>
                <a:latin typeface="+mn-lt"/>
              </a:rPr>
              <a:t>Yethu</a:t>
            </a:r>
            <a:r>
              <a:rPr lang="en-US" sz="2000" dirty="0">
                <a:solidFill>
                  <a:schemeClr val="tx1"/>
                </a:solidFill>
                <a:latin typeface="+mn-lt"/>
              </a:rPr>
              <a:t> Local Municipality where public sector infrastructure investment co-exists with poverty.</a:t>
            </a:r>
          </a:p>
          <a:p>
            <a:pPr marL="685800">
              <a:buClr>
                <a:srgbClr val="000000"/>
              </a:buClr>
              <a:buSzPct val="100000"/>
              <a:buFont typeface="Wingdings" panose="05000000000000000000" pitchFamily="2" charset="2"/>
              <a:buChar char="v"/>
              <a:defRPr/>
            </a:pPr>
            <a:r>
              <a:rPr lang="en-ZA" sz="2000" dirty="0">
                <a:solidFill>
                  <a:schemeClr val="tx1"/>
                </a:solidFill>
                <a:latin typeface="Calibri" pitchFamily="34" charset="0"/>
              </a:rPr>
              <a:t>Field observations.</a:t>
            </a:r>
          </a:p>
          <a:p>
            <a:pPr marL="685800">
              <a:buClr>
                <a:srgbClr val="000000"/>
              </a:buClr>
              <a:buSzPct val="100000"/>
              <a:buFont typeface="Wingdings" panose="05000000000000000000" pitchFamily="2" charset="2"/>
              <a:buChar char="v"/>
              <a:defRPr/>
            </a:pPr>
            <a:r>
              <a:rPr lang="en-ZA" sz="2000" dirty="0">
                <a:solidFill>
                  <a:schemeClr val="tx1"/>
                </a:solidFill>
                <a:latin typeface="Calibri" pitchFamily="34" charset="0"/>
              </a:rPr>
              <a:t>Synthesis of literature, conclusions and recommendations.</a:t>
            </a:r>
          </a:p>
          <a:p>
            <a:pPr marL="685800">
              <a:buClr>
                <a:srgbClr val="000000"/>
              </a:buClr>
              <a:buSzPct val="100000"/>
              <a:buFont typeface="Arial" pitchFamily="34" charset="0"/>
              <a:buChar char="•"/>
              <a:defRPr/>
            </a:pPr>
            <a:endParaRPr lang="en-ZA" sz="2000" b="1" i="1" dirty="0">
              <a:solidFill>
                <a:schemeClr val="tx1"/>
              </a:solidFill>
              <a:latin typeface="Calibri" pitchFamily="34" charset="0"/>
            </a:endParaRPr>
          </a:p>
          <a:p>
            <a:pPr lvl="1" indent="0">
              <a:buClr>
                <a:srgbClr val="000000"/>
              </a:buClr>
              <a:buSzPct val="100000"/>
              <a:defRPr/>
            </a:pPr>
            <a:endParaRPr lang="en-ZA" sz="2000" b="1" dirty="0">
              <a:solidFill>
                <a:schemeClr val="tx1"/>
              </a:solidFill>
              <a:latin typeface="Calibri" pitchFamily="34" charset="0"/>
            </a:endParaRPr>
          </a:p>
        </p:txBody>
      </p:sp>
    </p:spTree>
    <p:extLst>
      <p:ext uri="{BB962C8B-B14F-4D97-AF65-F5344CB8AC3E}">
        <p14:creationId xmlns:p14="http://schemas.microsoft.com/office/powerpoint/2010/main" val="175693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14961"/>
            <a:ext cx="8803758" cy="4049316"/>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Development</a:t>
            </a:r>
            <a:r>
              <a:rPr lang="en-ZA" altLang="en-US" b="1" dirty="0">
                <a:ea typeface="ＭＳ Ｐゴシック" panose="020B0600070205080204" pitchFamily="34" charset="-128"/>
              </a:rPr>
              <a:t>:</a:t>
            </a:r>
          </a:p>
          <a:p>
            <a:pPr marL="0" indent="0">
              <a:buNone/>
            </a:pPr>
            <a:endParaRPr lang="en-US" sz="2000" dirty="0"/>
          </a:p>
          <a:p>
            <a:pPr marL="0" indent="0">
              <a:buNone/>
            </a:pPr>
            <a:r>
              <a:rPr lang="en-US" sz="2000" dirty="0"/>
              <a:t>Sen (1999:18) notes that development, in general, is concerned with the </a:t>
            </a:r>
            <a:r>
              <a:rPr lang="en-US" sz="2000" b="1" dirty="0">
                <a:solidFill>
                  <a:srgbClr val="0000CC"/>
                </a:solidFill>
              </a:rPr>
              <a:t>enhancement of the ability of individuals to shape their lives</a:t>
            </a:r>
            <a:r>
              <a:rPr lang="en-US" sz="2000" dirty="0"/>
              <a:t>,  while Stiglitz (1999:40) views development as a transformation of society, a </a:t>
            </a:r>
            <a:r>
              <a:rPr lang="en-US" sz="2000" b="1" dirty="0">
                <a:solidFill>
                  <a:srgbClr val="00B050"/>
                </a:solidFill>
              </a:rPr>
              <a:t>movement from the traditional ways of thinking, and traditional methods of production to more modern ways. </a:t>
            </a:r>
          </a:p>
          <a:p>
            <a:pPr marL="0" indent="0">
              <a:buNone/>
            </a:pPr>
            <a:endParaRPr lang="en-US" sz="2000" dirty="0"/>
          </a:p>
          <a:p>
            <a:pPr marL="0" indent="0">
              <a:buNone/>
            </a:pPr>
            <a:r>
              <a:rPr lang="en-US" sz="2000" dirty="0"/>
              <a:t>As such, development must improve all aspects of people’s lives. This is what </a:t>
            </a:r>
            <a:r>
              <a:rPr lang="en-US" sz="2000" dirty="0" err="1"/>
              <a:t>Sarvaes</a:t>
            </a:r>
            <a:r>
              <a:rPr lang="en-US" sz="2000" dirty="0"/>
              <a:t> (1999:26) regards as a </a:t>
            </a:r>
            <a:r>
              <a:rPr lang="en-US" sz="2000" b="1" dirty="0">
                <a:solidFill>
                  <a:srgbClr val="C00000"/>
                </a:solidFill>
              </a:rPr>
              <a:t>multi-dimensional development</a:t>
            </a:r>
            <a:r>
              <a:rPr lang="en-US" sz="2000" dirty="0"/>
              <a:t>.</a:t>
            </a:r>
            <a:endParaRPr lang="en-ZA" altLang="en-US" sz="2000" dirty="0">
              <a:ea typeface="ＭＳ Ｐゴシック" panose="020B0600070205080204" pitchFamily="34" charset="-128"/>
            </a:endParaRPr>
          </a:p>
          <a:p>
            <a:pPr>
              <a:buFont typeface="Wingdings" panose="05000000000000000000" pitchFamily="2" charset="2"/>
              <a:buChar char="v"/>
            </a:pPr>
            <a:endParaRPr lang="en-ZA" altLang="en-US" sz="1800" dirty="0">
              <a:ea typeface="ＭＳ Ｐゴシック" panose="020B0600070205080204" pitchFamily="34" charset="-128"/>
            </a:endParaRPr>
          </a:p>
          <a:p>
            <a:pPr>
              <a:buFont typeface="Wingdings" panose="05000000000000000000" pitchFamily="2" charset="2"/>
              <a:buChar char="q"/>
            </a:pPr>
            <a:endParaRPr lang="en-ZA" altLang="en-US" sz="1800" dirty="0">
              <a:ea typeface="ＭＳ Ｐゴシック" panose="020B0600070205080204" pitchFamily="34" charset="-128"/>
            </a:endParaRPr>
          </a:p>
        </p:txBody>
      </p:sp>
      <p:sp>
        <p:nvSpPr>
          <p:cNvPr id="3" name="Title 2">
            <a:extLst>
              <a:ext uri="{FF2B5EF4-FFF2-40B4-BE49-F238E27FC236}">
                <a16:creationId xmlns:a16="http://schemas.microsoft.com/office/drawing/2014/main" id="{6614829C-C519-471B-9931-77D36098BFE7}"/>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9580599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2"/>
            <a:ext cx="8803758" cy="4049316"/>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Rural:</a:t>
            </a:r>
          </a:p>
          <a:p>
            <a:pPr marL="0" indent="0">
              <a:buNone/>
            </a:pPr>
            <a:endParaRPr lang="en-US" sz="2000" dirty="0"/>
          </a:p>
          <a:p>
            <a:pPr marL="0" indent="0">
              <a:buNone/>
            </a:pPr>
            <a:r>
              <a:rPr lang="en-US" sz="2000" dirty="0"/>
              <a:t>The term ‘rural’ is ambiguous and used in a multiplicity of ways, implying that the concept is not easy to define (</a:t>
            </a:r>
            <a:r>
              <a:rPr lang="en-US" sz="2000" dirty="0" err="1"/>
              <a:t>Anriquez</a:t>
            </a:r>
            <a:r>
              <a:rPr lang="en-US" sz="2000" dirty="0"/>
              <a:t> &amp; </a:t>
            </a:r>
            <a:r>
              <a:rPr lang="en-US" sz="2000" dirty="0" err="1"/>
              <a:t>Stamoulis</a:t>
            </a:r>
            <a:r>
              <a:rPr lang="en-US" sz="2000" dirty="0"/>
              <a:t>, 2007). </a:t>
            </a:r>
          </a:p>
          <a:p>
            <a:pPr marL="0" indent="0">
              <a:buNone/>
            </a:pPr>
            <a:endParaRPr lang="en-US" sz="2000" dirty="0"/>
          </a:p>
          <a:p>
            <a:pPr marL="0" indent="0">
              <a:buNone/>
            </a:pPr>
            <a:r>
              <a:rPr lang="en-US" sz="2000" dirty="0"/>
              <a:t>Literature suggests that the key elements in the term ‘rural’ are social, economic, cultural and spatial, with ‘rural’ </a:t>
            </a:r>
            <a:r>
              <a:rPr lang="en-US" sz="2000" dirty="0" err="1"/>
              <a:t>characterising</a:t>
            </a:r>
            <a:r>
              <a:rPr lang="en-US" sz="2000" dirty="0"/>
              <a:t> a variety of contexts. </a:t>
            </a:r>
          </a:p>
          <a:p>
            <a:pPr marL="0" indent="0">
              <a:buNone/>
            </a:pPr>
            <a:endParaRPr lang="en-US" sz="2000" dirty="0"/>
          </a:p>
          <a:p>
            <a:pPr marL="0" indent="0">
              <a:buNone/>
            </a:pPr>
            <a:r>
              <a:rPr lang="en-US" sz="2000" dirty="0"/>
              <a:t>Given the history of South Africa it is important to note </a:t>
            </a:r>
            <a:r>
              <a:rPr lang="en-US" sz="2000" b="1" dirty="0">
                <a:solidFill>
                  <a:srgbClr val="BA0657"/>
                </a:solidFill>
              </a:rPr>
              <a:t>the interconnectedness of the ‘rural’ and ‘urban’ settings</a:t>
            </a:r>
            <a:r>
              <a:rPr lang="en-US" sz="2000" dirty="0"/>
              <a:t>. The ‘rural’ is not the opposite of, or separable from the ‘urban.’ </a:t>
            </a:r>
            <a:endParaRPr lang="en-ZA" sz="2000" dirty="0"/>
          </a:p>
          <a:p>
            <a:pPr>
              <a:buFont typeface="Wingdings" panose="05000000000000000000" pitchFamily="2" charset="2"/>
              <a:buChar char="v"/>
            </a:pPr>
            <a:endParaRPr lang="en-ZA" altLang="en-US" sz="1800" dirty="0">
              <a:ea typeface="ＭＳ Ｐゴシック" panose="020B0600070205080204" pitchFamily="34" charset="-128"/>
            </a:endParaRPr>
          </a:p>
          <a:p>
            <a:pPr>
              <a:buFont typeface="Wingdings" panose="05000000000000000000" pitchFamily="2" charset="2"/>
              <a:buChar char="q"/>
            </a:pPr>
            <a:endParaRPr lang="en-ZA" altLang="en-US" sz="1800" dirty="0">
              <a:ea typeface="ＭＳ Ｐゴシック" panose="020B0600070205080204" pitchFamily="34" charset="-128"/>
            </a:endParaRPr>
          </a:p>
        </p:txBody>
      </p:sp>
      <p:sp>
        <p:nvSpPr>
          <p:cNvPr id="3" name="Title 2">
            <a:extLst>
              <a:ext uri="{FF2B5EF4-FFF2-40B4-BE49-F238E27FC236}">
                <a16:creationId xmlns:a16="http://schemas.microsoft.com/office/drawing/2014/main" id="{C9233533-27EA-4880-8C6D-C2A67AD6A4F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35801590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a:extLst>
              <a:ext uri="{FF2B5EF4-FFF2-40B4-BE49-F238E27FC236}">
                <a16:creationId xmlns:a16="http://schemas.microsoft.com/office/drawing/2014/main" id="{9127377F-7ED8-41D5-82AF-620F9E8C4979}"/>
              </a:ext>
            </a:extLst>
          </p:cNvPr>
          <p:cNvSpPr>
            <a:spLocks noGrp="1" noChangeArrowheads="1"/>
          </p:cNvSpPr>
          <p:nvPr>
            <p:ph idx="1"/>
          </p:nvPr>
        </p:nvSpPr>
        <p:spPr>
          <a:xfrm>
            <a:off x="223284" y="125591"/>
            <a:ext cx="8803758" cy="4159330"/>
          </a:xfrm>
        </p:spPr>
        <p:txBody>
          <a:bodyPr/>
          <a:lstStyle/>
          <a:p>
            <a:pPr>
              <a:buFont typeface="Wingdings" panose="05000000000000000000" pitchFamily="2" charset="2"/>
              <a:buChar char="v"/>
            </a:pPr>
            <a:r>
              <a:rPr lang="en-ZA" altLang="en-US" b="1" dirty="0">
                <a:solidFill>
                  <a:schemeClr val="accent6">
                    <a:lumMod val="75000"/>
                  </a:schemeClr>
                </a:solidFill>
                <a:ea typeface="ＭＳ Ｐゴシック" panose="020B0600070205080204" pitchFamily="34" charset="-128"/>
              </a:rPr>
              <a:t>Rural Development:</a:t>
            </a:r>
          </a:p>
          <a:p>
            <a:pPr marL="0" indent="0">
              <a:buNone/>
            </a:pPr>
            <a:endParaRPr lang="en-US" sz="2000" dirty="0"/>
          </a:p>
          <a:p>
            <a:pPr marL="0" indent="0">
              <a:buNone/>
            </a:pPr>
            <a:r>
              <a:rPr lang="en-US" sz="2000" dirty="0" err="1"/>
              <a:t>Madu</a:t>
            </a:r>
            <a:r>
              <a:rPr lang="en-US" sz="2000" dirty="0"/>
              <a:t> (2003:11) </a:t>
            </a:r>
            <a:r>
              <a:rPr lang="en-US" sz="2000" dirty="0" err="1"/>
              <a:t>characterises</a:t>
            </a:r>
            <a:r>
              <a:rPr lang="en-US" sz="2000" dirty="0"/>
              <a:t> the essence of rural development as the improvement of the spatial and socio-economic environment of the rural space, which leads to the enhancement of the individual’s ability to care for and sustain his or her well-being.</a:t>
            </a:r>
          </a:p>
          <a:p>
            <a:pPr marL="0" indent="0">
              <a:buNone/>
            </a:pPr>
            <a:endParaRPr lang="en-ZA" altLang="en-US" sz="2000" dirty="0">
              <a:ea typeface="ＭＳ Ｐゴシック" panose="020B0600070205080204" pitchFamily="34" charset="-128"/>
            </a:endParaRPr>
          </a:p>
          <a:p>
            <a:pPr marL="0" indent="0">
              <a:buNone/>
            </a:pPr>
            <a:r>
              <a:rPr lang="en-US" sz="2000" dirty="0" err="1"/>
              <a:t>Anriquez</a:t>
            </a:r>
            <a:r>
              <a:rPr lang="en-US" sz="2000" dirty="0"/>
              <a:t> and </a:t>
            </a:r>
            <a:r>
              <a:rPr lang="en-US" sz="2000" dirty="0" err="1"/>
              <a:t>Stamoulis</a:t>
            </a:r>
            <a:r>
              <a:rPr lang="en-US" sz="2000" dirty="0"/>
              <a:t> (2007:21) regard rural development as development that benefits rural populations, where development is concerned with the sustained improvement of the population’s standards of living or welfare.</a:t>
            </a:r>
            <a:endParaRPr lang="en-ZA" altLang="en-US" sz="2000" dirty="0">
              <a:ea typeface="ＭＳ Ｐゴシック" panose="020B0600070205080204" pitchFamily="34" charset="-128"/>
            </a:endParaRPr>
          </a:p>
        </p:txBody>
      </p:sp>
      <p:sp>
        <p:nvSpPr>
          <p:cNvPr id="3" name="Title 2">
            <a:extLst>
              <a:ext uri="{FF2B5EF4-FFF2-40B4-BE49-F238E27FC236}">
                <a16:creationId xmlns:a16="http://schemas.microsoft.com/office/drawing/2014/main" id="{D53DCB65-8A08-4A11-86ED-F8C2C39D52A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78886938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2003</Words>
  <Application>Microsoft Office PowerPoint</Application>
  <PresentationFormat>On-screen Show (16:9)</PresentationFormat>
  <Paragraphs>201</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Avenir Book</vt:lpstr>
      <vt:lpstr>Avenir Medium</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Caterpillar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Caterpillar</dc:creator>
  <cp:lastModifiedBy>Mbanga, Sijekula (Prof) (Missionvale Campus)</cp:lastModifiedBy>
  <cp:revision>258</cp:revision>
  <dcterms:created xsi:type="dcterms:W3CDTF">2017-07-13T06:38:01Z</dcterms:created>
  <dcterms:modified xsi:type="dcterms:W3CDTF">2019-05-06T06:21:02Z</dcterms:modified>
</cp:coreProperties>
</file>