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E3DAC-2069-40A6-B0AF-890AD20D92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EF0BF951-0497-4A78-B7A6-17F37EDCF1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D3B9AB82-AAE9-4A67-A1A0-C1CED8E1D8BC}"/>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5" name="Footer Placeholder 4">
            <a:extLst>
              <a:ext uri="{FF2B5EF4-FFF2-40B4-BE49-F238E27FC236}">
                <a16:creationId xmlns:a16="http://schemas.microsoft.com/office/drawing/2014/main" id="{6D0B7F06-C587-418D-A8A7-74BDC39B0B5B}"/>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90B33EA0-FC61-4E82-9F91-E75AC055C17A}"/>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2008368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62508-B4C0-4AD0-A603-59E70B827D64}"/>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6A5495C-E59A-44A1-8F4B-F36D093DFF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0A24803-6889-4BEF-AE6E-1BCEB75484E2}"/>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5" name="Footer Placeholder 4">
            <a:extLst>
              <a:ext uri="{FF2B5EF4-FFF2-40B4-BE49-F238E27FC236}">
                <a16:creationId xmlns:a16="http://schemas.microsoft.com/office/drawing/2014/main" id="{7795C979-39A9-4DF8-9C08-D2C2299FF604}"/>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0F90179C-69AD-40EA-ADCD-CAE3B94483A9}"/>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160056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0B0FA-B826-4689-9947-591C343FCB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E084453A-F2D0-4E6C-9CA2-ACC49E2C9F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EE89161-74E3-4A0F-BDC5-6D98EBD8FC8C}"/>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5" name="Footer Placeholder 4">
            <a:extLst>
              <a:ext uri="{FF2B5EF4-FFF2-40B4-BE49-F238E27FC236}">
                <a16:creationId xmlns:a16="http://schemas.microsoft.com/office/drawing/2014/main" id="{5FD3A21B-8487-4E7A-AD87-A644EB549A42}"/>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84408AE4-A394-4338-941B-96711FFB92C5}"/>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384666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F24D-81CF-473F-8450-8E39A7D4A8F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13134340-7664-4FEC-981E-EE26FBADEE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8596565-CBFD-447E-A010-8AB0314F876D}"/>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5" name="Footer Placeholder 4">
            <a:extLst>
              <a:ext uri="{FF2B5EF4-FFF2-40B4-BE49-F238E27FC236}">
                <a16:creationId xmlns:a16="http://schemas.microsoft.com/office/drawing/2014/main" id="{17F54BC0-EDBC-4AA6-ABD5-4BCD37227F5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589CC49E-EC28-4433-AFD1-E392577B837C}"/>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263351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7BDDB-B19C-490A-8796-65B686A1F5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E6F4AE1C-09D4-4400-B322-93D6FF0BEC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F5A5C2-B373-4680-8AD9-C7A832F609EA}"/>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5" name="Footer Placeholder 4">
            <a:extLst>
              <a:ext uri="{FF2B5EF4-FFF2-40B4-BE49-F238E27FC236}">
                <a16:creationId xmlns:a16="http://schemas.microsoft.com/office/drawing/2014/main" id="{CA3ABC61-F7DD-4AB7-8F6F-49ADD3B8CB8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6C1B2F52-DD52-472F-87EA-ABC4965ADCC7}"/>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171214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60DB7-AB82-4B19-9CA4-889F390C480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77F9E33-875D-491D-A842-386F9C2A06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23ABE5A7-DA73-42EA-9161-F746210CD1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BB476C0F-568C-4623-A0DF-6A3B45DE354E}"/>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6" name="Footer Placeholder 5">
            <a:extLst>
              <a:ext uri="{FF2B5EF4-FFF2-40B4-BE49-F238E27FC236}">
                <a16:creationId xmlns:a16="http://schemas.microsoft.com/office/drawing/2014/main" id="{9735A481-8331-4176-9B70-ED616F3568D0}"/>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32B735D6-7DDC-40E0-977E-4A024DB7CF63}"/>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320522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1014-EFB7-4B70-8867-73D02EC018AF}"/>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0235C3D-E550-4F75-B9B8-94E993B5BC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9949B9-D4F9-4011-86D8-1A0164F765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77E2AD9-C9B9-4515-91A2-0304DC525A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545826-9B2E-4368-97AF-D18EE38741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8977B7FC-B5DF-404F-9061-B36787EABBCD}"/>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8" name="Footer Placeholder 7">
            <a:extLst>
              <a:ext uri="{FF2B5EF4-FFF2-40B4-BE49-F238E27FC236}">
                <a16:creationId xmlns:a16="http://schemas.microsoft.com/office/drawing/2014/main" id="{2AC1A717-6DD2-487A-A630-2E0AEFF0C97B}"/>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9231A2F0-7CC3-4E8B-AC31-EAC5A628E569}"/>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158681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E0FB6-A31D-4490-AAD0-46104ADEAA7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43ECC3F8-3E4B-4CB3-93C5-B8EE082ADCA9}"/>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4" name="Footer Placeholder 3">
            <a:extLst>
              <a:ext uri="{FF2B5EF4-FFF2-40B4-BE49-F238E27FC236}">
                <a16:creationId xmlns:a16="http://schemas.microsoft.com/office/drawing/2014/main" id="{DC9C5887-C0EA-4E66-8684-43FA759B89F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0D3211D-4C25-49ED-8ED2-3651EC87C266}"/>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334172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D54D48-F136-4AB7-B56E-0D19EA4DF15A}"/>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3" name="Footer Placeholder 2">
            <a:extLst>
              <a:ext uri="{FF2B5EF4-FFF2-40B4-BE49-F238E27FC236}">
                <a16:creationId xmlns:a16="http://schemas.microsoft.com/office/drawing/2014/main" id="{192E6769-C7F1-45FB-9A10-DE8C41B5EBD7}"/>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9DF44F1C-273E-444D-834A-A19658F65C12}"/>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289375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D4161-2C1D-49B6-80BD-A91FA3C03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B9C843D-1303-4CEF-B2BF-9A19BE8A42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C05EF84-669D-4D60-B87D-5B2891141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663E9-014B-4820-B213-B7982A5B587E}"/>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6" name="Footer Placeholder 5">
            <a:extLst>
              <a:ext uri="{FF2B5EF4-FFF2-40B4-BE49-F238E27FC236}">
                <a16:creationId xmlns:a16="http://schemas.microsoft.com/office/drawing/2014/main" id="{EC241BE0-152D-4245-8ED3-24D14D0FBC05}"/>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7A561CD5-013A-4E45-83B9-6A27B89837E2}"/>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392950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66755-4747-4AFC-A917-C0D7D79AB9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463FFC9-6D0E-43D3-BB5D-02A988600B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E7F86992-0855-459D-870E-3D51F31B0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D55EA-04C3-4CB5-B070-9950BC7C9DB4}"/>
              </a:ext>
            </a:extLst>
          </p:cNvPr>
          <p:cNvSpPr>
            <a:spLocks noGrp="1"/>
          </p:cNvSpPr>
          <p:nvPr>
            <p:ph type="dt" sz="half" idx="10"/>
          </p:nvPr>
        </p:nvSpPr>
        <p:spPr/>
        <p:txBody>
          <a:bodyPr/>
          <a:lstStyle/>
          <a:p>
            <a:fld id="{1FD8819A-59E1-4DD3-8FD7-8906BDF26617}" type="datetimeFigureOut">
              <a:rPr lang="en-ZA" smtClean="0"/>
              <a:t>2019/05/06</a:t>
            </a:fld>
            <a:endParaRPr lang="en-ZA" dirty="0"/>
          </a:p>
        </p:txBody>
      </p:sp>
      <p:sp>
        <p:nvSpPr>
          <p:cNvPr id="6" name="Footer Placeholder 5">
            <a:extLst>
              <a:ext uri="{FF2B5EF4-FFF2-40B4-BE49-F238E27FC236}">
                <a16:creationId xmlns:a16="http://schemas.microsoft.com/office/drawing/2014/main" id="{48504BF3-071C-45C1-865A-39866F7415F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C27C2980-943C-48AE-9FAB-428640B29800}"/>
              </a:ext>
            </a:extLst>
          </p:cNvPr>
          <p:cNvSpPr>
            <a:spLocks noGrp="1"/>
          </p:cNvSpPr>
          <p:nvPr>
            <p:ph type="sldNum" sz="quarter" idx="12"/>
          </p:nvPr>
        </p:nvSpPr>
        <p:spPr/>
        <p:txBody>
          <a:bodyPr/>
          <a:lstStyle/>
          <a:p>
            <a:fld id="{2C15B30F-EE77-45FE-810A-03521492B3DC}" type="slidenum">
              <a:rPr lang="en-ZA" smtClean="0"/>
              <a:t>‹#›</a:t>
            </a:fld>
            <a:endParaRPr lang="en-ZA" dirty="0"/>
          </a:p>
        </p:txBody>
      </p:sp>
    </p:spTree>
    <p:extLst>
      <p:ext uri="{BB962C8B-B14F-4D97-AF65-F5344CB8AC3E}">
        <p14:creationId xmlns:p14="http://schemas.microsoft.com/office/powerpoint/2010/main" val="77343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CE62AF-1C41-4A13-89BD-4C1BDB104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3E064BB9-0411-406A-BBB2-59F37D4A80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6412B92-E2DD-4A62-8778-FA94A6F6AB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8819A-59E1-4DD3-8FD7-8906BDF26617}" type="datetimeFigureOut">
              <a:rPr lang="en-ZA" smtClean="0"/>
              <a:t>2019/05/06</a:t>
            </a:fld>
            <a:endParaRPr lang="en-ZA" dirty="0"/>
          </a:p>
        </p:txBody>
      </p:sp>
      <p:sp>
        <p:nvSpPr>
          <p:cNvPr id="5" name="Footer Placeholder 4">
            <a:extLst>
              <a:ext uri="{FF2B5EF4-FFF2-40B4-BE49-F238E27FC236}">
                <a16:creationId xmlns:a16="http://schemas.microsoft.com/office/drawing/2014/main" id="{B774960A-0C82-4227-9B5C-24DC9883C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13FFBCBF-EE27-4FD2-9CB3-22FCB8AD9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5B30F-EE77-45FE-810A-03521492B3DC}" type="slidenum">
              <a:rPr lang="en-ZA" smtClean="0"/>
              <a:t>‹#›</a:t>
            </a:fld>
            <a:endParaRPr lang="en-ZA" dirty="0"/>
          </a:p>
        </p:txBody>
      </p:sp>
    </p:spTree>
    <p:extLst>
      <p:ext uri="{BB962C8B-B14F-4D97-AF65-F5344CB8AC3E}">
        <p14:creationId xmlns:p14="http://schemas.microsoft.com/office/powerpoint/2010/main" val="521986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7E0E1-1390-4978-AA18-B7E4283636A3}"/>
              </a:ext>
            </a:extLst>
          </p:cNvPr>
          <p:cNvSpPr>
            <a:spLocks noGrp="1"/>
          </p:cNvSpPr>
          <p:nvPr>
            <p:ph type="ctrTitle"/>
          </p:nvPr>
        </p:nvSpPr>
        <p:spPr>
          <a:xfrm>
            <a:off x="1205231" y="322923"/>
            <a:ext cx="9144000" cy="2387600"/>
          </a:xfrm>
        </p:spPr>
        <p:txBody>
          <a:bodyPr>
            <a:normAutofit/>
          </a:bodyPr>
          <a:lstStyle/>
          <a:p>
            <a:r>
              <a:rPr lang="en-ZA" sz="3600" b="1" dirty="0"/>
              <a:t>SASUF 2019 Symposium</a:t>
            </a:r>
            <a:br>
              <a:rPr lang="en-ZA" sz="3600" b="1" dirty="0"/>
            </a:br>
            <a:r>
              <a:rPr lang="en-ZA" sz="3600" b="1" dirty="0"/>
              <a:t>Sustainable urbanisation through research, innovations and partnerships</a:t>
            </a:r>
            <a:endParaRPr lang="en-ZA" sz="3600" dirty="0"/>
          </a:p>
        </p:txBody>
      </p:sp>
      <p:grpSp>
        <p:nvGrpSpPr>
          <p:cNvPr id="4" name="Group 12">
            <a:extLst>
              <a:ext uri="{FF2B5EF4-FFF2-40B4-BE49-F238E27FC236}">
                <a16:creationId xmlns:a16="http://schemas.microsoft.com/office/drawing/2014/main" id="{E98A2FFB-75E6-4557-962F-812CB959B129}"/>
              </a:ext>
            </a:extLst>
          </p:cNvPr>
          <p:cNvGrpSpPr>
            <a:grpSpLocks/>
          </p:cNvGrpSpPr>
          <p:nvPr/>
        </p:nvGrpSpPr>
        <p:grpSpPr bwMode="auto">
          <a:xfrm>
            <a:off x="2562432" y="240127"/>
            <a:ext cx="5846762" cy="673100"/>
            <a:chOff x="0" y="0"/>
            <a:chExt cx="5847715" cy="673100"/>
          </a:xfrm>
        </p:grpSpPr>
        <p:pic>
          <p:nvPicPr>
            <p:cNvPr id="11" name="Picture 11">
              <a:extLst>
                <a:ext uri="{FF2B5EF4-FFF2-40B4-BE49-F238E27FC236}">
                  <a16:creationId xmlns:a16="http://schemas.microsoft.com/office/drawing/2014/main" id="{90D74961-9CE3-43D1-A2B2-5EFA3F55F6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a:extLst>
                <a:ext uri="{FF2B5EF4-FFF2-40B4-BE49-F238E27FC236}">
                  <a16:creationId xmlns:a16="http://schemas.microsoft.com/office/drawing/2014/main" id="{E1539783-CE8A-404F-B57C-C2ECEFB828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a:extLst>
                <a:ext uri="{FF2B5EF4-FFF2-40B4-BE49-F238E27FC236}">
                  <a16:creationId xmlns:a16="http://schemas.microsoft.com/office/drawing/2014/main" id="{945D9DD0-74B4-421D-ABD7-1196A84DC2A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4">
            <a:extLst>
              <a:ext uri="{FF2B5EF4-FFF2-40B4-BE49-F238E27FC236}">
                <a16:creationId xmlns:a16="http://schemas.microsoft.com/office/drawing/2014/main" id="{E0F7BE47-0266-417E-81BB-6794ECF85999}"/>
              </a:ext>
            </a:extLst>
          </p:cNvPr>
          <p:cNvSpPr/>
          <p:nvPr/>
        </p:nvSpPr>
        <p:spPr>
          <a:xfrm>
            <a:off x="5777231" y="5346566"/>
            <a:ext cx="6096000" cy="923330"/>
          </a:xfrm>
          <a:prstGeom prst="rect">
            <a:avLst/>
          </a:prstGeom>
        </p:spPr>
        <p:txBody>
          <a:bodyPr>
            <a:spAutoFit/>
          </a:bodyPr>
          <a:lstStyle/>
          <a:p>
            <a:r>
              <a:rPr lang="en-GB" dirty="0"/>
              <a:t>                    Presenter: </a:t>
            </a:r>
            <a:r>
              <a:rPr lang="en-GB" b="1" dirty="0"/>
              <a:t>Onke Aphelele Qwabe</a:t>
            </a:r>
            <a:endParaRPr lang="en-ZA" b="1" dirty="0"/>
          </a:p>
          <a:p>
            <a:r>
              <a:rPr lang="en-GB" dirty="0"/>
              <a:t>School of Built Environment &amp; Development Studies, University                  of KwaZulu-Natal, Republic of South Africa</a:t>
            </a:r>
            <a:endParaRPr lang="en-ZA" dirty="0"/>
          </a:p>
        </p:txBody>
      </p:sp>
      <p:pic>
        <p:nvPicPr>
          <p:cNvPr id="12" name="Picture 11" descr="Image result for inspiring greatness ukzn">
            <a:extLst>
              <a:ext uri="{FF2B5EF4-FFF2-40B4-BE49-F238E27FC236}">
                <a16:creationId xmlns:a16="http://schemas.microsoft.com/office/drawing/2014/main" id="{6B32132E-788B-4197-B646-02D441182F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954" y="5101097"/>
            <a:ext cx="4306956" cy="155832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698DA52-DAE9-42E7-ABCA-84A26AA9751A}"/>
              </a:ext>
            </a:extLst>
          </p:cNvPr>
          <p:cNvSpPr/>
          <p:nvPr/>
        </p:nvSpPr>
        <p:spPr>
          <a:xfrm>
            <a:off x="2266121" y="3185467"/>
            <a:ext cx="7659757" cy="954107"/>
          </a:xfrm>
          <a:prstGeom prst="rect">
            <a:avLst/>
          </a:prstGeom>
        </p:spPr>
        <p:txBody>
          <a:bodyPr wrap="square">
            <a:spAutoFit/>
          </a:bodyPr>
          <a:lstStyle/>
          <a:p>
            <a:r>
              <a:rPr lang="en-ZA" sz="2800" b="1" i="1" strike="sngStrike" dirty="0">
                <a:solidFill>
                  <a:srgbClr val="0070C0"/>
                </a:solidFill>
              </a:rPr>
              <a:t>“</a:t>
            </a:r>
            <a:r>
              <a:rPr lang="en-ZA" sz="2800" b="1" i="1" dirty="0">
                <a:solidFill>
                  <a:srgbClr val="0070C0"/>
                </a:solidFill>
              </a:rPr>
              <a:t>Unpacking The Landscape of Human Settlement Decision Support Tools in South Africa”</a:t>
            </a:r>
            <a:endParaRPr lang="en-ZA" sz="2800" b="1" dirty="0"/>
          </a:p>
        </p:txBody>
      </p:sp>
    </p:spTree>
    <p:extLst>
      <p:ext uri="{BB962C8B-B14F-4D97-AF65-F5344CB8AC3E}">
        <p14:creationId xmlns:p14="http://schemas.microsoft.com/office/powerpoint/2010/main" val="3723618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2865D1-1049-4D68-ACAF-C5866B7BF18F}"/>
              </a:ext>
            </a:extLst>
          </p:cNvPr>
          <p:cNvSpPr>
            <a:spLocks noGrp="1"/>
          </p:cNvSpPr>
          <p:nvPr>
            <p:ph idx="1"/>
          </p:nvPr>
        </p:nvSpPr>
        <p:spPr>
          <a:xfrm>
            <a:off x="932328" y="1145000"/>
            <a:ext cx="10515600" cy="4351338"/>
          </a:xfrm>
        </p:spPr>
        <p:txBody>
          <a:bodyPr/>
          <a:lstStyle/>
          <a:p>
            <a:pPr algn="just"/>
            <a:r>
              <a:rPr lang="en-US" sz="2000" dirty="0"/>
              <a:t>Approximately three in every five tools (61.8%) identified were owned by the government, followed by the private sector (18.2%). Academic/research institutions own slightly over a tenth of the tools (14.2%) while non-governmental organizations own only 1% of the tools.  The research team were unable to identify the owners of approximately 5% of the tools in the database.</a:t>
            </a:r>
          </a:p>
          <a:p>
            <a:pPr marL="0" indent="0">
              <a:buNone/>
            </a:pPr>
            <a:r>
              <a:rPr lang="en-US" sz="1600" dirty="0"/>
              <a:t>   Figure 2) Owners of the decision support tools</a:t>
            </a:r>
          </a:p>
          <a:p>
            <a:pPr marL="0" indent="0">
              <a:buNone/>
            </a:pPr>
            <a:endParaRPr lang="en-ZA" sz="2000" dirty="0"/>
          </a:p>
          <a:p>
            <a:endParaRPr lang="en-US" sz="2000" dirty="0"/>
          </a:p>
          <a:p>
            <a:endParaRPr lang="en-ZA" dirty="0"/>
          </a:p>
        </p:txBody>
      </p:sp>
      <p:grpSp>
        <p:nvGrpSpPr>
          <p:cNvPr id="4" name="Group 12">
            <a:extLst>
              <a:ext uri="{FF2B5EF4-FFF2-40B4-BE49-F238E27FC236}">
                <a16:creationId xmlns:a16="http://schemas.microsoft.com/office/drawing/2014/main" id="{1692D16A-4F99-4E94-B908-7E82C65EB9EC}"/>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B91CDAEB-0DE2-41A1-9B1D-1815CE6E87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DEEECFB4-9EE4-4F40-984B-1287E864B2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53B74749-B5CA-4425-A568-DD9F028286C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7">
            <a:extLst>
              <a:ext uri="{FF2B5EF4-FFF2-40B4-BE49-F238E27FC236}">
                <a16:creationId xmlns:a16="http://schemas.microsoft.com/office/drawing/2014/main" id="{3FCB8859-6B21-425D-B1C5-E0C6921393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1380" y="2997256"/>
            <a:ext cx="6199118" cy="3725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17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E3973-2889-4959-A398-206607988BC2}"/>
              </a:ext>
            </a:extLst>
          </p:cNvPr>
          <p:cNvSpPr>
            <a:spLocks noGrp="1"/>
          </p:cNvSpPr>
          <p:nvPr>
            <p:ph idx="1"/>
          </p:nvPr>
        </p:nvSpPr>
        <p:spPr>
          <a:xfrm>
            <a:off x="838200" y="1253331"/>
            <a:ext cx="10515600" cy="4351338"/>
          </a:xfrm>
        </p:spPr>
        <p:txBody>
          <a:bodyPr/>
          <a:lstStyle/>
          <a:p>
            <a:pPr algn="just"/>
            <a:r>
              <a:rPr lang="en-US" sz="2000" dirty="0"/>
              <a:t>Three-quarters (75.5%) of the decision support tools identified were in the form of software as compared to paper-based tools (Figure 3). What was clear though was that all tools used by the private sector and academic/research institutions were software based as opposed to tools used by government.</a:t>
            </a:r>
            <a:endParaRPr lang="en-ZA" sz="2000" dirty="0"/>
          </a:p>
          <a:p>
            <a:pPr marL="0" indent="0">
              <a:buNone/>
            </a:pPr>
            <a:r>
              <a:rPr lang="en-ZA" sz="1600" dirty="0"/>
              <a:t>     Figure 3) Nature of the tools</a:t>
            </a:r>
          </a:p>
        </p:txBody>
      </p:sp>
      <p:grpSp>
        <p:nvGrpSpPr>
          <p:cNvPr id="4" name="Group 12">
            <a:extLst>
              <a:ext uri="{FF2B5EF4-FFF2-40B4-BE49-F238E27FC236}">
                <a16:creationId xmlns:a16="http://schemas.microsoft.com/office/drawing/2014/main" id="{65D8789D-F503-4F41-B41F-BBF028B6AFC2}"/>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52371F50-0488-40AA-8F56-A64D1E8B99E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93CDC0A4-E5BC-4AD5-A716-FDD0641267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7104D4CB-312C-4F2B-80E9-F272BF4C39B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Chart 15">
            <a:extLst>
              <a:ext uri="{FF2B5EF4-FFF2-40B4-BE49-F238E27FC236}">
                <a16:creationId xmlns:a16="http://schemas.microsoft.com/office/drawing/2014/main" id="{F13CBB8F-6798-44FD-834E-4AFD1D4CAA97}"/>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8451" y="2808772"/>
            <a:ext cx="6290019" cy="313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066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04AF71-18C5-444A-A30C-6EBB6D1D2C2D}"/>
              </a:ext>
            </a:extLst>
          </p:cNvPr>
          <p:cNvSpPr>
            <a:spLocks noGrp="1"/>
          </p:cNvSpPr>
          <p:nvPr>
            <p:ph idx="1"/>
          </p:nvPr>
        </p:nvSpPr>
        <p:spPr>
          <a:xfrm>
            <a:off x="838200" y="1375052"/>
            <a:ext cx="10515600" cy="4351338"/>
          </a:xfrm>
        </p:spPr>
        <p:txBody>
          <a:bodyPr/>
          <a:lstStyle/>
          <a:p>
            <a:r>
              <a:rPr lang="en-US" sz="2000" dirty="0"/>
              <a:t>The figure below indicates that slightly over half (54%) of the tools were designed to be applied for all the geo-types, including urban, rural and peri-urban areas.</a:t>
            </a:r>
            <a:endParaRPr lang="en-ZA" sz="2000" dirty="0"/>
          </a:p>
          <a:p>
            <a:pPr marL="0" indent="0">
              <a:buNone/>
            </a:pPr>
            <a:r>
              <a:rPr lang="en-ZA" sz="2000" dirty="0"/>
              <a:t>    </a:t>
            </a:r>
            <a:r>
              <a:rPr lang="en-ZA" sz="1600" dirty="0"/>
              <a:t>Figure 4) Geo-type the tool was designed for </a:t>
            </a:r>
          </a:p>
        </p:txBody>
      </p:sp>
      <p:grpSp>
        <p:nvGrpSpPr>
          <p:cNvPr id="4" name="Group 12">
            <a:extLst>
              <a:ext uri="{FF2B5EF4-FFF2-40B4-BE49-F238E27FC236}">
                <a16:creationId xmlns:a16="http://schemas.microsoft.com/office/drawing/2014/main" id="{4F722B06-9A53-40D1-9A6A-ECD9D5454AE1}"/>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25BD21E0-2DDD-4BE0-BD07-5360509405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B3FEBD82-BDC3-4D10-B96E-56EDD92561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3BBBC58C-A16A-49D4-9476-A4AE98D9AD4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Chart 17">
            <a:extLst>
              <a:ext uri="{FF2B5EF4-FFF2-40B4-BE49-F238E27FC236}">
                <a16:creationId xmlns:a16="http://schemas.microsoft.com/office/drawing/2014/main" id="{07B6E926-7D4B-42C4-853D-2FA4275405A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6804" y="2455575"/>
            <a:ext cx="7774263" cy="3511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0764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FA6D1B-E38F-472B-ACD1-774491E01B6E}"/>
              </a:ext>
            </a:extLst>
          </p:cNvPr>
          <p:cNvSpPr>
            <a:spLocks noGrp="1"/>
          </p:cNvSpPr>
          <p:nvPr>
            <p:ph idx="1"/>
          </p:nvPr>
        </p:nvSpPr>
        <p:spPr>
          <a:xfrm>
            <a:off x="1105106" y="1520825"/>
            <a:ext cx="10515600" cy="4351338"/>
          </a:xfrm>
        </p:spPr>
        <p:txBody>
          <a:bodyPr/>
          <a:lstStyle/>
          <a:p>
            <a:r>
              <a:rPr lang="en-US" sz="2000" dirty="0"/>
              <a:t>The results indicated that 43.6% of the identified tools have multiple purposes (i.e. they could be used for planning, implementation and/or monitoring and reporting). </a:t>
            </a:r>
          </a:p>
          <a:p>
            <a:pPr marL="0" indent="0">
              <a:buNone/>
            </a:pPr>
            <a:r>
              <a:rPr lang="en-US" sz="1600" dirty="0"/>
              <a:t>     Figure 5) Uses of the tool</a:t>
            </a:r>
            <a:endParaRPr lang="en-ZA" sz="1600" dirty="0"/>
          </a:p>
          <a:p>
            <a:endParaRPr lang="en-ZA" dirty="0"/>
          </a:p>
        </p:txBody>
      </p:sp>
      <p:grpSp>
        <p:nvGrpSpPr>
          <p:cNvPr id="4" name="Group 12">
            <a:extLst>
              <a:ext uri="{FF2B5EF4-FFF2-40B4-BE49-F238E27FC236}">
                <a16:creationId xmlns:a16="http://schemas.microsoft.com/office/drawing/2014/main" id="{9407C8C1-0558-4D4F-9956-EFBD8728A542}"/>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F96D9052-CAE5-46AE-8A73-5D1E15C46D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14CA9AD5-06E3-484A-9462-5C89AEFC3F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5B602EDF-1278-4678-9114-653C3092D35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0" name="Chart 19">
            <a:extLst>
              <a:ext uri="{FF2B5EF4-FFF2-40B4-BE49-F238E27FC236}">
                <a16:creationId xmlns:a16="http://schemas.microsoft.com/office/drawing/2014/main" id="{FE30E909-86DB-4DE4-8BCB-6084FF2C50F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4475" y="2479605"/>
            <a:ext cx="8013838" cy="400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7521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9A457-7338-4C47-81C4-EA5187968524}"/>
              </a:ext>
            </a:extLst>
          </p:cNvPr>
          <p:cNvSpPr>
            <a:spLocks noGrp="1"/>
          </p:cNvSpPr>
          <p:nvPr>
            <p:ph idx="1"/>
          </p:nvPr>
        </p:nvSpPr>
        <p:spPr/>
        <p:txBody>
          <a:bodyPr>
            <a:normAutofit/>
          </a:bodyPr>
          <a:lstStyle/>
          <a:p>
            <a:pPr algn="just"/>
            <a:r>
              <a:rPr lang="en-US" sz="2000" dirty="0"/>
              <a:t>Figure 6 below indicates that Gauteng had the highest number (32.7%) of tools, followed by KwaZulu-Natal (23.6%) and the Western Cape (20.9%). Other provinces had a low number of decision support tools while approximately one in every five tools were used across the country. </a:t>
            </a:r>
          </a:p>
          <a:p>
            <a:pPr marL="0" indent="0">
              <a:buNone/>
            </a:pPr>
            <a:r>
              <a:rPr lang="en-ZA" sz="1600" dirty="0"/>
              <a:t>   Figure 6) Provinces that use decision support tools</a:t>
            </a:r>
          </a:p>
        </p:txBody>
      </p:sp>
      <p:grpSp>
        <p:nvGrpSpPr>
          <p:cNvPr id="4" name="Group 12">
            <a:extLst>
              <a:ext uri="{FF2B5EF4-FFF2-40B4-BE49-F238E27FC236}">
                <a16:creationId xmlns:a16="http://schemas.microsoft.com/office/drawing/2014/main" id="{001E6016-C5EE-4647-AA94-BBC5517DAD29}"/>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AEEC7D80-CCB8-4D57-A198-FC5EB5DD2B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A70098FF-2BBA-4934-A4B2-48CB37B20D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E1F26C99-95DF-4CC2-8F65-47D78FFA69E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4" name="Chart 24">
            <a:extLst>
              <a:ext uri="{FF2B5EF4-FFF2-40B4-BE49-F238E27FC236}">
                <a16:creationId xmlns:a16="http://schemas.microsoft.com/office/drawing/2014/main" id="{C8775D93-B729-4FDE-8335-52E48F2683F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2941" y="3132276"/>
            <a:ext cx="7306253" cy="30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418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C7920-E026-4B3F-8B8C-DB36B7DAFB70}"/>
              </a:ext>
            </a:extLst>
          </p:cNvPr>
          <p:cNvSpPr>
            <a:spLocks noGrp="1"/>
          </p:cNvSpPr>
          <p:nvPr>
            <p:ph idx="1"/>
          </p:nvPr>
        </p:nvSpPr>
        <p:spPr/>
        <p:txBody>
          <a:bodyPr/>
          <a:lstStyle/>
          <a:p>
            <a:r>
              <a:rPr lang="en-US" sz="2000" dirty="0"/>
              <a:t>The research team created different categories of the decision support tools based on the sub-sector they are applied in within the human settlement sector. These are shown below:</a:t>
            </a:r>
          </a:p>
          <a:p>
            <a:pPr marL="0" indent="0">
              <a:buNone/>
            </a:pPr>
            <a:r>
              <a:rPr lang="en-US" sz="1600" dirty="0"/>
              <a:t>     Figure 7) Categories of DST’s</a:t>
            </a:r>
            <a:endParaRPr lang="en-ZA" sz="1600" dirty="0"/>
          </a:p>
          <a:p>
            <a:endParaRPr lang="en-ZA" dirty="0"/>
          </a:p>
        </p:txBody>
      </p:sp>
      <p:grpSp>
        <p:nvGrpSpPr>
          <p:cNvPr id="4" name="Group 12">
            <a:extLst>
              <a:ext uri="{FF2B5EF4-FFF2-40B4-BE49-F238E27FC236}">
                <a16:creationId xmlns:a16="http://schemas.microsoft.com/office/drawing/2014/main" id="{B6605BFC-AA47-40B3-B12C-3E27D62AB658}"/>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45FD6D6D-7EDA-44CF-BB4D-7E9DDC999A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BEC1EAF9-4DFA-4E9B-B402-1A584E2878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4609F090-6ED9-4D42-B472-D5C75D6EC20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Chart 22">
            <a:extLst>
              <a:ext uri="{FF2B5EF4-FFF2-40B4-BE49-F238E27FC236}">
                <a16:creationId xmlns:a16="http://schemas.microsoft.com/office/drawing/2014/main" id="{23E8FCB5-95B9-4654-9F4B-ED9F47BA966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9687" y="2822713"/>
            <a:ext cx="8269356" cy="3246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93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D65416EE-9D5F-4A79-9422-71A73B7D2F1D}"/>
              </a:ext>
            </a:extLst>
          </p:cNvPr>
          <p:cNvSpPr>
            <a:spLocks noGrp="1"/>
          </p:cNvSpPr>
          <p:nvPr>
            <p:ph sz="half" idx="2"/>
          </p:nvPr>
        </p:nvSpPr>
        <p:spPr/>
        <p:txBody>
          <a:bodyPr>
            <a:normAutofit/>
          </a:bodyPr>
          <a:lstStyle/>
          <a:p>
            <a:pPr algn="just"/>
            <a:r>
              <a:rPr lang="en-US" sz="2000" dirty="0"/>
              <a:t>After compiling the database, several key findings emerged. The government was the major owner of the tools; this constituted all spheres of government including national, provincial and local government as well as government agencies. The other remaining tools were from academic/research institutions and the private sector.</a:t>
            </a:r>
          </a:p>
          <a:p>
            <a:pPr algn="just"/>
            <a:r>
              <a:rPr lang="en-US" sz="2000" dirty="0"/>
              <a:t>From the database, it is clear that there is little interaction between government and the private sector regarding the use of decision support tools. For example, many tools owned by the private sector remained unused by government departments. </a:t>
            </a:r>
            <a:endParaRPr lang="en-ZA" sz="2000" dirty="0"/>
          </a:p>
          <a:p>
            <a:endParaRPr lang="en-US" sz="2000" dirty="0"/>
          </a:p>
          <a:p>
            <a:endParaRPr lang="en-ZA" dirty="0"/>
          </a:p>
        </p:txBody>
      </p:sp>
      <p:grpSp>
        <p:nvGrpSpPr>
          <p:cNvPr id="4" name="Group 12">
            <a:extLst>
              <a:ext uri="{FF2B5EF4-FFF2-40B4-BE49-F238E27FC236}">
                <a16:creationId xmlns:a16="http://schemas.microsoft.com/office/drawing/2014/main" id="{05283C9E-992A-440F-B4B2-6B1A6E1D64CC}"/>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50ED6113-1A73-4938-B9B8-E3F2D43882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161D2EAE-F0B4-43FC-959E-50A7912E8E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D4DCC4E4-D6DD-4B4C-A27F-5B9CF8461AE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Chart 18">
            <a:extLst>
              <a:ext uri="{FF2B5EF4-FFF2-40B4-BE49-F238E27FC236}">
                <a16:creationId xmlns:a16="http://schemas.microsoft.com/office/drawing/2014/main" id="{D5EB8564-C454-4C54-9B1D-B5BF2E8F6B7F}"/>
              </a:ext>
            </a:extLst>
          </p:cNvPr>
          <p:cNvPicPr>
            <a:picLocks noGrp="1" noChangeArrowheads="1"/>
          </p:cNvPicPr>
          <p:nvPr>
            <p:ph sz="half" idx="1"/>
          </p:nvPr>
        </p:nvPicPr>
        <p:blipFill>
          <a:blip r:embed="rId5">
            <a:extLst>
              <a:ext uri="{28A0092B-C50C-407E-A947-70E740481C1C}">
                <a14:useLocalDpi xmlns:a14="http://schemas.microsoft.com/office/drawing/2010/main" val="0"/>
              </a:ext>
            </a:extLst>
          </a:blip>
          <a:srcRect/>
          <a:stretch>
            <a:fillRect/>
          </a:stretch>
        </p:blipFill>
        <p:spPr bwMode="auto">
          <a:xfrm>
            <a:off x="745825" y="1825625"/>
            <a:ext cx="4976125" cy="380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1AF5280-F1F9-4D0A-B879-737F30B8DB81}"/>
              </a:ext>
            </a:extLst>
          </p:cNvPr>
          <p:cNvSpPr/>
          <p:nvPr/>
        </p:nvSpPr>
        <p:spPr>
          <a:xfrm>
            <a:off x="640867" y="1487071"/>
            <a:ext cx="3007426" cy="338554"/>
          </a:xfrm>
          <a:prstGeom prst="rect">
            <a:avLst/>
          </a:prstGeom>
        </p:spPr>
        <p:txBody>
          <a:bodyPr wrap="none">
            <a:spAutoFit/>
          </a:bodyPr>
          <a:lstStyle/>
          <a:p>
            <a:r>
              <a:rPr lang="en-ZA" sz="1600" dirty="0"/>
              <a:t>Figure 8) Has the tool been tested</a:t>
            </a:r>
          </a:p>
        </p:txBody>
      </p:sp>
    </p:spTree>
    <p:extLst>
      <p:ext uri="{BB962C8B-B14F-4D97-AF65-F5344CB8AC3E}">
        <p14:creationId xmlns:p14="http://schemas.microsoft.com/office/powerpoint/2010/main" val="191406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F742C64-D8B4-41AF-A576-6BEBA5BAAE4E}"/>
              </a:ext>
            </a:extLst>
          </p:cNvPr>
          <p:cNvSpPr>
            <a:spLocks noGrp="1"/>
          </p:cNvSpPr>
          <p:nvPr>
            <p:ph idx="1"/>
          </p:nvPr>
        </p:nvSpPr>
        <p:spPr>
          <a:xfrm>
            <a:off x="838200" y="1997609"/>
            <a:ext cx="10515600" cy="4351338"/>
          </a:xfrm>
        </p:spPr>
        <p:txBody>
          <a:bodyPr>
            <a:normAutofit/>
          </a:bodyPr>
          <a:lstStyle/>
          <a:p>
            <a:r>
              <a:rPr lang="en-ZA" sz="2000" dirty="0">
                <a:solidFill>
                  <a:schemeClr val="bg2">
                    <a:lumMod val="25000"/>
                  </a:schemeClr>
                </a:solidFill>
              </a:rPr>
              <a:t>The research uncovered 109 DST’s, with approximately three in every five tools that were identified belonging to the government. This indicates that the human settlements sector does not suffer from the lack of DST’s.</a:t>
            </a:r>
          </a:p>
          <a:p>
            <a:r>
              <a:rPr lang="en-ZA" sz="2000" dirty="0">
                <a:solidFill>
                  <a:schemeClr val="bg2">
                    <a:lumMod val="25000"/>
                  </a:schemeClr>
                </a:solidFill>
              </a:rPr>
              <a:t>Rather, it paints a picture of a sector where the stakeholders are not talking to one another, resulting in a multiplicity/duplication of tools.</a:t>
            </a:r>
          </a:p>
          <a:p>
            <a:r>
              <a:rPr lang="en-ZA" sz="2000" dirty="0">
                <a:solidFill>
                  <a:schemeClr val="bg2">
                    <a:lumMod val="25000"/>
                  </a:schemeClr>
                </a:solidFill>
              </a:rPr>
              <a:t>This could pose as a serious risk as tools that are strategic to addressing the challenges facing the sector might potentially get lost in the sea of tools being bandied about.</a:t>
            </a:r>
          </a:p>
          <a:p>
            <a:r>
              <a:rPr lang="en-ZA" sz="2000" dirty="0">
                <a:solidFill>
                  <a:schemeClr val="bg2">
                    <a:lumMod val="25000"/>
                  </a:schemeClr>
                </a:solidFill>
              </a:rPr>
              <a:t>We argue that it may be critical for the identification of a transformative decision support tool, one that embodies most if not all the elements of the various tools being utilized in the sector.</a:t>
            </a:r>
          </a:p>
        </p:txBody>
      </p:sp>
      <p:grpSp>
        <p:nvGrpSpPr>
          <p:cNvPr id="7" name="Group 12">
            <a:extLst>
              <a:ext uri="{FF2B5EF4-FFF2-40B4-BE49-F238E27FC236}">
                <a16:creationId xmlns:a16="http://schemas.microsoft.com/office/drawing/2014/main" id="{E6A196E1-A055-4930-9C6F-701DB534300B}"/>
              </a:ext>
            </a:extLst>
          </p:cNvPr>
          <p:cNvGrpSpPr>
            <a:grpSpLocks/>
          </p:cNvGrpSpPr>
          <p:nvPr/>
        </p:nvGrpSpPr>
        <p:grpSpPr bwMode="auto">
          <a:xfrm>
            <a:off x="2562432" y="240127"/>
            <a:ext cx="5846762" cy="673100"/>
            <a:chOff x="0" y="0"/>
            <a:chExt cx="5847715" cy="673100"/>
          </a:xfrm>
        </p:grpSpPr>
        <p:pic>
          <p:nvPicPr>
            <p:cNvPr id="8" name="Picture 11">
              <a:extLst>
                <a:ext uri="{FF2B5EF4-FFF2-40B4-BE49-F238E27FC236}">
                  <a16:creationId xmlns:a16="http://schemas.microsoft.com/office/drawing/2014/main" id="{E6CC328A-643B-4269-85BB-348F4C875C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a:extLst>
                <a:ext uri="{FF2B5EF4-FFF2-40B4-BE49-F238E27FC236}">
                  <a16:creationId xmlns:a16="http://schemas.microsoft.com/office/drawing/2014/main" id="{8137E9B1-B891-4DD0-8F21-CA4B6BB2CE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a:extLst>
                <a:ext uri="{FF2B5EF4-FFF2-40B4-BE49-F238E27FC236}">
                  <a16:creationId xmlns:a16="http://schemas.microsoft.com/office/drawing/2014/main" id="{D14B6691-C289-45D1-B759-EB2145D119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a:extLst>
              <a:ext uri="{FF2B5EF4-FFF2-40B4-BE49-F238E27FC236}">
                <a16:creationId xmlns:a16="http://schemas.microsoft.com/office/drawing/2014/main" id="{653344ED-EC30-44FA-85DF-C8DAC0B0DD21}"/>
              </a:ext>
            </a:extLst>
          </p:cNvPr>
          <p:cNvSpPr/>
          <p:nvPr/>
        </p:nvSpPr>
        <p:spPr>
          <a:xfrm>
            <a:off x="838200" y="1178419"/>
            <a:ext cx="5838586" cy="553998"/>
          </a:xfrm>
          <a:prstGeom prst="rect">
            <a:avLst/>
          </a:prstGeom>
        </p:spPr>
        <p:txBody>
          <a:bodyPr wrap="none">
            <a:spAutoFit/>
          </a:bodyPr>
          <a:lstStyle/>
          <a:p>
            <a:r>
              <a:rPr lang="en-ZA" sz="3000" dirty="0">
                <a:solidFill>
                  <a:schemeClr val="bg2">
                    <a:lumMod val="25000"/>
                  </a:schemeClr>
                </a:solidFill>
              </a:rPr>
              <a:t>Conclusions and Recommendations</a:t>
            </a:r>
          </a:p>
        </p:txBody>
      </p:sp>
    </p:spTree>
    <p:extLst>
      <p:ext uri="{BB962C8B-B14F-4D97-AF65-F5344CB8AC3E}">
        <p14:creationId xmlns:p14="http://schemas.microsoft.com/office/powerpoint/2010/main" val="403016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40D8A2-FC72-4759-9D76-B7EF0E6B8BEF}"/>
              </a:ext>
            </a:extLst>
          </p:cNvPr>
          <p:cNvSpPr>
            <a:spLocks noGrp="1"/>
          </p:cNvSpPr>
          <p:nvPr>
            <p:ph idx="1"/>
          </p:nvPr>
        </p:nvSpPr>
        <p:spPr>
          <a:xfrm>
            <a:off x="519431" y="1864517"/>
            <a:ext cx="10515600" cy="4351338"/>
          </a:xfrm>
        </p:spPr>
        <p:txBody>
          <a:bodyPr/>
          <a:lstStyle/>
          <a:p>
            <a:pPr marL="0" indent="0">
              <a:buNone/>
            </a:pPr>
            <a:endParaRPr lang="en-ZA" dirty="0"/>
          </a:p>
          <a:p>
            <a:r>
              <a:rPr lang="en-ZA" sz="2000" dirty="0"/>
              <a:t>This work is a result of research carried out by the University of Kwa-Zulu-Natal award no.</a:t>
            </a:r>
            <a:r>
              <a:rPr lang="en-GB" dirty="0"/>
              <a:t> </a:t>
            </a:r>
            <a:r>
              <a:rPr lang="en-GB" sz="2000" dirty="0"/>
              <a:t>ZZZ028 IID</a:t>
            </a:r>
            <a:r>
              <a:rPr lang="en-ZA" sz="2000" dirty="0"/>
              <a:t> with funding from the Department of Science and Technology, commissioned by the Department of Technology and Innovation. The work was assisted by. Dr Sithembiso Myeni and Dr Andrew Okem.</a:t>
            </a:r>
          </a:p>
          <a:p>
            <a:r>
              <a:rPr lang="en-ZA" sz="2000" b="1" dirty="0"/>
              <a:t>Thank you for listening!!</a:t>
            </a:r>
          </a:p>
          <a:p>
            <a:r>
              <a:rPr lang="en-ZA" sz="2000" dirty="0"/>
              <a:t>Email Address: </a:t>
            </a:r>
            <a:r>
              <a:rPr lang="en-ZA" sz="2000" dirty="0">
                <a:solidFill>
                  <a:schemeClr val="accent1"/>
                </a:solidFill>
              </a:rPr>
              <a:t>Qwabeo@ukzn.ac.za </a:t>
            </a:r>
          </a:p>
          <a:p>
            <a:endParaRPr lang="en-ZA" sz="2000" b="1" dirty="0"/>
          </a:p>
        </p:txBody>
      </p:sp>
      <p:grpSp>
        <p:nvGrpSpPr>
          <p:cNvPr id="4" name="Group 12">
            <a:extLst>
              <a:ext uri="{FF2B5EF4-FFF2-40B4-BE49-F238E27FC236}">
                <a16:creationId xmlns:a16="http://schemas.microsoft.com/office/drawing/2014/main" id="{4B1CA7B7-39BF-4F7E-AE30-FCD986D0DB18}"/>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7083A75C-7AE5-47E0-85A7-49BD57C359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EB85E9E7-3898-44D2-93E7-FADC0BB894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1C1D626C-ADB6-4F28-AECA-54FC404411C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a:extLst>
              <a:ext uri="{FF2B5EF4-FFF2-40B4-BE49-F238E27FC236}">
                <a16:creationId xmlns:a16="http://schemas.microsoft.com/office/drawing/2014/main" id="{EEF02BDA-527B-43A9-9B9C-769EDE1DA9CC}"/>
              </a:ext>
            </a:extLst>
          </p:cNvPr>
          <p:cNvSpPr/>
          <p:nvPr/>
        </p:nvSpPr>
        <p:spPr>
          <a:xfrm>
            <a:off x="718931" y="1310519"/>
            <a:ext cx="3375991" cy="553998"/>
          </a:xfrm>
          <a:prstGeom prst="rect">
            <a:avLst/>
          </a:prstGeom>
        </p:spPr>
        <p:txBody>
          <a:bodyPr wrap="square">
            <a:spAutoFit/>
          </a:bodyPr>
          <a:lstStyle/>
          <a:p>
            <a:r>
              <a:rPr lang="en-ZA" sz="3000" dirty="0">
                <a:solidFill>
                  <a:schemeClr val="tx1">
                    <a:lumMod val="85000"/>
                    <a:lumOff val="15000"/>
                  </a:schemeClr>
                </a:solidFill>
              </a:rPr>
              <a:t>Acknowledgements</a:t>
            </a:r>
          </a:p>
        </p:txBody>
      </p:sp>
    </p:spTree>
    <p:extLst>
      <p:ext uri="{BB962C8B-B14F-4D97-AF65-F5344CB8AC3E}">
        <p14:creationId xmlns:p14="http://schemas.microsoft.com/office/powerpoint/2010/main" val="413531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D5B8B1-C162-4A30-8882-0584A6FFD569}"/>
              </a:ext>
            </a:extLst>
          </p:cNvPr>
          <p:cNvSpPr>
            <a:spLocks noGrp="1"/>
          </p:cNvSpPr>
          <p:nvPr>
            <p:ph idx="1"/>
          </p:nvPr>
        </p:nvSpPr>
        <p:spPr>
          <a:xfrm>
            <a:off x="679174" y="2634008"/>
            <a:ext cx="10515600" cy="4351338"/>
          </a:xfrm>
        </p:spPr>
        <p:txBody>
          <a:bodyPr/>
          <a:lstStyle/>
          <a:p>
            <a:r>
              <a:rPr lang="en-ZA" sz="2000" dirty="0"/>
              <a:t>Introduction and Background</a:t>
            </a:r>
          </a:p>
          <a:p>
            <a:r>
              <a:rPr lang="en-ZA" sz="2000" dirty="0"/>
              <a:t>An overview of the Human Settlement sector in South Africa</a:t>
            </a:r>
          </a:p>
          <a:p>
            <a:r>
              <a:rPr lang="en-ZA" sz="2000" dirty="0"/>
              <a:t>The role of decision support tools in facilitating the delivery of SHS</a:t>
            </a:r>
          </a:p>
          <a:p>
            <a:r>
              <a:rPr lang="en-ZA" sz="2000" dirty="0"/>
              <a:t>Theoretical Framework</a:t>
            </a:r>
          </a:p>
          <a:p>
            <a:r>
              <a:rPr lang="en-ZA" sz="2000" dirty="0"/>
              <a:t>Research Design and Methodology</a:t>
            </a:r>
          </a:p>
          <a:p>
            <a:r>
              <a:rPr lang="en-ZA" sz="2000" dirty="0"/>
              <a:t>Research Findings &amp; Interpretation</a:t>
            </a:r>
          </a:p>
          <a:p>
            <a:r>
              <a:rPr lang="en-ZA" sz="2000" dirty="0"/>
              <a:t>Conclusions and Recommendations</a:t>
            </a:r>
          </a:p>
          <a:p>
            <a:endParaRPr lang="en-ZA" dirty="0"/>
          </a:p>
        </p:txBody>
      </p:sp>
      <p:sp>
        <p:nvSpPr>
          <p:cNvPr id="4" name="Rectangle 3">
            <a:extLst>
              <a:ext uri="{FF2B5EF4-FFF2-40B4-BE49-F238E27FC236}">
                <a16:creationId xmlns:a16="http://schemas.microsoft.com/office/drawing/2014/main" id="{B8EE494C-AD08-4BAA-A2A8-DC696E95EA40}"/>
              </a:ext>
            </a:extLst>
          </p:cNvPr>
          <p:cNvSpPr/>
          <p:nvPr/>
        </p:nvSpPr>
        <p:spPr>
          <a:xfrm>
            <a:off x="564827" y="1349273"/>
            <a:ext cx="3848147" cy="553998"/>
          </a:xfrm>
          <a:prstGeom prst="rect">
            <a:avLst/>
          </a:prstGeom>
        </p:spPr>
        <p:txBody>
          <a:bodyPr wrap="square">
            <a:spAutoFit/>
          </a:bodyPr>
          <a:lstStyle/>
          <a:p>
            <a:r>
              <a:rPr lang="en-ZA" sz="3000" dirty="0">
                <a:solidFill>
                  <a:schemeClr val="bg2">
                    <a:lumMod val="25000"/>
                  </a:schemeClr>
                </a:solidFill>
              </a:rPr>
              <a:t>Presentation Overview</a:t>
            </a:r>
            <a:endParaRPr lang="en-ZA" sz="3000" dirty="0"/>
          </a:p>
        </p:txBody>
      </p:sp>
      <p:grpSp>
        <p:nvGrpSpPr>
          <p:cNvPr id="5" name="Group 12">
            <a:extLst>
              <a:ext uri="{FF2B5EF4-FFF2-40B4-BE49-F238E27FC236}">
                <a16:creationId xmlns:a16="http://schemas.microsoft.com/office/drawing/2014/main" id="{2791ADF2-ECD6-4C4B-9563-6EEBCC1CF035}"/>
              </a:ext>
            </a:extLst>
          </p:cNvPr>
          <p:cNvGrpSpPr>
            <a:grpSpLocks/>
          </p:cNvGrpSpPr>
          <p:nvPr/>
        </p:nvGrpSpPr>
        <p:grpSpPr bwMode="auto">
          <a:xfrm>
            <a:off x="2734710" y="173866"/>
            <a:ext cx="5846762" cy="673100"/>
            <a:chOff x="0" y="0"/>
            <a:chExt cx="5847715" cy="673100"/>
          </a:xfrm>
        </p:grpSpPr>
        <p:pic>
          <p:nvPicPr>
            <p:cNvPr id="6" name="Picture 11">
              <a:extLst>
                <a:ext uri="{FF2B5EF4-FFF2-40B4-BE49-F238E27FC236}">
                  <a16:creationId xmlns:a16="http://schemas.microsoft.com/office/drawing/2014/main" id="{10FD0457-5737-4C8E-94BB-CB5234F59F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BEF3CC16-D709-4477-B188-13D360E8D7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id="{3B23434D-0CBE-4110-A928-96729A9392E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2429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264C-27A1-40D6-B34D-FD4313377CB8}"/>
              </a:ext>
            </a:extLst>
          </p:cNvPr>
          <p:cNvSpPr>
            <a:spLocks noGrp="1"/>
          </p:cNvSpPr>
          <p:nvPr>
            <p:ph type="title"/>
          </p:nvPr>
        </p:nvSpPr>
        <p:spPr>
          <a:xfrm>
            <a:off x="838200" y="921717"/>
            <a:ext cx="10515600" cy="1325563"/>
          </a:xfrm>
        </p:spPr>
        <p:txBody>
          <a:bodyPr>
            <a:normAutofit/>
          </a:bodyPr>
          <a:lstStyle/>
          <a:p>
            <a:r>
              <a:rPr lang="en-ZA" sz="3000" b="1" dirty="0">
                <a:solidFill>
                  <a:schemeClr val="bg2">
                    <a:lumMod val="25000"/>
                  </a:schemeClr>
                </a:solidFill>
              </a:rPr>
              <a:t>Introduction</a:t>
            </a:r>
          </a:p>
        </p:txBody>
      </p:sp>
      <p:sp>
        <p:nvSpPr>
          <p:cNvPr id="3" name="Content Placeholder 2">
            <a:extLst>
              <a:ext uri="{FF2B5EF4-FFF2-40B4-BE49-F238E27FC236}">
                <a16:creationId xmlns:a16="http://schemas.microsoft.com/office/drawing/2014/main" id="{5804C710-A118-42EE-914D-A4E6A3AFB6B2}"/>
              </a:ext>
            </a:extLst>
          </p:cNvPr>
          <p:cNvSpPr>
            <a:spLocks noGrp="1"/>
          </p:cNvSpPr>
          <p:nvPr>
            <p:ph idx="1"/>
          </p:nvPr>
        </p:nvSpPr>
        <p:spPr>
          <a:xfrm>
            <a:off x="838200" y="2236055"/>
            <a:ext cx="10515600" cy="4351338"/>
          </a:xfrm>
        </p:spPr>
        <p:txBody>
          <a:bodyPr>
            <a:normAutofit/>
          </a:bodyPr>
          <a:lstStyle/>
          <a:p>
            <a:pPr algn="just"/>
            <a:r>
              <a:rPr lang="en-ZA" sz="2000" dirty="0"/>
              <a:t>The paper emanates from a project</a:t>
            </a:r>
            <a:r>
              <a:rPr lang="en-US" sz="2000" dirty="0"/>
              <a:t> commissioned by the Department of Science and Technology (DST) through the Technology Innovation Agency (TIA) to conduct a study on decision support tools.</a:t>
            </a:r>
          </a:p>
          <a:p>
            <a:pPr algn="just"/>
            <a:r>
              <a:rPr lang="en-ZA" sz="2000" dirty="0"/>
              <a:t>Specific objectives of the project are: </a:t>
            </a:r>
          </a:p>
          <a:p>
            <a:pPr lvl="1" algn="just"/>
            <a:r>
              <a:rPr lang="en-ZA" sz="2000" b="1" dirty="0"/>
              <a:t>To compile a baseline of decision support tools for sustainable human settlement (planning, implementation and monitoring);</a:t>
            </a:r>
          </a:p>
          <a:p>
            <a:pPr lvl="1" algn="just"/>
            <a:r>
              <a:rPr lang="en-ZA" sz="2000" dirty="0"/>
              <a:t>To select and prioritise a high impact decision support tool that can improve the delivery of sustainable human settlement projects; </a:t>
            </a:r>
          </a:p>
          <a:p>
            <a:pPr lvl="1" algn="just"/>
            <a:r>
              <a:rPr lang="en-ZA" sz="2000" dirty="0"/>
              <a:t>To pilot and document ‘lessons learnt’, constraints, benefits and requirements for scaling-up; </a:t>
            </a:r>
          </a:p>
          <a:p>
            <a:pPr lvl="1" algn="just"/>
            <a:r>
              <a:rPr lang="en-ZA" sz="2000" dirty="0"/>
              <a:t>To produce policy brief highlighting policy implications and requirements for scaling-up </a:t>
            </a:r>
          </a:p>
          <a:p>
            <a:pPr lvl="1"/>
            <a:endParaRPr lang="en-ZA" sz="1600" dirty="0"/>
          </a:p>
        </p:txBody>
      </p:sp>
      <p:grpSp>
        <p:nvGrpSpPr>
          <p:cNvPr id="4" name="Group 12">
            <a:extLst>
              <a:ext uri="{FF2B5EF4-FFF2-40B4-BE49-F238E27FC236}">
                <a16:creationId xmlns:a16="http://schemas.microsoft.com/office/drawing/2014/main" id="{593340F6-17E7-4ACD-AC64-DA083855134C}"/>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332948DF-B271-480D-8AFC-881D2F52D9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888D15C6-016B-4C2E-AB7E-5130643DA6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F034E873-B4F2-4125-A0DA-D0754E4A4B5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6132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E938-A3EC-40EF-A78D-B0A642FB7DAB}"/>
              </a:ext>
            </a:extLst>
          </p:cNvPr>
          <p:cNvSpPr>
            <a:spLocks noGrp="1"/>
          </p:cNvSpPr>
          <p:nvPr>
            <p:ph type="title"/>
          </p:nvPr>
        </p:nvSpPr>
        <p:spPr>
          <a:xfrm>
            <a:off x="838200" y="929695"/>
            <a:ext cx="10515600" cy="1325563"/>
          </a:xfrm>
        </p:spPr>
        <p:txBody>
          <a:bodyPr>
            <a:normAutofit/>
          </a:bodyPr>
          <a:lstStyle/>
          <a:p>
            <a:r>
              <a:rPr lang="en-ZA" sz="3000" b="1" dirty="0">
                <a:solidFill>
                  <a:schemeClr val="bg2">
                    <a:lumMod val="25000"/>
                  </a:schemeClr>
                </a:solidFill>
              </a:rPr>
              <a:t>An Overview of the Human Settlement Sector in South Africa</a:t>
            </a:r>
            <a:endParaRPr lang="en-ZA" sz="3000" dirty="0"/>
          </a:p>
        </p:txBody>
      </p:sp>
      <p:sp>
        <p:nvSpPr>
          <p:cNvPr id="3" name="Content Placeholder 2">
            <a:extLst>
              <a:ext uri="{FF2B5EF4-FFF2-40B4-BE49-F238E27FC236}">
                <a16:creationId xmlns:a16="http://schemas.microsoft.com/office/drawing/2014/main" id="{67861E42-8F23-41C7-BC0F-696AEA791DFD}"/>
              </a:ext>
            </a:extLst>
          </p:cNvPr>
          <p:cNvSpPr>
            <a:spLocks noGrp="1"/>
          </p:cNvSpPr>
          <p:nvPr>
            <p:ph idx="1"/>
          </p:nvPr>
        </p:nvSpPr>
        <p:spPr>
          <a:xfrm>
            <a:off x="838200" y="2382216"/>
            <a:ext cx="10515600" cy="4351338"/>
          </a:xfrm>
        </p:spPr>
        <p:txBody>
          <a:bodyPr>
            <a:normAutofit/>
          </a:bodyPr>
          <a:lstStyle/>
          <a:p>
            <a:pPr algn="just"/>
            <a:r>
              <a:rPr lang="en-ZA" sz="2000" dirty="0"/>
              <a:t>The human settlements sector in South Africa is a highly complex environment which faces many challenges which date back to the apartheid era. </a:t>
            </a:r>
          </a:p>
          <a:p>
            <a:pPr algn="just"/>
            <a:r>
              <a:rPr lang="en-ZA" sz="2000" dirty="0"/>
              <a:t>The apartheid spatial legacy is still dominant with regards to the country’s spatial settlement formation and pattern.  </a:t>
            </a:r>
          </a:p>
          <a:p>
            <a:pPr algn="just"/>
            <a:r>
              <a:rPr lang="en-ZA" sz="2000" dirty="0"/>
              <a:t>Transforming the historical spatial form remains one of the most significant challenging issues facing the post-apartheid government (Department of Environmental Affairs, 2016).</a:t>
            </a:r>
          </a:p>
          <a:p>
            <a:pPr algn="just"/>
            <a:r>
              <a:rPr lang="en-GB" sz="2000" dirty="0"/>
              <a:t>South Africa faces a challenge regarding the acceleration of housing delivery. Many plans and programmes regarding this issue are currently in place; however, the pitfalls exist in the implementation.</a:t>
            </a:r>
            <a:r>
              <a:rPr lang="en-ZA" sz="2000" dirty="0"/>
              <a:t> </a:t>
            </a:r>
          </a:p>
          <a:p>
            <a:pPr algn="just"/>
            <a:r>
              <a:rPr lang="en-ZA" sz="2000" dirty="0"/>
              <a:t>Supplemental to this is the demand for housing which is much greater than the supply.</a:t>
            </a:r>
          </a:p>
          <a:p>
            <a:pPr algn="just"/>
            <a:endParaRPr lang="en-ZA" sz="2000" dirty="0"/>
          </a:p>
          <a:p>
            <a:endParaRPr lang="en-ZA" dirty="0"/>
          </a:p>
        </p:txBody>
      </p:sp>
      <p:grpSp>
        <p:nvGrpSpPr>
          <p:cNvPr id="4" name="Group 12">
            <a:extLst>
              <a:ext uri="{FF2B5EF4-FFF2-40B4-BE49-F238E27FC236}">
                <a16:creationId xmlns:a16="http://schemas.microsoft.com/office/drawing/2014/main" id="{2ABE8B46-458B-45CF-9C3C-4E19EDB9E719}"/>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527D15D2-0E2D-4D74-AF12-83F49847855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56F18145-4ABB-4D29-8C53-B196C5BA2B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A3B7BFA3-1410-49DB-AC29-0F6C60483F6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1409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71F12-D623-4DC8-8603-443EBDAE5CCD}"/>
              </a:ext>
            </a:extLst>
          </p:cNvPr>
          <p:cNvSpPr>
            <a:spLocks noGrp="1"/>
          </p:cNvSpPr>
          <p:nvPr>
            <p:ph type="title"/>
          </p:nvPr>
        </p:nvSpPr>
        <p:spPr>
          <a:xfrm>
            <a:off x="838200" y="680802"/>
            <a:ext cx="10515600" cy="1325563"/>
          </a:xfrm>
        </p:spPr>
        <p:txBody>
          <a:bodyPr>
            <a:normAutofit/>
          </a:bodyPr>
          <a:lstStyle/>
          <a:p>
            <a:r>
              <a:rPr lang="en-ZA" sz="3000" b="1" dirty="0">
                <a:solidFill>
                  <a:schemeClr val="bg2">
                    <a:lumMod val="25000"/>
                  </a:schemeClr>
                </a:solidFill>
              </a:rPr>
              <a:t>The Role of Decision Support Tools in facilitating the delivery of SHS</a:t>
            </a:r>
            <a:endParaRPr lang="en-ZA" sz="3000" dirty="0"/>
          </a:p>
        </p:txBody>
      </p:sp>
      <p:sp>
        <p:nvSpPr>
          <p:cNvPr id="3" name="Content Placeholder 2">
            <a:extLst>
              <a:ext uri="{FF2B5EF4-FFF2-40B4-BE49-F238E27FC236}">
                <a16:creationId xmlns:a16="http://schemas.microsoft.com/office/drawing/2014/main" id="{1C0A47AF-4571-4B5C-85F0-9D1741E388F4}"/>
              </a:ext>
            </a:extLst>
          </p:cNvPr>
          <p:cNvSpPr>
            <a:spLocks noGrp="1"/>
          </p:cNvSpPr>
          <p:nvPr>
            <p:ph idx="1"/>
          </p:nvPr>
        </p:nvSpPr>
        <p:spPr>
          <a:xfrm>
            <a:off x="838200" y="1931642"/>
            <a:ext cx="10515600" cy="4351338"/>
          </a:xfrm>
        </p:spPr>
        <p:txBody>
          <a:bodyPr>
            <a:normAutofit fontScale="55000" lnSpcReduction="20000"/>
          </a:bodyPr>
          <a:lstStyle/>
          <a:p>
            <a:pPr algn="just"/>
            <a:r>
              <a:rPr lang="en-ZA" sz="3200" dirty="0"/>
              <a:t>Decision support tools emanate from decision supports systems, there is a wide range of computer-based tools developed to support decision analysis (Molefe, 2011). </a:t>
            </a:r>
          </a:p>
          <a:p>
            <a:pPr algn="just"/>
            <a:r>
              <a:rPr lang="en-ZA" sz="3200" dirty="0"/>
              <a:t>There are various tools used in different fields, including GIS for planning, climate change, water and sanitation purposes (Ernest &amp; Blaha, 2015).</a:t>
            </a:r>
          </a:p>
          <a:p>
            <a:pPr algn="just"/>
            <a:r>
              <a:rPr lang="en-ZA" sz="3200" dirty="0"/>
              <a:t>Decision support tools can be web-based software or custom designed specifically for cooperation with individual cities and multiple jurisdictions within a region.</a:t>
            </a:r>
          </a:p>
          <a:p>
            <a:pPr algn="just"/>
            <a:r>
              <a:rPr lang="en-ZA" sz="3200" dirty="0"/>
              <a:t>Decision support tools create positive conditions for predictive models which can be trusted as governing drivers of policy-making which are more likely to produce reliable and socially strong decisions in achieving policy success (Giupponi &amp; Sgobi, 2013).</a:t>
            </a:r>
          </a:p>
          <a:p>
            <a:pPr algn="just"/>
            <a:r>
              <a:rPr lang="en-ZA" sz="3200" dirty="0"/>
              <a:t>Decision support tools focus their attention on a particular aspect of decision-making and help bring light to underlying issues and problems that are felt by the decision makers to be poorly understood.</a:t>
            </a:r>
          </a:p>
          <a:p>
            <a:pPr algn="just"/>
            <a:r>
              <a:rPr lang="en-GB" sz="3200" dirty="0"/>
              <a:t>Against the backdrop of large inefficiencies in the delivery of housing in South Africa, the development of Decision Support Tools could play an important role in addressing issues such as quality of housing, affordability and transforming the housing markets. </a:t>
            </a:r>
          </a:p>
          <a:p>
            <a:pPr algn="just"/>
            <a:r>
              <a:rPr lang="en-GB" sz="3200" dirty="0"/>
              <a:t>We argue for four categories of decision support tools which could be useful in solving the human settlement challenges: planning, implementation, monitoring and multiple purposes (i.e. various permutations of the above categories). </a:t>
            </a:r>
          </a:p>
          <a:p>
            <a:pPr algn="just"/>
            <a:endParaRPr lang="en-ZA" dirty="0"/>
          </a:p>
          <a:p>
            <a:endParaRPr lang="en-ZA" dirty="0"/>
          </a:p>
        </p:txBody>
      </p:sp>
      <p:grpSp>
        <p:nvGrpSpPr>
          <p:cNvPr id="4" name="Group 12">
            <a:extLst>
              <a:ext uri="{FF2B5EF4-FFF2-40B4-BE49-F238E27FC236}">
                <a16:creationId xmlns:a16="http://schemas.microsoft.com/office/drawing/2014/main" id="{28C17F96-9F2D-4DB5-9FFF-FF00112429BF}"/>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7A019AD3-3DF3-4BCE-B470-32BAEE05B7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4331FEEF-4B25-4509-B721-E68F744C3F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0323E2EC-F923-45F7-8733-B8CB6960A3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9392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2449-9C0D-455C-AC9C-AABFDA5029FC}"/>
              </a:ext>
            </a:extLst>
          </p:cNvPr>
          <p:cNvSpPr>
            <a:spLocks noGrp="1"/>
          </p:cNvSpPr>
          <p:nvPr>
            <p:ph type="title"/>
          </p:nvPr>
        </p:nvSpPr>
        <p:spPr>
          <a:xfrm>
            <a:off x="718931" y="867825"/>
            <a:ext cx="10515600" cy="1325563"/>
          </a:xfrm>
        </p:spPr>
        <p:txBody>
          <a:bodyPr>
            <a:normAutofit/>
          </a:bodyPr>
          <a:lstStyle/>
          <a:p>
            <a:r>
              <a:rPr lang="en-ZA" sz="3000" b="1" dirty="0">
                <a:solidFill>
                  <a:schemeClr val="bg2">
                    <a:lumMod val="25000"/>
                  </a:schemeClr>
                </a:solidFill>
              </a:rPr>
              <a:t>Theoretical Framework</a:t>
            </a:r>
            <a:endParaRPr lang="en-ZA" sz="3000" dirty="0"/>
          </a:p>
        </p:txBody>
      </p:sp>
      <p:sp>
        <p:nvSpPr>
          <p:cNvPr id="3" name="Content Placeholder 2">
            <a:extLst>
              <a:ext uri="{FF2B5EF4-FFF2-40B4-BE49-F238E27FC236}">
                <a16:creationId xmlns:a16="http://schemas.microsoft.com/office/drawing/2014/main" id="{1821E77B-F663-4CED-869C-C034F930D09D}"/>
              </a:ext>
            </a:extLst>
          </p:cNvPr>
          <p:cNvSpPr>
            <a:spLocks noGrp="1"/>
          </p:cNvSpPr>
          <p:nvPr>
            <p:ph idx="1"/>
          </p:nvPr>
        </p:nvSpPr>
        <p:spPr>
          <a:xfrm>
            <a:off x="838200" y="1799534"/>
            <a:ext cx="10515600" cy="4351338"/>
          </a:xfrm>
        </p:spPr>
        <p:txBody>
          <a:bodyPr>
            <a:normAutofit/>
          </a:bodyPr>
          <a:lstStyle/>
          <a:p>
            <a:pPr marL="0" indent="0" algn="just">
              <a:buNone/>
            </a:pPr>
            <a:r>
              <a:rPr lang="en-ZA" sz="2000" dirty="0"/>
              <a:t>Technology Diffusion Theory</a:t>
            </a:r>
          </a:p>
          <a:p>
            <a:pPr algn="just"/>
            <a:r>
              <a:rPr lang="en-ZA" sz="2000" dirty="0"/>
              <a:t>Pioneering work of Abramovitz (1956) and Solow (1957) – “new technologies are the engine for economic growth”, the technological process is essential for growth.</a:t>
            </a:r>
          </a:p>
          <a:p>
            <a:pPr algn="just"/>
            <a:r>
              <a:rPr lang="en-ZA" sz="2000" dirty="0"/>
              <a:t>It is a process of communication and influence whereby potential users of technology become informed and aware about the availability of new technology and are persuaded to adopt new technologies through communication with preceding users (Attewell, 1993). </a:t>
            </a:r>
          </a:p>
          <a:p>
            <a:pPr algn="just"/>
            <a:r>
              <a:rPr lang="en-ZA" sz="2000" dirty="0"/>
              <a:t>Technology diffusion can also be defined as the spread and adoption of new technologies from original sources to new recipients (Robertson &amp; Jacobs, 2011). </a:t>
            </a:r>
          </a:p>
          <a:p>
            <a:pPr algn="just"/>
            <a:r>
              <a:rPr lang="en-ZA" sz="2000" dirty="0"/>
              <a:t>Technology diffusion is as important as innovation, no new technologies have an impact until they become widespread in organizations and institutions (Mukoyama, 2003). </a:t>
            </a:r>
          </a:p>
          <a:p>
            <a:pPr algn="just"/>
            <a:r>
              <a:rPr lang="en-ZA" sz="2000" dirty="0"/>
              <a:t>One of the most significant barriers of technology diffusion is that individuals are often sceptical about the use of newly invented technologies.</a:t>
            </a:r>
          </a:p>
          <a:p>
            <a:endParaRPr lang="en-ZA" dirty="0"/>
          </a:p>
        </p:txBody>
      </p:sp>
      <p:grpSp>
        <p:nvGrpSpPr>
          <p:cNvPr id="4" name="Group 12">
            <a:extLst>
              <a:ext uri="{FF2B5EF4-FFF2-40B4-BE49-F238E27FC236}">
                <a16:creationId xmlns:a16="http://schemas.microsoft.com/office/drawing/2014/main" id="{8FB72290-57DF-457E-ACCA-0DBED4A20F92}"/>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47C3A881-81AD-43B5-9F90-F1216EB970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26EA691B-4138-4A21-A434-267A7BBB32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89496357-B259-4809-A057-D5AC89CEEF5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5856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FB2304-11AD-4E1F-B786-CB72DCA65934}"/>
              </a:ext>
            </a:extLst>
          </p:cNvPr>
          <p:cNvSpPr>
            <a:spLocks noGrp="1"/>
          </p:cNvSpPr>
          <p:nvPr>
            <p:ph idx="1"/>
          </p:nvPr>
        </p:nvSpPr>
        <p:spPr/>
        <p:txBody>
          <a:bodyPr/>
          <a:lstStyle/>
          <a:p>
            <a:pPr algn="just"/>
            <a:r>
              <a:rPr lang="en-ZA" sz="2000" dirty="0"/>
              <a:t>The study unfolded a number of decision support tools which are existing and available for use. </a:t>
            </a:r>
          </a:p>
          <a:p>
            <a:pPr algn="just"/>
            <a:r>
              <a:rPr lang="en-ZA" sz="2000" dirty="0"/>
              <a:t>However, they are not utilized due to many reasons which can be supported by the barriers to technology diffusion. Common belief is that new technologies require some form of skill or training to be utilized which may be costly, this is a barrier to Technology Diffusion. </a:t>
            </a:r>
          </a:p>
          <a:p>
            <a:pPr algn="just"/>
            <a:r>
              <a:rPr lang="en-ZA" sz="2000" dirty="0"/>
              <a:t>Furthermore, this is similar in the case of decision supports tools being adopted in organisations, some organizations are reluctant to cover the cost of training to adopt decision support tools. The process of Technology Diffusion is a slow one owing to the lack of progressive information on existing technologies such as decision support tools.</a:t>
            </a:r>
          </a:p>
        </p:txBody>
      </p:sp>
      <p:grpSp>
        <p:nvGrpSpPr>
          <p:cNvPr id="4" name="Group 12">
            <a:extLst>
              <a:ext uri="{FF2B5EF4-FFF2-40B4-BE49-F238E27FC236}">
                <a16:creationId xmlns:a16="http://schemas.microsoft.com/office/drawing/2014/main" id="{F0B68384-5BE7-4F4D-9F52-2B9C38E5C78D}"/>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62577E12-E790-46BE-BF62-94DA30ACAA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F097742D-5C2B-4C34-B16C-7E8D5F96A7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10A9F5A0-C27D-4307-839D-88C0D897045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39326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EED3-565D-40D3-BFB5-D431E80E2F95}"/>
              </a:ext>
            </a:extLst>
          </p:cNvPr>
          <p:cNvSpPr>
            <a:spLocks noGrp="1"/>
          </p:cNvSpPr>
          <p:nvPr>
            <p:ph type="title"/>
          </p:nvPr>
        </p:nvSpPr>
        <p:spPr>
          <a:xfrm>
            <a:off x="838200" y="764450"/>
            <a:ext cx="10515600" cy="1325563"/>
          </a:xfrm>
        </p:spPr>
        <p:txBody>
          <a:bodyPr>
            <a:normAutofit/>
          </a:bodyPr>
          <a:lstStyle/>
          <a:p>
            <a:r>
              <a:rPr lang="en-ZA" sz="3000" b="1" dirty="0">
                <a:solidFill>
                  <a:schemeClr val="bg2">
                    <a:lumMod val="25000"/>
                  </a:schemeClr>
                </a:solidFill>
              </a:rPr>
              <a:t>Research Design and Methodology</a:t>
            </a:r>
            <a:endParaRPr lang="en-ZA" sz="3000" dirty="0"/>
          </a:p>
        </p:txBody>
      </p:sp>
      <p:sp>
        <p:nvSpPr>
          <p:cNvPr id="3" name="Content Placeholder 2">
            <a:extLst>
              <a:ext uri="{FF2B5EF4-FFF2-40B4-BE49-F238E27FC236}">
                <a16:creationId xmlns:a16="http://schemas.microsoft.com/office/drawing/2014/main" id="{6CB5C94D-2722-47EA-8A79-35DDA2073543}"/>
              </a:ext>
            </a:extLst>
          </p:cNvPr>
          <p:cNvSpPr>
            <a:spLocks noGrp="1"/>
          </p:cNvSpPr>
          <p:nvPr>
            <p:ph idx="1"/>
          </p:nvPr>
        </p:nvSpPr>
        <p:spPr>
          <a:xfrm>
            <a:off x="838200" y="2141537"/>
            <a:ext cx="10515600" cy="4351338"/>
          </a:xfrm>
        </p:spPr>
        <p:txBody>
          <a:bodyPr>
            <a:normAutofit/>
          </a:bodyPr>
          <a:lstStyle/>
          <a:p>
            <a:pPr marL="0" indent="0" algn="just">
              <a:buNone/>
            </a:pPr>
            <a:r>
              <a:rPr lang="en-US" sz="2000" dirty="0"/>
              <a:t>The database of the decision support tools was compiled using three data sources: </a:t>
            </a:r>
            <a:endParaRPr lang="en-ZA" sz="2000" dirty="0"/>
          </a:p>
          <a:p>
            <a:pPr lvl="0" algn="just"/>
            <a:r>
              <a:rPr lang="en-US" sz="2000" dirty="0"/>
              <a:t>Desktop survey: online sources, government and organizations' websites, peer-reviewed literature and grey literature.</a:t>
            </a:r>
            <a:endParaRPr lang="en-ZA" sz="2000" dirty="0"/>
          </a:p>
          <a:p>
            <a:pPr lvl="0" algn="just"/>
            <a:r>
              <a:rPr lang="en-US" sz="2000" dirty="0"/>
              <a:t>Stakeholder workshops: two workshops (KwaZulu Natal and Gauteng) were hosted with key stakeholders in the human settlement sector. </a:t>
            </a:r>
            <a:endParaRPr lang="en-ZA" sz="2000" dirty="0"/>
          </a:p>
          <a:p>
            <a:pPr lvl="0" algn="just"/>
            <a:r>
              <a:rPr lang="en-US" sz="2000" dirty="0"/>
              <a:t>Online survey: online survey questions were sent to a wide range of stakeholders in the human settlement sector. </a:t>
            </a:r>
          </a:p>
          <a:p>
            <a:pPr algn="just"/>
            <a:r>
              <a:rPr lang="en-US" sz="2000" dirty="0"/>
              <a:t>The research was of a mixed methods approach; The MCDA approach was used to rank the tools, STATA 15 was used to analyze and provide descriptive results in a form of figures and tables. </a:t>
            </a:r>
            <a:r>
              <a:rPr lang="en-ZA" sz="2000" dirty="0"/>
              <a:t>Using both quantitative and qualitative methods. For example, we did not assign quantitative weights in our criteria, however, we used the paradigms (innovation, sustainability and systems approach) to weigh the impact of the selected tools. </a:t>
            </a:r>
          </a:p>
          <a:p>
            <a:endParaRPr lang="en-ZA" sz="2000" dirty="0"/>
          </a:p>
          <a:p>
            <a:pPr lvl="0"/>
            <a:endParaRPr lang="en-ZA" sz="2000" dirty="0"/>
          </a:p>
          <a:p>
            <a:endParaRPr lang="en-ZA" dirty="0"/>
          </a:p>
        </p:txBody>
      </p:sp>
      <p:grpSp>
        <p:nvGrpSpPr>
          <p:cNvPr id="4" name="Group 12">
            <a:extLst>
              <a:ext uri="{FF2B5EF4-FFF2-40B4-BE49-F238E27FC236}">
                <a16:creationId xmlns:a16="http://schemas.microsoft.com/office/drawing/2014/main" id="{04510132-3883-43DC-915B-0077F2B79CD0}"/>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C9F7A6BC-7740-4F88-95A2-74483293C6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0547A7FA-7449-4249-B45C-B47A240FEF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633212F3-D939-43E3-91A8-19DE025EF9B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88817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7EF6-0703-4D74-85C5-EE9594C5A652}"/>
              </a:ext>
            </a:extLst>
          </p:cNvPr>
          <p:cNvSpPr>
            <a:spLocks noGrp="1"/>
          </p:cNvSpPr>
          <p:nvPr>
            <p:ph type="title"/>
          </p:nvPr>
        </p:nvSpPr>
        <p:spPr>
          <a:xfrm>
            <a:off x="838200" y="802737"/>
            <a:ext cx="10515600" cy="1325563"/>
          </a:xfrm>
        </p:spPr>
        <p:txBody>
          <a:bodyPr>
            <a:normAutofit/>
          </a:bodyPr>
          <a:lstStyle/>
          <a:p>
            <a:r>
              <a:rPr lang="en-ZA" sz="3000" b="1" dirty="0">
                <a:solidFill>
                  <a:schemeClr val="bg2">
                    <a:lumMod val="25000"/>
                  </a:schemeClr>
                </a:solidFill>
              </a:rPr>
              <a:t>Research Findings and Interpretations</a:t>
            </a:r>
            <a:endParaRPr lang="en-ZA" sz="3000" dirty="0"/>
          </a:p>
        </p:txBody>
      </p:sp>
      <p:sp>
        <p:nvSpPr>
          <p:cNvPr id="3" name="Content Placeholder 2">
            <a:extLst>
              <a:ext uri="{FF2B5EF4-FFF2-40B4-BE49-F238E27FC236}">
                <a16:creationId xmlns:a16="http://schemas.microsoft.com/office/drawing/2014/main" id="{6E2F07F7-C072-4BF7-9DDD-0DFA1CF17C51}"/>
              </a:ext>
            </a:extLst>
          </p:cNvPr>
          <p:cNvSpPr>
            <a:spLocks noGrp="1"/>
          </p:cNvSpPr>
          <p:nvPr>
            <p:ph idx="1"/>
          </p:nvPr>
        </p:nvSpPr>
        <p:spPr>
          <a:xfrm>
            <a:off x="838200" y="1929517"/>
            <a:ext cx="10515600" cy="4351338"/>
          </a:xfrm>
        </p:spPr>
        <p:txBody>
          <a:bodyPr/>
          <a:lstStyle/>
          <a:p>
            <a:pPr algn="just"/>
            <a:r>
              <a:rPr lang="en-ZA" sz="2000" dirty="0"/>
              <a:t>There were a total of 109 decision support tools identified from the three sources. Figure 1 below indicates that more than half (57.8%) of the tools were sourced from the desktop research followed by 33.9% of tools identified from stakeholder workshops. Online surveys generated the least number of tools. </a:t>
            </a:r>
          </a:p>
          <a:p>
            <a:pPr marL="0" indent="0">
              <a:buNone/>
            </a:pPr>
            <a:r>
              <a:rPr lang="en-ZA" sz="2000" dirty="0"/>
              <a:t>    </a:t>
            </a:r>
            <a:r>
              <a:rPr lang="en-ZA" sz="1600" dirty="0"/>
              <a:t>Figure 1) Sources of decision support tools</a:t>
            </a:r>
          </a:p>
          <a:p>
            <a:pPr marL="0" indent="0">
              <a:buNone/>
            </a:pPr>
            <a:endParaRPr lang="en-ZA" sz="2000" dirty="0"/>
          </a:p>
          <a:p>
            <a:endParaRPr lang="en-ZA" dirty="0"/>
          </a:p>
        </p:txBody>
      </p:sp>
      <p:grpSp>
        <p:nvGrpSpPr>
          <p:cNvPr id="4" name="Group 12">
            <a:extLst>
              <a:ext uri="{FF2B5EF4-FFF2-40B4-BE49-F238E27FC236}">
                <a16:creationId xmlns:a16="http://schemas.microsoft.com/office/drawing/2014/main" id="{AFDD9003-8094-492E-AE35-B70DD4621884}"/>
              </a:ext>
            </a:extLst>
          </p:cNvPr>
          <p:cNvGrpSpPr>
            <a:grpSpLocks/>
          </p:cNvGrpSpPr>
          <p:nvPr/>
        </p:nvGrpSpPr>
        <p:grpSpPr bwMode="auto">
          <a:xfrm>
            <a:off x="2562432" y="240127"/>
            <a:ext cx="5846762" cy="673100"/>
            <a:chOff x="0" y="0"/>
            <a:chExt cx="5847715" cy="673100"/>
          </a:xfrm>
        </p:grpSpPr>
        <p:pic>
          <p:nvPicPr>
            <p:cNvPr id="5" name="Picture 11">
              <a:extLst>
                <a:ext uri="{FF2B5EF4-FFF2-40B4-BE49-F238E27FC236}">
                  <a16:creationId xmlns:a16="http://schemas.microsoft.com/office/drawing/2014/main" id="{94C387C1-F788-4652-85B4-0C7D1EF0FF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940" y="30480"/>
              <a:ext cx="1294765"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A87AA591-508E-4F3C-9479-48642D122D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15240"/>
              <a:ext cx="1458595" cy="4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a:extLst>
                <a:ext uri="{FF2B5EF4-FFF2-40B4-BE49-F238E27FC236}">
                  <a16:creationId xmlns:a16="http://schemas.microsoft.com/office/drawing/2014/main" id="{0FBB5F2F-9EF7-4E5B-B495-9EAD560E8BB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5640"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Chart 21">
            <a:extLst>
              <a:ext uri="{FF2B5EF4-FFF2-40B4-BE49-F238E27FC236}">
                <a16:creationId xmlns:a16="http://schemas.microsoft.com/office/drawing/2014/main" id="{C1DADBCF-2C90-4EEF-A67F-6123057488C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7064" y="3493936"/>
            <a:ext cx="7272130" cy="302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349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1628</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SASUF 2019 Symposium Sustainable urbanisation through research, innovations and partnerships</vt:lpstr>
      <vt:lpstr>PowerPoint Presentation</vt:lpstr>
      <vt:lpstr>Introduction</vt:lpstr>
      <vt:lpstr>An Overview of the Human Settlement Sector in South Africa</vt:lpstr>
      <vt:lpstr>The Role of Decision Support Tools in facilitating the delivery of SHS</vt:lpstr>
      <vt:lpstr>Theoretical Framework</vt:lpstr>
      <vt:lpstr>PowerPoint Presentation</vt:lpstr>
      <vt:lpstr>Research Design and Methodology</vt:lpstr>
      <vt:lpstr>Research Findings and Interpretations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SASUF 2019 Symposium Sustainable Urbanisation Symposium</dc:title>
  <dc:creator>Onke Aphelele Qwabe</dc:creator>
  <cp:lastModifiedBy>Onke Aphelele Qwabe</cp:lastModifiedBy>
  <cp:revision>24</cp:revision>
  <dcterms:created xsi:type="dcterms:W3CDTF">2019-05-02T11:20:25Z</dcterms:created>
  <dcterms:modified xsi:type="dcterms:W3CDTF">2019-05-06T08:54:28Z</dcterms:modified>
</cp:coreProperties>
</file>